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8" r:id="rId2"/>
    <p:sldMasterId id="2147483726" r:id="rId3"/>
  </p:sldMasterIdLst>
  <p:notesMasterIdLst>
    <p:notesMasterId r:id="rId19"/>
  </p:notesMasterIdLst>
  <p:handoutMasterIdLst>
    <p:handoutMasterId r:id="rId20"/>
  </p:handoutMasterIdLst>
  <p:sldIdLst>
    <p:sldId id="344" r:id="rId4"/>
    <p:sldId id="345" r:id="rId5"/>
    <p:sldId id="354" r:id="rId6"/>
    <p:sldId id="347" r:id="rId7"/>
    <p:sldId id="348" r:id="rId8"/>
    <p:sldId id="349" r:id="rId9"/>
    <p:sldId id="350" r:id="rId10"/>
    <p:sldId id="353" r:id="rId11"/>
    <p:sldId id="352" r:id="rId12"/>
    <p:sldId id="326" r:id="rId13"/>
    <p:sldId id="312" r:id="rId14"/>
    <p:sldId id="341" r:id="rId15"/>
    <p:sldId id="340" r:id="rId16"/>
    <p:sldId id="343" r:id="rId17"/>
    <p:sldId id="324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9966"/>
    <a:srgbClr val="96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76" autoAdjust="0"/>
  </p:normalViewPr>
  <p:slideViewPr>
    <p:cSldViewPr>
      <p:cViewPr varScale="1">
        <p:scale>
          <a:sx n="76" d="100"/>
          <a:sy n="76" d="100"/>
        </p:scale>
        <p:origin x="10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DFA5A-4B64-4A4E-9468-1AE57FBDBE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0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AF5FAE-784C-4AD9-BA84-7F225E8EF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CB651-30B7-4B87-92A9-8BC85B4CE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E8B11-29AE-4B95-942F-1C4E02DF9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9087-CDD2-4D62-879B-8FE34A182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E339C-4E18-466A-84A1-173A1C9B9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600DD-3AB9-4A57-9771-E956720B7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CB06D-8793-4034-82CA-EBB5BE075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469DB-2448-4B80-99BB-90E17B2F7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5521C-ADBB-4FBC-B072-9A5B542A1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29A8-0F78-44AD-99EF-F00E765B4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19BF-2BDD-4F29-9DDC-0795533A5E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E34C-0F0C-4B39-9D20-248B53471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B4B3-241B-4102-9949-D13E31DA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8E90-D706-4AB2-9C90-65EF1863E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A21C-7D20-4432-AEEC-B317F44A5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8F841-A039-4552-8EB0-770896F2B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57812A-B7A4-4CF1-9110-80736A01A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C6C61F-8C7F-48D1-AFC6-2371E96C0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3D132-9B8A-45CF-8D27-AFEC63022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72231-FBFD-4552-BF69-C8660BFD2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CD7CF1-5E7B-412B-B528-9268FF436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8C2C92-67FE-41F7-85AC-C5A888642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30394-64D8-472E-8F85-4C89AC76A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7F13-150D-463E-BC48-ECB603783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508D8-4E1B-4DF8-A2A7-B0BA4BBF5E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26E26A-239A-4999-80EB-7DC4CC60B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670EED-509E-4DCE-9103-17C387095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5463-7C3F-4618-A97F-BA16D2F8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58E74-C764-4F01-8A9C-48D94F4D2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77BD-5171-4448-8AAE-D2F6F14E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4D7F-181C-4C93-ADCA-DBFF571D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0A213-9255-4E85-A09E-52A914B4B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A7D27-F2A8-465C-B924-091AA03AE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42FEF-D9B7-40B9-B3D5-B19169A270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C15E6E6-9C1C-41E1-96D3-BE9A8C8724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 i="1" dirty="0">
                <a:latin typeface="Century Gothic" panose="020B0502020202020204" pitchFamily="34" charset="0"/>
              </a:rPr>
              <a:t>Welcome!!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 i="1" dirty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5400" dirty="0" smtClean="0">
                <a:latin typeface="Century Gothic" panose="020B0502020202020204" pitchFamily="34" charset="0"/>
              </a:rPr>
              <a:t>Coach Hill, Coach Mitchell, and Ms. Baron </a:t>
            </a:r>
            <a:endParaRPr lang="en-US" sz="5400" dirty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5400" dirty="0">
                <a:latin typeface="Century Gothic" panose="020B0502020202020204" pitchFamily="34" charset="0"/>
              </a:rPr>
              <a:t>Room </a:t>
            </a:r>
            <a:r>
              <a:rPr lang="en-US" sz="5400" dirty="0" smtClean="0">
                <a:latin typeface="Century Gothic" panose="020B0502020202020204" pitchFamily="34" charset="0"/>
              </a:rPr>
              <a:t>1212</a:t>
            </a:r>
            <a:endParaRPr lang="en-US" sz="5400" dirty="0"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5400" dirty="0" smtClean="0">
                <a:latin typeface="Century Gothic" panose="020B0502020202020204" pitchFamily="34" charset="0"/>
              </a:rPr>
              <a:t>Algebra 2</a:t>
            </a:r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Algebra</a:t>
            </a:r>
            <a:r>
              <a:rPr lang="en-US" sz="4000" dirty="0" smtClean="0">
                <a:solidFill>
                  <a:srgbClr val="FFFFCC"/>
                </a:solidFill>
              </a:rPr>
              <a:t> </a:t>
            </a:r>
            <a:r>
              <a:rPr lang="en-US" sz="66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II</a:t>
            </a:r>
            <a:r>
              <a:rPr lang="en-US" sz="4000" dirty="0">
                <a:solidFill>
                  <a:srgbClr val="FFFFCC"/>
                </a:solidFill>
              </a:rPr>
              <a:t/>
            </a:r>
            <a:br>
              <a:rPr lang="en-US" sz="4000" dirty="0">
                <a:solidFill>
                  <a:srgbClr val="FFFFCC"/>
                </a:solidFill>
              </a:rPr>
            </a:br>
            <a:endParaRPr lang="en-US" sz="4000" dirty="0">
              <a:solidFill>
                <a:srgbClr val="FFFFCC"/>
              </a:solidFill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04800" y="2520077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dirty="0" smtClean="0">
                <a:solidFill>
                  <a:srgbClr val="FFFFCC"/>
                </a:solidFill>
              </a:rPr>
              <a:t>What is the terminology we use to analyze numbers and functions?</a:t>
            </a:r>
            <a:endParaRPr lang="en-US" sz="5400" dirty="0">
              <a:solidFill>
                <a:srgbClr val="FFFFCC"/>
              </a:solidFill>
            </a:endParaRPr>
          </a:p>
          <a:p>
            <a:endParaRPr lang="en-US" sz="5400" dirty="0">
              <a:solidFill>
                <a:srgbClr val="FFFFCC"/>
              </a:solidFill>
            </a:endParaRP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820056"/>
            <a:ext cx="2286000" cy="1037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18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4419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990600"/>
            <a:ext cx="1371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34200" y="990600"/>
            <a:ext cx="18288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457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228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Imaginary Numbers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4343400" y="1828801"/>
            <a:ext cx="381000" cy="8001000"/>
          </a:xfrm>
          <a:prstGeom prst="leftBrace">
            <a:avLst>
              <a:gd name="adj1" fmla="val 8333"/>
              <a:gd name="adj2" fmla="val 498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2133600"/>
            <a:ext cx="34290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2971800"/>
            <a:ext cx="25908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3733800"/>
            <a:ext cx="1905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4419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990600"/>
            <a:ext cx="1371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34200" y="990600"/>
            <a:ext cx="18288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457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228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Imaginary Numbers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4343400" y="1828801"/>
            <a:ext cx="381000" cy="8001000"/>
          </a:xfrm>
          <a:prstGeom prst="leftBrace">
            <a:avLst>
              <a:gd name="adj1" fmla="val 8333"/>
              <a:gd name="adj2" fmla="val 4989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2133600"/>
            <a:ext cx="34290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2971800"/>
            <a:ext cx="25908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3733800"/>
            <a:ext cx="1905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37732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Counting/Natural Numbers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3124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Whole Numbers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2209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1219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Rational Numbers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1295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6096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896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Bell MT" pitchFamily="18" charset="0"/>
              </a:rPr>
              <a:t>Into which groups does each number go?</a:t>
            </a:r>
            <a:endParaRPr lang="en-US" sz="3600" b="1" dirty="0">
              <a:latin typeface="Bell MT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944324"/>
                  </p:ext>
                </p:extLst>
              </p:nvPr>
            </p:nvGraphicFramePr>
            <p:xfrm>
              <a:off x="228605" y="762000"/>
              <a:ext cx="8762994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19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1066799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Natural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Whole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Integer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Irrational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Real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Imaginary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Complex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-8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0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3+2i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7i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944324"/>
                  </p:ext>
                </p:extLst>
              </p:nvPr>
            </p:nvGraphicFramePr>
            <p:xfrm>
              <a:off x="228605" y="762000"/>
              <a:ext cx="8762994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1995"/>
                    <a:gridCol w="990600"/>
                    <a:gridCol w="838200"/>
                    <a:gridCol w="914400"/>
                    <a:gridCol w="1066800"/>
                    <a:gridCol w="1219200"/>
                    <a:gridCol w="685800"/>
                    <a:gridCol w="1219200"/>
                    <a:gridCol w="1066799"/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Natural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Whole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Integer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Irrational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Real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Imaginary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Complex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-8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0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304098" r="-1054400" b="-41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3+2i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503279" r="-105440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603279" r="-1054400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7i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39649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Bell MT" pitchFamily="18" charset="0"/>
              </a:rPr>
              <a:t>Into which groups does each number go?</a:t>
            </a:r>
            <a:endParaRPr lang="en-US" sz="3600" b="1" dirty="0">
              <a:latin typeface="Bell MT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2391627"/>
                  </p:ext>
                </p:extLst>
              </p:nvPr>
            </p:nvGraphicFramePr>
            <p:xfrm>
              <a:off x="228605" y="762000"/>
              <a:ext cx="8762994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19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1066799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Natural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Whole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Integer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Irrational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Real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Imaginary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Complex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-8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0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3+2i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7i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2391627"/>
                  </p:ext>
                </p:extLst>
              </p:nvPr>
            </p:nvGraphicFramePr>
            <p:xfrm>
              <a:off x="228605" y="762000"/>
              <a:ext cx="8762994" cy="594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1995"/>
                    <a:gridCol w="990600"/>
                    <a:gridCol w="838200"/>
                    <a:gridCol w="914400"/>
                    <a:gridCol w="1066800"/>
                    <a:gridCol w="1219200"/>
                    <a:gridCol w="685800"/>
                    <a:gridCol w="1219200"/>
                    <a:gridCol w="1066799"/>
                  </a:tblGrid>
                  <a:tr h="742950"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Natural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Whole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Integer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Irrational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Real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800" dirty="0" smtClean="0"/>
                            <a:t>Imaginary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Complex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-8</a:t>
                          </a:r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0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304098" r="-1054400" b="-41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3+2i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503279" r="-1054400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00" t="-603279" r="-1054400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742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7i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Smiley Face 4"/>
          <p:cNvSpPr/>
          <p:nvPr/>
        </p:nvSpPr>
        <p:spPr>
          <a:xfrm>
            <a:off x="30480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0386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1722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8305800" y="16764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22098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30480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40386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61722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8305800" y="2362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5257800" y="3124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172200" y="3124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8305800" y="3124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8305800" y="38862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4038600" y="4572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6172200" y="4572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8305800" y="4572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2954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2098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30480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40386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61722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8305800" y="5334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7086600" y="6096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8305800" y="6096000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163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2" y="12954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chemeClr val="bg1"/>
                </a:solidFill>
              </a:rPr>
              <a:t>Homework:</a:t>
            </a:r>
          </a:p>
          <a:p>
            <a:pPr algn="ctr"/>
            <a:endParaRPr lang="en-US" sz="4400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Number systems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85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229600" cy="6858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sz="5400" dirty="0" smtClean="0">
                <a:solidFill>
                  <a:schemeClr val="bg1"/>
                </a:solidFill>
                <a:latin typeface="Elephant" pitchFamily="18" charset="0"/>
              </a:rPr>
              <a:t>     </a:t>
            </a:r>
            <a:r>
              <a:rPr lang="en-US" sz="6000" u="sng" dirty="0" smtClean="0">
                <a:solidFill>
                  <a:schemeClr val="bg1"/>
                </a:solidFill>
                <a:latin typeface="Elephant" pitchFamily="18" charset="0"/>
              </a:rPr>
              <a:t>Today’s Schedule</a:t>
            </a:r>
            <a:r>
              <a:rPr lang="en-US" sz="6000" dirty="0" smtClean="0">
                <a:solidFill>
                  <a:schemeClr val="bg1"/>
                </a:solidFill>
                <a:latin typeface="Elephant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lvl="2" algn="ctr" eaLnBrk="1" hangingPunct="1"/>
            <a:r>
              <a:rPr lang="en-US" sz="4800" dirty="0" smtClean="0">
                <a:solidFill>
                  <a:srgbClr val="009900"/>
                </a:solidFill>
              </a:rPr>
              <a:t>Class Rules</a:t>
            </a:r>
          </a:p>
          <a:p>
            <a:pPr lvl="2" algn="ctr" eaLnBrk="1" hangingPunct="1"/>
            <a:r>
              <a:rPr lang="en-US" sz="4800" dirty="0" smtClean="0">
                <a:solidFill>
                  <a:srgbClr val="9900FF"/>
                </a:solidFill>
              </a:rPr>
              <a:t>Procedures</a:t>
            </a:r>
          </a:p>
          <a:p>
            <a:pPr lvl="2" algn="ctr" eaLnBrk="1" hangingPunct="1"/>
            <a:r>
              <a:rPr lang="en-US" sz="4800" dirty="0" smtClean="0">
                <a:solidFill>
                  <a:srgbClr val="33CCFF"/>
                </a:solidFill>
              </a:rPr>
              <a:t>Syllabus</a:t>
            </a:r>
          </a:p>
          <a:p>
            <a:pPr lvl="2" algn="ctr" eaLnBrk="1" hangingPunct="1"/>
            <a:r>
              <a:rPr lang="en-US" sz="4800" dirty="0" smtClean="0">
                <a:solidFill>
                  <a:srgbClr val="FF3399"/>
                </a:solidFill>
              </a:rPr>
              <a:t>Let’s </a:t>
            </a:r>
            <a:r>
              <a:rPr lang="en-US" sz="4800" dirty="0">
                <a:solidFill>
                  <a:srgbClr val="FF3399"/>
                </a:solidFill>
              </a:rPr>
              <a:t>Begin!</a:t>
            </a:r>
          </a:p>
          <a:p>
            <a:pPr lvl="2" algn="ctr" eaLnBrk="1" hangingPunct="1"/>
            <a:endParaRPr lang="en-US" sz="4800" dirty="0">
              <a:solidFill>
                <a:srgbClr val="33CCFF"/>
              </a:solidFill>
            </a:endParaRPr>
          </a:p>
          <a:p>
            <a:pPr lvl="2" algn="ctr" eaLnBrk="1" hangingPunct="1"/>
            <a:endParaRPr lang="en-US" sz="4800" dirty="0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7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371600" y="-44558"/>
          <a:ext cx="6629400" cy="857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4663359" imgH="6035040" progId="AcroExch.Document.DC">
                  <p:embed/>
                </p:oleObj>
              </mc:Choice>
              <mc:Fallback>
                <p:oleObj name="Acrobat Document" r:id="rId3" imgW="4663359" imgH="6035040" progId="AcroExch.Document.DC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-44558"/>
                        <a:ext cx="6629400" cy="8578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7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7818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latin typeface="Comic Sans MS" pitchFamily="66" charset="0"/>
              </a:rPr>
              <a:t>Classroom Rules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1112838" y="1814513"/>
            <a:ext cx="7269162" cy="40528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Be Prepared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Be Respectful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Be on Time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Follow Directions </a:t>
            </a:r>
            <a:r>
              <a:rPr lang="en-US" sz="4000" b="1" u="sng" dirty="0" smtClean="0">
                <a:solidFill>
                  <a:srgbClr val="00B0F0"/>
                </a:solidFill>
              </a:rPr>
              <a:t>First</a:t>
            </a:r>
            <a:r>
              <a:rPr lang="en-US" sz="4000" b="1" dirty="0" smtClean="0">
                <a:solidFill>
                  <a:srgbClr val="00B0F0"/>
                </a:solidFill>
              </a:rPr>
              <a:t> Time Given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Food or Drinks</a:t>
            </a:r>
          </a:p>
        </p:txBody>
      </p:sp>
    </p:spTree>
    <p:extLst>
      <p:ext uri="{BB962C8B-B14F-4D97-AF65-F5344CB8AC3E}">
        <p14:creationId xmlns:p14="http://schemas.microsoft.com/office/powerpoint/2010/main" val="23403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smtClean="0">
                <a:solidFill>
                  <a:srgbClr val="66FFFF"/>
                </a:solidFill>
                <a:latin typeface="Rockwell Extra Bold" pitchFamily="18" charset="0"/>
              </a:rPr>
              <a:t>Procedures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92D050"/>
                </a:solidFill>
                <a:latin typeface="Franklin Gothic Demi Cond" pitchFamily="34" charset="0"/>
              </a:rPr>
              <a:t>Entering the classroom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>
              <a:solidFill>
                <a:srgbClr val="92D050"/>
              </a:solidFill>
              <a:latin typeface="Franklin Gothic Demi Con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FFFF99"/>
                </a:solidFill>
                <a:latin typeface="Franklin Gothic Demi Cond" pitchFamily="34" charset="0"/>
              </a:rPr>
              <a:t>Leaving the classroom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>
              <a:solidFill>
                <a:srgbClr val="FFFF99"/>
              </a:solidFill>
              <a:latin typeface="Franklin Gothic Demi Con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FFCCFF"/>
                </a:solidFill>
                <a:latin typeface="Franklin Gothic Demi Cond" pitchFamily="34" charset="0"/>
              </a:rPr>
              <a:t>Pass Use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solidFill>
                <a:srgbClr val="FFCCFF"/>
              </a:solidFill>
              <a:latin typeface="Franklin Gothic Demi Con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FF7C80"/>
                </a:solidFill>
                <a:latin typeface="Franklin Gothic Demi Cond" pitchFamily="34" charset="0"/>
              </a:rPr>
              <a:t>Questions- Just Ask! </a:t>
            </a:r>
            <a:r>
              <a:rPr lang="en-US" sz="4000" dirty="0" smtClean="0">
                <a:solidFill>
                  <a:srgbClr val="FF7C80"/>
                </a:solidFill>
                <a:latin typeface="Franklin Gothic Demi Cond" pitchFamily="34" charset="0"/>
                <a:sym typeface="Wingdings" pitchFamily="2" charset="2"/>
              </a:rPr>
              <a:t></a:t>
            </a:r>
            <a:r>
              <a:rPr lang="en-US" sz="4000" dirty="0" smtClean="0">
                <a:solidFill>
                  <a:srgbClr val="92D050"/>
                </a:solidFill>
                <a:latin typeface="Franklin Gothic Demi Con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63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smtClean="0">
                <a:solidFill>
                  <a:srgbClr val="66FFFF"/>
                </a:solidFill>
                <a:latin typeface="Rockwell Extra Bold" pitchFamily="18" charset="0"/>
              </a:rPr>
              <a:t>Procedures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92D050"/>
                </a:solidFill>
                <a:latin typeface="Franklin Gothic Demi Cond" pitchFamily="34" charset="0"/>
              </a:rPr>
              <a:t>Seating Arrangement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FFFF99"/>
                </a:solidFill>
                <a:latin typeface="Franklin Gothic Demi Cond" pitchFamily="34" charset="0"/>
              </a:rPr>
              <a:t>Noise Level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CC99FF"/>
                </a:solidFill>
                <a:latin typeface="Franklin Gothic Demi Cond" pitchFamily="34" charset="0"/>
              </a:rPr>
              <a:t>Teacher’s Desk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DDDDDD"/>
                </a:solidFill>
                <a:latin typeface="Franklin Gothic Demi Cond" pitchFamily="34" charset="0"/>
              </a:rPr>
              <a:t>Partner Work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Franklin Gothic Demi Con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FF7C80"/>
                </a:solidFill>
                <a:latin typeface="Franklin Gothic Demi Cond" pitchFamily="34" charset="0"/>
              </a:rPr>
              <a:t>Show all Work</a:t>
            </a:r>
            <a:endParaRPr lang="en-US" sz="4000" dirty="0">
              <a:solidFill>
                <a:srgbClr val="92D050"/>
              </a:solidFill>
              <a:latin typeface="Franklin Gothic Demi Cond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rgbClr val="92D050"/>
                </a:solidFill>
                <a:latin typeface="Franklin Gothic Demi Cond" pitchFamily="34" charset="0"/>
              </a:rPr>
              <a:t>No Grooming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chemeClr val="tx1"/>
                </a:solidFill>
                <a:latin typeface="Franklin Gothic Demi Cond" pitchFamily="34" charset="0"/>
              </a:rPr>
              <a:t>No Distracting Other’s Education</a:t>
            </a:r>
          </a:p>
        </p:txBody>
      </p:sp>
    </p:spTree>
    <p:extLst>
      <p:ext uri="{BB962C8B-B14F-4D97-AF65-F5344CB8AC3E}">
        <p14:creationId xmlns:p14="http://schemas.microsoft.com/office/powerpoint/2010/main" val="29753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smtClean="0">
                <a:latin typeface="Rockwell Extra Bold" pitchFamily="18" charset="0"/>
              </a:rPr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24044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smtClean="0">
                <a:latin typeface="Rockwell Extra Bold" pitchFamily="18" charset="0"/>
              </a:rPr>
              <a:t>BLOG!!</a:t>
            </a:r>
            <a:endParaRPr lang="en-US" sz="9600" dirty="0" smtClean="0"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3429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latin typeface="Bodoni MT Black" pitchFamily="18" charset="0"/>
              </a:rPr>
              <a:t>Let’s Begin!!!</a:t>
            </a:r>
            <a:br>
              <a:rPr lang="en-US" sz="7200" dirty="0" smtClean="0">
                <a:latin typeface="Bodoni MT Black" pitchFamily="18" charset="0"/>
              </a:rPr>
            </a:br>
            <a:r>
              <a:rPr lang="en-US" sz="7200" dirty="0" smtClean="0">
                <a:latin typeface="Bodoni MT Black" pitchFamily="18" charset="0"/>
              </a:rPr>
              <a:t/>
            </a:r>
            <a:br>
              <a:rPr lang="en-US" sz="7200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sz="9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161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</vt:lpstr>
      <vt:lpstr>Bell MT</vt:lpstr>
      <vt:lpstr>Bodoni MT Black</vt:lpstr>
      <vt:lpstr>Cambria Math</vt:lpstr>
      <vt:lpstr>Century Gothic</vt:lpstr>
      <vt:lpstr>Comic Sans MS</vt:lpstr>
      <vt:lpstr>Elephant</vt:lpstr>
      <vt:lpstr>Franklin Gothic Demi Cond</vt:lpstr>
      <vt:lpstr>Rockwell Extra Bold</vt:lpstr>
      <vt:lpstr>Times New Roman</vt:lpstr>
      <vt:lpstr>Wingdings</vt:lpstr>
      <vt:lpstr>2_Default Design</vt:lpstr>
      <vt:lpstr>1_Default Design</vt:lpstr>
      <vt:lpstr>iRespondGraphMaster</vt:lpstr>
      <vt:lpstr>Acrobat Document</vt:lpstr>
      <vt:lpstr>PowerPoint Presentation</vt:lpstr>
      <vt:lpstr>PowerPoint Presentation</vt:lpstr>
      <vt:lpstr>PowerPoint Presentation</vt:lpstr>
      <vt:lpstr>Classroom Rules</vt:lpstr>
      <vt:lpstr>Procedures</vt:lpstr>
      <vt:lpstr>Procedures</vt:lpstr>
      <vt:lpstr>Syllabus</vt:lpstr>
      <vt:lpstr>BLOG!!</vt:lpstr>
      <vt:lpstr>Let’s Begin!!!   </vt:lpstr>
      <vt:lpstr>Algebra II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Cobb County School District</dc:creator>
  <cp:lastModifiedBy>Scott Hill</cp:lastModifiedBy>
  <cp:revision>87</cp:revision>
  <cp:lastPrinted>2016-01-05T13:39:29Z</cp:lastPrinted>
  <dcterms:created xsi:type="dcterms:W3CDTF">2008-08-05T21:25:53Z</dcterms:created>
  <dcterms:modified xsi:type="dcterms:W3CDTF">2017-01-04T17:38:04Z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