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684" r:id="rId2"/>
    <p:sldMasterId id="2147483690" r:id="rId3"/>
    <p:sldMasterId id="2147483781" r:id="rId4"/>
    <p:sldMasterId id="2147483793" r:id="rId5"/>
  </p:sldMasterIdLst>
  <p:notesMasterIdLst>
    <p:notesMasterId r:id="rId25"/>
  </p:notesMasterIdLst>
  <p:handoutMasterIdLst>
    <p:handoutMasterId r:id="rId26"/>
  </p:handoutMasterIdLst>
  <p:sldIdLst>
    <p:sldId id="622" r:id="rId6"/>
    <p:sldId id="621" r:id="rId7"/>
    <p:sldId id="618" r:id="rId8"/>
    <p:sldId id="619" r:id="rId9"/>
    <p:sldId id="614" r:id="rId10"/>
    <p:sldId id="615" r:id="rId11"/>
    <p:sldId id="591" r:id="rId12"/>
    <p:sldId id="592" r:id="rId13"/>
    <p:sldId id="593" r:id="rId14"/>
    <p:sldId id="594" r:id="rId15"/>
    <p:sldId id="599" r:id="rId16"/>
    <p:sldId id="600" r:id="rId17"/>
    <p:sldId id="604" r:id="rId18"/>
    <p:sldId id="609" r:id="rId19"/>
    <p:sldId id="610" r:id="rId20"/>
    <p:sldId id="611" r:id="rId21"/>
    <p:sldId id="612" r:id="rId22"/>
    <p:sldId id="613" r:id="rId23"/>
    <p:sldId id="589" r:id="rId24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99FF"/>
    <a:srgbClr val="66FF66"/>
    <a:srgbClr val="FF0000"/>
    <a:srgbClr val="33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9158F-659A-4415-AF5E-345F8EBF09A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C72D-5D50-4888-9D66-8F5806848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39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9793"/>
            <a:ext cx="5486400" cy="41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730F4ED-6D0E-46CF-9CA5-1AB856339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78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0CF9-8BBE-46F5-BEBB-72D9F68758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89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AB7B4-2D7E-435C-A0AF-19E172752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A8250-55C8-45A7-821E-B9AF18027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7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74341-127D-49B7-8F1A-CFA6642E9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08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10E2A-9C42-4625-86BE-4EDF9C992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42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0BC62-896F-4AEC-B0D3-62DA4278E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02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6459B-35C6-401F-8719-D7454648A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55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51833-CAEB-4C0E-A956-FC19CFE8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0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0A5F8-96E2-44D5-AB64-7B9941DF0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15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40E21-D9A6-4EED-8D08-0286CB7D1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34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02CD3-3B27-4082-B533-C73FE52AD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5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D2AF7-7B5F-4D1B-828A-96D4438E3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931C4-C29B-4A2C-8BC6-978B53B26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403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E7023-F0A9-407A-91CE-9E8F1F427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14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C2E35-91FA-4566-A876-2DFDEA7B3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878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8AEA5-94D7-485A-9BE5-06842F314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055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161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61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90FB04-15B4-4D0C-BE4C-9CF27D8DE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83141"/>
      </p:ext>
    </p:extLst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3E096-6495-41FF-BF35-87D2DEF02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50475"/>
      </p:ext>
    </p:extLst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7616D-AEA0-44B3-980F-6EF5E5857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87541"/>
      </p:ext>
    </p:extLst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00A6A-300F-4A46-ADF4-0433D9481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10809"/>
      </p:ext>
    </p:extLst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7FE4D-D95D-4F10-AED2-0D77979B9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61419"/>
      </p:ext>
    </p:extLst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1D8C6-4280-42BF-B3C6-BD64EB512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62766"/>
      </p:ext>
    </p:extLst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32322-7BD9-4787-9DBD-FA45AC639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86393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CB729-BFC4-46E1-AEAC-D9C621BDE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105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474C5-18D4-42DC-A9DC-73F0B9F4F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9343"/>
      </p:ext>
    </p:extLst>
  </p:cSld>
  <p:clrMapOvr>
    <a:masterClrMapping/>
  </p:clrMapOvr>
  <p:transition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0F07F-9B5F-47A7-8683-EA3455431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467"/>
      </p:ext>
    </p:extLst>
  </p:cSld>
  <p:clrMapOvr>
    <a:masterClrMapping/>
  </p:clrMapOvr>
  <p:transition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AE9CE-0DC0-4579-A3A6-85E3C629A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37860"/>
      </p:ext>
    </p:extLst>
  </p:cSld>
  <p:clrMapOvr>
    <a:masterClrMapping/>
  </p:clrMapOvr>
  <p:transition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C40CE-9579-459A-84FE-597F6FCB3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82"/>
      </p:ext>
    </p:extLst>
  </p:cSld>
  <p:clrMapOvr>
    <a:masterClrMapping/>
  </p:clrMapOvr>
  <p:transition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931C4-C29B-4A2C-8BC6-978B53B26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403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CB729-BFC4-46E1-AEAC-D9C621BDE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105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2B715-EE61-4BCE-A044-04CFD5188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588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E4780-ECE2-4728-B4A0-98EFB9C60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244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EDB74-D2C4-4F65-AE97-358F405C8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670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70390-AF78-4535-AC12-FB8707C5F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2B715-EE61-4BCE-A044-04CFD5188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58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726B1-5381-4729-A65D-40DE1A2B7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603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5F7B5-8588-476B-BD4E-CF25519B6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517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A8250-55C8-45A7-821E-B9AF18027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715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74341-127D-49B7-8F1A-CFA6642E9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086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931C4-C29B-4A2C-8BC6-978B53B26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403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CB729-BFC4-46E1-AEAC-D9C621BDE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105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2B715-EE61-4BCE-A044-04CFD5188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5884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E4780-ECE2-4728-B4A0-98EFB9C60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244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EDB74-D2C4-4F65-AE97-358F405C8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670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70390-AF78-4535-AC12-FB8707C5F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E4780-ECE2-4728-B4A0-98EFB9C60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244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726B1-5381-4729-A65D-40DE1A2B7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603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5F7B5-8588-476B-BD4E-CF25519B6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517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A8250-55C8-45A7-821E-B9AF18027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7152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74341-127D-49B7-8F1A-CFA6642E9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0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EDB74-D2C4-4F65-AE97-358F405C8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67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70390-AF78-4535-AC12-FB8707C5F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726B1-5381-4729-A65D-40DE1A2B7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6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5F7B5-8588-476B-BD4E-CF25519B6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5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3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3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3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smtClean="0"/>
            </a:lvl1pPr>
          </a:lstStyle>
          <a:p>
            <a:pPr>
              <a:defRPr/>
            </a:pPr>
            <a:fld id="{878D196B-236F-4016-B0BD-3301D7589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4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4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4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smtClean="0"/>
            </a:lvl1pPr>
          </a:lstStyle>
          <a:p>
            <a:pPr>
              <a:defRPr/>
            </a:pPr>
            <a:fld id="{1A1E0CF3-1F44-4CE5-BA3F-1FE31181B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81510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510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510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511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511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511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511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1511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511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51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511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51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F898615-3D2F-4890-908E-FCE97499C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4400" b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 b="1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b="1" smtClean="0">
                <a:solidFill>
                  <a:schemeClr val="tx1"/>
                </a:solidFill>
              </a:rPr>
              <a:t>A.) Response A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b="1" smtClean="0">
                <a:solidFill>
                  <a:schemeClr val="tx1"/>
                </a:solidFill>
              </a:rPr>
              <a:t>B.) Response B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b="1" smtClean="0">
                <a:solidFill>
                  <a:schemeClr val="tx1"/>
                </a:solidFill>
              </a:rPr>
              <a:t>C.) Response C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b="1" smtClean="0">
                <a:solidFill>
                  <a:schemeClr val="tx1"/>
                </a:solidFill>
              </a:rPr>
              <a:t>D.) Response D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b="1" smtClean="0">
                <a:solidFill>
                  <a:schemeClr val="tx1"/>
                </a:solidFill>
              </a:rPr>
              <a:t>E.) Response E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833536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833537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" y="76200"/>
            <a:ext cx="8229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u="sng" dirty="0" smtClean="0">
                <a:solidFill>
                  <a:schemeClr val="accent2"/>
                </a:solidFill>
              </a:rPr>
              <a:t>Warm-up</a:t>
            </a:r>
            <a:endParaRPr lang="en-US" sz="4800" b="1" dirty="0">
              <a:solidFill>
                <a:schemeClr val="accent2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762000"/>
            <a:ext cx="510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 smtClean="0"/>
              <a:t>GCF Factor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87594" y="1828800"/>
            <a:ext cx="3065206" cy="250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marL="0" indent="0"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sz="3200" b="1" dirty="0" smtClean="0"/>
              <a:t>1. 12x</a:t>
            </a:r>
            <a:r>
              <a:rPr lang="en-US" sz="3200" b="1" baseline="30000" dirty="0" smtClean="0"/>
              <a:t>2</a:t>
            </a:r>
            <a:r>
              <a:rPr lang="en-US" sz="3200" b="1" dirty="0" smtClean="0"/>
              <a:t> </a:t>
            </a:r>
            <a:r>
              <a:rPr lang="en-US" sz="3200" b="1" dirty="0"/>
              <a:t>+ </a:t>
            </a:r>
            <a:r>
              <a:rPr lang="en-US" sz="3200" b="1" dirty="0" smtClean="0"/>
              <a:t>4x</a:t>
            </a:r>
          </a:p>
          <a:p>
            <a:pPr marL="0" indent="0" eaLnBrk="1" hangingPunct="1">
              <a:lnSpc>
                <a:spcPct val="130000"/>
              </a:lnSpc>
              <a:spcBef>
                <a:spcPct val="50000"/>
              </a:spcBef>
            </a:pPr>
            <a:endParaRPr lang="en-US" sz="3200" b="1" dirty="0"/>
          </a:p>
          <a:p>
            <a:pPr marL="0" indent="0"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sz="3200" b="1" dirty="0" smtClean="0"/>
              <a:t>2. 10x</a:t>
            </a:r>
            <a:r>
              <a:rPr lang="en-US" sz="3200" b="1" baseline="30000" dirty="0" smtClean="0"/>
              <a:t>5</a:t>
            </a:r>
            <a:r>
              <a:rPr lang="en-US" sz="3200" b="1" dirty="0" smtClean="0"/>
              <a:t> </a:t>
            </a:r>
            <a:r>
              <a:rPr lang="en-US" sz="3200" b="1" dirty="0"/>
              <a:t>+ </a:t>
            </a:r>
            <a:r>
              <a:rPr lang="en-US" sz="3200" b="1" dirty="0" smtClean="0"/>
              <a:t>15x</a:t>
            </a:r>
            <a:r>
              <a:rPr lang="en-US" sz="3200" b="1" baseline="30000" dirty="0" smtClean="0"/>
              <a:t>4</a:t>
            </a:r>
            <a:endParaRPr lang="en-US" sz="3200" b="1" dirty="0"/>
          </a:p>
        </p:txBody>
      </p:sp>
      <p:sp>
        <p:nvSpPr>
          <p:cNvPr id="797701" name="Text Box 5"/>
          <p:cNvSpPr txBox="1">
            <a:spLocks noChangeArrowheads="1"/>
          </p:cNvSpPr>
          <p:nvPr/>
        </p:nvSpPr>
        <p:spPr bwMode="auto">
          <a:xfrm>
            <a:off x="3733800" y="1831258"/>
            <a:ext cx="3352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66"/>
                </a:solidFill>
              </a:rPr>
              <a:t>=  4x(3x + 1)</a:t>
            </a:r>
            <a:endParaRPr lang="en-US" sz="3200" b="1" dirty="0">
              <a:solidFill>
                <a:srgbClr val="FF0066"/>
              </a:solidFill>
            </a:endParaRPr>
          </a:p>
        </p:txBody>
      </p:sp>
      <p:sp>
        <p:nvSpPr>
          <p:cNvPr id="797702" name="Text Box 6"/>
          <p:cNvSpPr txBox="1">
            <a:spLocks noChangeArrowheads="1"/>
          </p:cNvSpPr>
          <p:nvPr/>
        </p:nvSpPr>
        <p:spPr bwMode="auto">
          <a:xfrm>
            <a:off x="4038600" y="3746868"/>
            <a:ext cx="3352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66"/>
                </a:solidFill>
              </a:rPr>
              <a:t>=  5x</a:t>
            </a:r>
            <a:r>
              <a:rPr lang="en-US" sz="3200" b="1" baseline="30000" dirty="0" smtClean="0">
                <a:solidFill>
                  <a:srgbClr val="FF0066"/>
                </a:solidFill>
              </a:rPr>
              <a:t>4</a:t>
            </a:r>
            <a:r>
              <a:rPr lang="en-US" sz="3200" b="1" dirty="0" smtClean="0">
                <a:solidFill>
                  <a:srgbClr val="FF0066"/>
                </a:solidFill>
              </a:rPr>
              <a:t> (2x + 3) </a:t>
            </a:r>
            <a:endParaRPr lang="en-US" sz="32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6792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7701" grpId="0" autoUpdateAnimBg="0"/>
      <p:bldP spid="79770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000" y="2286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9000" b="1"/>
              <a:t>x</a:t>
            </a:r>
            <a:r>
              <a:rPr lang="en-US" sz="9000" b="1" baseline="30000"/>
              <a:t>2</a:t>
            </a:r>
            <a:r>
              <a:rPr lang="en-US" sz="9000" b="1"/>
              <a:t> – 10x + 16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81000" y="60960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For polynomials, how is factoring related to multiplying?</a:t>
            </a:r>
          </a:p>
        </p:txBody>
      </p:sp>
      <p:sp>
        <p:nvSpPr>
          <p:cNvPr id="820228" name="Rectangle 4"/>
          <p:cNvSpPr>
            <a:spLocks noChangeArrowheads="1"/>
          </p:cNvSpPr>
          <p:nvPr/>
        </p:nvSpPr>
        <p:spPr bwMode="auto">
          <a:xfrm>
            <a:off x="304800" y="21336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(            )(           )</a:t>
            </a:r>
          </a:p>
        </p:txBody>
      </p:sp>
      <p:sp>
        <p:nvSpPr>
          <p:cNvPr id="820229" name="Arc 5"/>
          <p:cNvSpPr>
            <a:spLocks/>
          </p:cNvSpPr>
          <p:nvPr/>
        </p:nvSpPr>
        <p:spPr bwMode="auto">
          <a:xfrm rot="8337476">
            <a:off x="2057400" y="1643063"/>
            <a:ext cx="4410075" cy="4014787"/>
          </a:xfrm>
          <a:custGeom>
            <a:avLst/>
            <a:gdLst>
              <a:gd name="T0" fmla="*/ 0 w 22085"/>
              <a:gd name="T1" fmla="*/ 929 h 21600"/>
              <a:gd name="T2" fmla="*/ 4410075 w 22085"/>
              <a:gd name="T3" fmla="*/ 4014787 h 21600"/>
              <a:gd name="T4" fmla="*/ 96848 w 22085"/>
              <a:gd name="T5" fmla="*/ 4014787 h 21600"/>
              <a:gd name="T6" fmla="*/ 0 60000 65536"/>
              <a:gd name="T7" fmla="*/ 0 60000 65536"/>
              <a:gd name="T8" fmla="*/ 0 60000 65536"/>
              <a:gd name="T9" fmla="*/ 0 w 22085"/>
              <a:gd name="T10" fmla="*/ 0 h 21600"/>
              <a:gd name="T11" fmla="*/ 22085 w 2208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85" h="21600" fill="none" extrusionOk="0">
                <a:moveTo>
                  <a:pt x="0" y="5"/>
                </a:moveTo>
                <a:cubicBezTo>
                  <a:pt x="161" y="1"/>
                  <a:pt x="323" y="-1"/>
                  <a:pt x="485" y="0"/>
                </a:cubicBezTo>
                <a:cubicBezTo>
                  <a:pt x="12414" y="0"/>
                  <a:pt x="22085" y="9670"/>
                  <a:pt x="22085" y="21600"/>
                </a:cubicBezTo>
              </a:path>
              <a:path w="22085" h="21600" stroke="0" extrusionOk="0">
                <a:moveTo>
                  <a:pt x="0" y="5"/>
                </a:moveTo>
                <a:cubicBezTo>
                  <a:pt x="161" y="1"/>
                  <a:pt x="323" y="-1"/>
                  <a:pt x="485" y="0"/>
                </a:cubicBezTo>
                <a:cubicBezTo>
                  <a:pt x="12414" y="0"/>
                  <a:pt x="22085" y="9670"/>
                  <a:pt x="22085" y="21600"/>
                </a:cubicBezTo>
                <a:lnTo>
                  <a:pt x="485" y="21600"/>
                </a:lnTo>
                <a:close/>
              </a:path>
            </a:pathLst>
          </a:custGeom>
          <a:noFill/>
          <a:ln w="28575" cap="sq">
            <a:solidFill>
              <a:srgbClr val="66FF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30" name="Arc 6"/>
          <p:cNvSpPr>
            <a:spLocks/>
          </p:cNvSpPr>
          <p:nvPr/>
        </p:nvSpPr>
        <p:spPr bwMode="auto">
          <a:xfrm rot="8370137">
            <a:off x="3746500" y="3046413"/>
            <a:ext cx="1511300" cy="1449387"/>
          </a:xfrm>
          <a:custGeom>
            <a:avLst/>
            <a:gdLst>
              <a:gd name="T0" fmla="*/ 71258 w 21421"/>
              <a:gd name="T1" fmla="*/ 0 h 21576"/>
              <a:gd name="T2" fmla="*/ 1511300 w 21421"/>
              <a:gd name="T3" fmla="*/ 1263108 h 21576"/>
              <a:gd name="T4" fmla="*/ 0 w 21421"/>
              <a:gd name="T5" fmla="*/ 1449387 h 21576"/>
              <a:gd name="T6" fmla="*/ 0 60000 65536"/>
              <a:gd name="T7" fmla="*/ 0 60000 65536"/>
              <a:gd name="T8" fmla="*/ 0 60000 65536"/>
              <a:gd name="T9" fmla="*/ 0 w 21421"/>
              <a:gd name="T10" fmla="*/ 0 h 21576"/>
              <a:gd name="T11" fmla="*/ 21421 w 21421"/>
              <a:gd name="T12" fmla="*/ 21576 h 21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21" h="21576" fill="none" extrusionOk="0">
                <a:moveTo>
                  <a:pt x="1010" y="-1"/>
                </a:moveTo>
                <a:cubicBezTo>
                  <a:pt x="11472" y="489"/>
                  <a:pt x="20076" y="8415"/>
                  <a:pt x="21421" y="18802"/>
                </a:cubicBezTo>
              </a:path>
              <a:path w="21421" h="21576" stroke="0" extrusionOk="0">
                <a:moveTo>
                  <a:pt x="1010" y="-1"/>
                </a:moveTo>
                <a:cubicBezTo>
                  <a:pt x="11472" y="489"/>
                  <a:pt x="20076" y="8415"/>
                  <a:pt x="21421" y="18802"/>
                </a:cubicBezTo>
                <a:lnTo>
                  <a:pt x="0" y="21576"/>
                </a:lnTo>
                <a:close/>
              </a:path>
            </a:pathLst>
          </a:custGeom>
          <a:noFill/>
          <a:ln w="28575" cap="sq">
            <a:solidFill>
              <a:srgbClr val="FF66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31" name="Rectangle 7"/>
          <p:cNvSpPr>
            <a:spLocks noChangeArrowheads="1"/>
          </p:cNvSpPr>
          <p:nvPr/>
        </p:nvSpPr>
        <p:spPr bwMode="auto">
          <a:xfrm>
            <a:off x="685800" y="22098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x</a:t>
            </a:r>
          </a:p>
        </p:txBody>
      </p:sp>
      <p:sp>
        <p:nvSpPr>
          <p:cNvPr id="820232" name="Rectangle 8"/>
          <p:cNvSpPr>
            <a:spLocks noChangeArrowheads="1"/>
          </p:cNvSpPr>
          <p:nvPr/>
        </p:nvSpPr>
        <p:spPr bwMode="auto">
          <a:xfrm>
            <a:off x="4419600" y="22098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x</a:t>
            </a:r>
          </a:p>
        </p:txBody>
      </p:sp>
      <p:sp>
        <p:nvSpPr>
          <p:cNvPr id="820233" name="Rectangle 9"/>
          <p:cNvSpPr>
            <a:spLocks noChangeArrowheads="1"/>
          </p:cNvSpPr>
          <p:nvPr/>
        </p:nvSpPr>
        <p:spPr bwMode="auto">
          <a:xfrm>
            <a:off x="5943600" y="22860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– 2</a:t>
            </a:r>
          </a:p>
        </p:txBody>
      </p:sp>
      <p:sp>
        <p:nvSpPr>
          <p:cNvPr id="820234" name="Rectangle 10"/>
          <p:cNvSpPr>
            <a:spLocks noChangeArrowheads="1"/>
          </p:cNvSpPr>
          <p:nvPr/>
        </p:nvSpPr>
        <p:spPr bwMode="auto">
          <a:xfrm>
            <a:off x="2286000" y="22733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– 8 </a:t>
            </a:r>
          </a:p>
        </p:txBody>
      </p:sp>
      <p:sp>
        <p:nvSpPr>
          <p:cNvPr id="820235" name="Rectangle 11"/>
          <p:cNvSpPr>
            <a:spLocks noChangeArrowheads="1"/>
          </p:cNvSpPr>
          <p:nvPr/>
        </p:nvSpPr>
        <p:spPr bwMode="auto">
          <a:xfrm>
            <a:off x="381000" y="2286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9000" b="1"/>
              <a:t>x</a:t>
            </a:r>
            <a:r>
              <a:rPr lang="en-US" sz="9000" b="1" baseline="30000"/>
              <a:t>2</a:t>
            </a:r>
            <a:r>
              <a:rPr lang="en-US" sz="9000" b="1"/>
              <a:t> </a:t>
            </a:r>
            <a:r>
              <a:rPr lang="en-US" sz="9000" b="1">
                <a:solidFill>
                  <a:srgbClr val="FFFF00"/>
                </a:solidFill>
              </a:rPr>
              <a:t>– 10x</a:t>
            </a:r>
            <a:r>
              <a:rPr lang="en-US" sz="9000" b="1"/>
              <a:t> + 16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0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2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2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2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2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28" grpId="0"/>
      <p:bldP spid="820229" grpId="0" animBg="1"/>
      <p:bldP spid="820230" grpId="0" animBg="1"/>
      <p:bldP spid="820231" grpId="0"/>
      <p:bldP spid="820232" grpId="0"/>
      <p:bldP spid="820233" grpId="0"/>
      <p:bldP spid="820234" grpId="0"/>
      <p:bldP spid="8202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27587"/>
          </a:xfrm>
        </p:spPr>
        <p:txBody>
          <a:bodyPr/>
          <a:lstStyle/>
          <a:p>
            <a:pPr eaLnBrk="1" hangingPunct="1">
              <a:defRPr/>
            </a:pPr>
            <a:r>
              <a:rPr lang="en-US" sz="8000" b="1" smtClean="0">
                <a:solidFill>
                  <a:srgbClr val="FFFF00"/>
                </a:solidFill>
                <a:latin typeface="Gill Sans MT" pitchFamily="34" charset="0"/>
              </a:rPr>
              <a:t>Sometimes you can factor out a GCF 1</a:t>
            </a:r>
            <a:r>
              <a:rPr lang="en-US" sz="8000" b="1" baseline="30000" smtClean="0">
                <a:solidFill>
                  <a:srgbClr val="FFFF00"/>
                </a:solidFill>
                <a:latin typeface="Gill Sans MT" pitchFamily="34" charset="0"/>
              </a:rPr>
              <a:t>st</a:t>
            </a:r>
            <a:r>
              <a:rPr lang="en-US" sz="8000" b="1" smtClean="0">
                <a:solidFill>
                  <a:srgbClr val="FFFF00"/>
                </a:solidFill>
                <a:latin typeface="Gill Sans MT" pitchFamily="34" charset="0"/>
              </a:rPr>
              <a:t>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6200" y="0"/>
            <a:ext cx="8763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9000" b="1"/>
              <a:t>2x</a:t>
            </a:r>
            <a:r>
              <a:rPr lang="en-US" sz="9000" b="1" baseline="30000"/>
              <a:t>2</a:t>
            </a:r>
            <a:r>
              <a:rPr lang="en-US" sz="9000" b="1"/>
              <a:t> – 16x + 24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6248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For polynomials, how is factoring related to multiplying?</a:t>
            </a:r>
          </a:p>
        </p:txBody>
      </p:sp>
      <p:sp>
        <p:nvSpPr>
          <p:cNvPr id="826372" name="Rectangle 4"/>
          <p:cNvSpPr>
            <a:spLocks noChangeArrowheads="1"/>
          </p:cNvSpPr>
          <p:nvPr/>
        </p:nvSpPr>
        <p:spPr bwMode="auto">
          <a:xfrm>
            <a:off x="-76200" y="2286000"/>
            <a:ext cx="8382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2(          )(         )</a:t>
            </a:r>
          </a:p>
        </p:txBody>
      </p:sp>
      <p:sp>
        <p:nvSpPr>
          <p:cNvPr id="826373" name="Arc 5"/>
          <p:cNvSpPr>
            <a:spLocks/>
          </p:cNvSpPr>
          <p:nvPr/>
        </p:nvSpPr>
        <p:spPr bwMode="auto">
          <a:xfrm rot="8257117">
            <a:off x="2620963" y="2301875"/>
            <a:ext cx="3765550" cy="3232150"/>
          </a:xfrm>
          <a:custGeom>
            <a:avLst/>
            <a:gdLst>
              <a:gd name="T0" fmla="*/ 465289 w 21600"/>
              <a:gd name="T1" fmla="*/ 0 h 21434"/>
              <a:gd name="T2" fmla="*/ 3765550 w 21600"/>
              <a:gd name="T3" fmla="*/ 3232150 h 21434"/>
              <a:gd name="T4" fmla="*/ 0 w 21600"/>
              <a:gd name="T5" fmla="*/ 3232150 h 21434"/>
              <a:gd name="T6" fmla="*/ 0 60000 65536"/>
              <a:gd name="T7" fmla="*/ 0 60000 65536"/>
              <a:gd name="T8" fmla="*/ 0 60000 65536"/>
              <a:gd name="T9" fmla="*/ 0 w 21600"/>
              <a:gd name="T10" fmla="*/ 0 h 21434"/>
              <a:gd name="T11" fmla="*/ 21600 w 21600"/>
              <a:gd name="T12" fmla="*/ 21434 h 214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34" fill="none" extrusionOk="0">
                <a:moveTo>
                  <a:pt x="2669" y="-1"/>
                </a:moveTo>
                <a:cubicBezTo>
                  <a:pt x="13482" y="1346"/>
                  <a:pt x="21600" y="10536"/>
                  <a:pt x="21600" y="21434"/>
                </a:cubicBezTo>
              </a:path>
              <a:path w="21600" h="21434" stroke="0" extrusionOk="0">
                <a:moveTo>
                  <a:pt x="2669" y="-1"/>
                </a:moveTo>
                <a:cubicBezTo>
                  <a:pt x="13482" y="1346"/>
                  <a:pt x="21600" y="10536"/>
                  <a:pt x="21600" y="21434"/>
                </a:cubicBezTo>
                <a:lnTo>
                  <a:pt x="0" y="21434"/>
                </a:lnTo>
                <a:close/>
              </a:path>
            </a:pathLst>
          </a:custGeom>
          <a:noFill/>
          <a:ln w="28575" cap="sq">
            <a:solidFill>
              <a:srgbClr val="66FF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374" name="Arc 6"/>
          <p:cNvSpPr>
            <a:spLocks/>
          </p:cNvSpPr>
          <p:nvPr/>
        </p:nvSpPr>
        <p:spPr bwMode="auto">
          <a:xfrm rot="8370137">
            <a:off x="3746500" y="3048000"/>
            <a:ext cx="1511300" cy="1449388"/>
          </a:xfrm>
          <a:custGeom>
            <a:avLst/>
            <a:gdLst>
              <a:gd name="T0" fmla="*/ 71258 w 21421"/>
              <a:gd name="T1" fmla="*/ 0 h 21576"/>
              <a:gd name="T2" fmla="*/ 1511300 w 21421"/>
              <a:gd name="T3" fmla="*/ 1263109 h 21576"/>
              <a:gd name="T4" fmla="*/ 0 w 21421"/>
              <a:gd name="T5" fmla="*/ 1449388 h 21576"/>
              <a:gd name="T6" fmla="*/ 0 60000 65536"/>
              <a:gd name="T7" fmla="*/ 0 60000 65536"/>
              <a:gd name="T8" fmla="*/ 0 60000 65536"/>
              <a:gd name="T9" fmla="*/ 0 w 21421"/>
              <a:gd name="T10" fmla="*/ 0 h 21576"/>
              <a:gd name="T11" fmla="*/ 21421 w 21421"/>
              <a:gd name="T12" fmla="*/ 21576 h 21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21" h="21576" fill="none" extrusionOk="0">
                <a:moveTo>
                  <a:pt x="1010" y="-1"/>
                </a:moveTo>
                <a:cubicBezTo>
                  <a:pt x="11472" y="489"/>
                  <a:pt x="20076" y="8415"/>
                  <a:pt x="21421" y="18802"/>
                </a:cubicBezTo>
              </a:path>
              <a:path w="21421" h="21576" stroke="0" extrusionOk="0">
                <a:moveTo>
                  <a:pt x="1010" y="-1"/>
                </a:moveTo>
                <a:cubicBezTo>
                  <a:pt x="11472" y="489"/>
                  <a:pt x="20076" y="8415"/>
                  <a:pt x="21421" y="18802"/>
                </a:cubicBezTo>
                <a:lnTo>
                  <a:pt x="0" y="21576"/>
                </a:lnTo>
                <a:close/>
              </a:path>
            </a:pathLst>
          </a:custGeom>
          <a:noFill/>
          <a:ln w="28575" cap="sq">
            <a:solidFill>
              <a:srgbClr val="FF66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375" name="Rectangle 7"/>
          <p:cNvSpPr>
            <a:spLocks noChangeArrowheads="1"/>
          </p:cNvSpPr>
          <p:nvPr/>
        </p:nvSpPr>
        <p:spPr bwMode="auto">
          <a:xfrm>
            <a:off x="1143000" y="23622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x</a:t>
            </a:r>
          </a:p>
        </p:txBody>
      </p:sp>
      <p:sp>
        <p:nvSpPr>
          <p:cNvPr id="826376" name="Rectangle 8"/>
          <p:cNvSpPr>
            <a:spLocks noChangeArrowheads="1"/>
          </p:cNvSpPr>
          <p:nvPr/>
        </p:nvSpPr>
        <p:spPr bwMode="auto">
          <a:xfrm>
            <a:off x="4495800" y="23622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x</a:t>
            </a:r>
          </a:p>
        </p:txBody>
      </p:sp>
      <p:sp>
        <p:nvSpPr>
          <p:cNvPr id="826377" name="Rectangle 9"/>
          <p:cNvSpPr>
            <a:spLocks noChangeArrowheads="1"/>
          </p:cNvSpPr>
          <p:nvPr/>
        </p:nvSpPr>
        <p:spPr bwMode="auto">
          <a:xfrm>
            <a:off x="5715000" y="24384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– 2  </a:t>
            </a:r>
          </a:p>
        </p:txBody>
      </p:sp>
      <p:sp>
        <p:nvSpPr>
          <p:cNvPr id="826378" name="Rectangle 10"/>
          <p:cNvSpPr>
            <a:spLocks noChangeArrowheads="1"/>
          </p:cNvSpPr>
          <p:nvPr/>
        </p:nvSpPr>
        <p:spPr bwMode="auto">
          <a:xfrm>
            <a:off x="2590800" y="24384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– 6</a:t>
            </a:r>
          </a:p>
        </p:txBody>
      </p:sp>
      <p:sp>
        <p:nvSpPr>
          <p:cNvPr id="826379" name="Rectangle 11"/>
          <p:cNvSpPr>
            <a:spLocks noChangeArrowheads="1"/>
          </p:cNvSpPr>
          <p:nvPr/>
        </p:nvSpPr>
        <p:spPr bwMode="auto">
          <a:xfrm>
            <a:off x="76200" y="12192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2(x</a:t>
            </a:r>
            <a:r>
              <a:rPr lang="en-US" sz="7500" b="1" baseline="30000"/>
              <a:t>2</a:t>
            </a:r>
            <a:r>
              <a:rPr lang="en-US" sz="7500" b="1"/>
              <a:t> – 8x +12)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6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6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6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6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6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6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6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2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2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2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2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372" grpId="0"/>
      <p:bldP spid="826373" grpId="0" animBg="1"/>
      <p:bldP spid="826374" grpId="0" animBg="1"/>
      <p:bldP spid="826375" grpId="0"/>
      <p:bldP spid="826376" grpId="0"/>
      <p:bldP spid="826377" grpId="0"/>
      <p:bldP spid="826378" grpId="0"/>
      <p:bldP spid="82637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09600" y="990600"/>
            <a:ext cx="396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200" b="1"/>
              <a:t>3y</a:t>
            </a:r>
            <a:r>
              <a:rPr lang="en-US" sz="4200" b="1" baseline="30000"/>
              <a:t>2</a:t>
            </a:r>
            <a:r>
              <a:rPr lang="en-US" sz="4200" b="1"/>
              <a:t> + 36y + 60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60960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For polynomials, how is factoring related to multiplying?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09600" y="3657600"/>
            <a:ext cx="396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200" b="1"/>
              <a:t>4x</a:t>
            </a:r>
            <a:r>
              <a:rPr lang="en-US" sz="4200" b="1" baseline="30000"/>
              <a:t>2</a:t>
            </a:r>
            <a:r>
              <a:rPr lang="en-US" sz="4200" b="1"/>
              <a:t> +24x + 32</a:t>
            </a: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2667000" y="228600"/>
            <a:ext cx="36004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You Try...</a:t>
            </a:r>
          </a:p>
        </p:txBody>
      </p:sp>
      <p:sp>
        <p:nvSpPr>
          <p:cNvPr id="830470" name="Rectangle 6"/>
          <p:cNvSpPr>
            <a:spLocks noChangeArrowheads="1"/>
          </p:cNvSpPr>
          <p:nvPr/>
        </p:nvSpPr>
        <p:spPr bwMode="auto">
          <a:xfrm>
            <a:off x="228600" y="1600200"/>
            <a:ext cx="5029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5200" b="1">
                <a:solidFill>
                  <a:srgbClr val="FFFF00"/>
                </a:solidFill>
              </a:rPr>
              <a:t>3(y +10)(y +2)</a:t>
            </a:r>
          </a:p>
        </p:txBody>
      </p:sp>
      <p:sp>
        <p:nvSpPr>
          <p:cNvPr id="830471" name="Rectangle 7"/>
          <p:cNvSpPr>
            <a:spLocks noChangeArrowheads="1"/>
          </p:cNvSpPr>
          <p:nvPr/>
        </p:nvSpPr>
        <p:spPr bwMode="auto">
          <a:xfrm>
            <a:off x="228600" y="4267200"/>
            <a:ext cx="6019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5200" b="1">
                <a:solidFill>
                  <a:srgbClr val="FFFF00"/>
                </a:solidFill>
              </a:rPr>
              <a:t>4(x + 2)(x + 4)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470" grpId="0"/>
      <p:bldP spid="8304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46188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b="1" smtClean="0">
                <a:solidFill>
                  <a:srgbClr val="FFFF00"/>
                </a:solidFill>
                <a:latin typeface="Gill Sans MT" pitchFamily="34" charset="0"/>
              </a:rPr>
              <a:t>Sign Rule:</a:t>
            </a:r>
          </a:p>
        </p:txBody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9988"/>
            <a:ext cx="8610600" cy="340201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When the last term is NEGATIVE…</a:t>
            </a:r>
          </a:p>
          <a:p>
            <a:pPr lvl="1" eaLnBrk="1" hangingPunct="1">
              <a:defRPr/>
            </a:pPr>
            <a:r>
              <a:rPr lang="en-US" sz="3600" b="1" smtClean="0"/>
              <a:t>The parenthesis will have DIFFERENT SIGNS.</a:t>
            </a:r>
          </a:p>
          <a:p>
            <a:pPr lvl="1" eaLnBrk="1" hangingPunct="1">
              <a:defRPr/>
            </a:pPr>
            <a:r>
              <a:rPr lang="en-US" sz="3600" b="1" smtClean="0"/>
              <a:t>The </a:t>
            </a:r>
            <a:r>
              <a:rPr lang="en-US" sz="3600" b="1" u="sng" smtClean="0"/>
              <a:t>larger</a:t>
            </a:r>
            <a:r>
              <a:rPr lang="en-US" sz="3600" b="1" smtClean="0"/>
              <a:t> factor will have the SAME sign as the middle number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000" y="2286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9000" b="1"/>
              <a:t>n</a:t>
            </a:r>
            <a:r>
              <a:rPr lang="en-US" sz="9000" b="1" baseline="30000"/>
              <a:t>2</a:t>
            </a:r>
            <a:r>
              <a:rPr lang="en-US" sz="9000" b="1"/>
              <a:t> + 2n – 48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81000" y="60960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For polynomials, how is factoring related to multiplying?</a:t>
            </a:r>
          </a:p>
        </p:txBody>
      </p:sp>
      <p:sp>
        <p:nvSpPr>
          <p:cNvPr id="838660" name="Rectangle 4"/>
          <p:cNvSpPr>
            <a:spLocks noChangeArrowheads="1"/>
          </p:cNvSpPr>
          <p:nvPr/>
        </p:nvSpPr>
        <p:spPr bwMode="auto">
          <a:xfrm>
            <a:off x="304800" y="21336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(            )(           )</a:t>
            </a:r>
          </a:p>
        </p:txBody>
      </p:sp>
      <p:sp>
        <p:nvSpPr>
          <p:cNvPr id="838661" name="Arc 5"/>
          <p:cNvSpPr>
            <a:spLocks/>
          </p:cNvSpPr>
          <p:nvPr/>
        </p:nvSpPr>
        <p:spPr bwMode="auto">
          <a:xfrm rot="8337476">
            <a:off x="2057400" y="1852613"/>
            <a:ext cx="4410075" cy="4014787"/>
          </a:xfrm>
          <a:custGeom>
            <a:avLst/>
            <a:gdLst>
              <a:gd name="T0" fmla="*/ 0 w 22085"/>
              <a:gd name="T1" fmla="*/ 929 h 21600"/>
              <a:gd name="T2" fmla="*/ 4410075 w 22085"/>
              <a:gd name="T3" fmla="*/ 4014787 h 21600"/>
              <a:gd name="T4" fmla="*/ 96848 w 22085"/>
              <a:gd name="T5" fmla="*/ 4014787 h 21600"/>
              <a:gd name="T6" fmla="*/ 0 60000 65536"/>
              <a:gd name="T7" fmla="*/ 0 60000 65536"/>
              <a:gd name="T8" fmla="*/ 0 60000 65536"/>
              <a:gd name="T9" fmla="*/ 0 w 22085"/>
              <a:gd name="T10" fmla="*/ 0 h 21600"/>
              <a:gd name="T11" fmla="*/ 22085 w 2208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85" h="21600" fill="none" extrusionOk="0">
                <a:moveTo>
                  <a:pt x="0" y="5"/>
                </a:moveTo>
                <a:cubicBezTo>
                  <a:pt x="161" y="1"/>
                  <a:pt x="323" y="-1"/>
                  <a:pt x="485" y="0"/>
                </a:cubicBezTo>
                <a:cubicBezTo>
                  <a:pt x="12414" y="0"/>
                  <a:pt x="22085" y="9670"/>
                  <a:pt x="22085" y="21600"/>
                </a:cubicBezTo>
              </a:path>
              <a:path w="22085" h="21600" stroke="0" extrusionOk="0">
                <a:moveTo>
                  <a:pt x="0" y="5"/>
                </a:moveTo>
                <a:cubicBezTo>
                  <a:pt x="161" y="1"/>
                  <a:pt x="323" y="-1"/>
                  <a:pt x="485" y="0"/>
                </a:cubicBezTo>
                <a:cubicBezTo>
                  <a:pt x="12414" y="0"/>
                  <a:pt x="22085" y="9670"/>
                  <a:pt x="22085" y="21600"/>
                </a:cubicBezTo>
                <a:lnTo>
                  <a:pt x="485" y="21600"/>
                </a:lnTo>
                <a:close/>
              </a:path>
            </a:pathLst>
          </a:custGeom>
          <a:noFill/>
          <a:ln w="28575" cap="sq">
            <a:solidFill>
              <a:srgbClr val="66FF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8662" name="Arc 6"/>
          <p:cNvSpPr>
            <a:spLocks/>
          </p:cNvSpPr>
          <p:nvPr/>
        </p:nvSpPr>
        <p:spPr bwMode="auto">
          <a:xfrm rot="8370137">
            <a:off x="3746500" y="3198813"/>
            <a:ext cx="1511300" cy="1449387"/>
          </a:xfrm>
          <a:custGeom>
            <a:avLst/>
            <a:gdLst>
              <a:gd name="T0" fmla="*/ 71258 w 21421"/>
              <a:gd name="T1" fmla="*/ 0 h 21576"/>
              <a:gd name="T2" fmla="*/ 1511300 w 21421"/>
              <a:gd name="T3" fmla="*/ 1263108 h 21576"/>
              <a:gd name="T4" fmla="*/ 0 w 21421"/>
              <a:gd name="T5" fmla="*/ 1449387 h 21576"/>
              <a:gd name="T6" fmla="*/ 0 60000 65536"/>
              <a:gd name="T7" fmla="*/ 0 60000 65536"/>
              <a:gd name="T8" fmla="*/ 0 60000 65536"/>
              <a:gd name="T9" fmla="*/ 0 w 21421"/>
              <a:gd name="T10" fmla="*/ 0 h 21576"/>
              <a:gd name="T11" fmla="*/ 21421 w 21421"/>
              <a:gd name="T12" fmla="*/ 21576 h 21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21" h="21576" fill="none" extrusionOk="0">
                <a:moveTo>
                  <a:pt x="1010" y="-1"/>
                </a:moveTo>
                <a:cubicBezTo>
                  <a:pt x="11472" y="489"/>
                  <a:pt x="20076" y="8415"/>
                  <a:pt x="21421" y="18802"/>
                </a:cubicBezTo>
              </a:path>
              <a:path w="21421" h="21576" stroke="0" extrusionOk="0">
                <a:moveTo>
                  <a:pt x="1010" y="-1"/>
                </a:moveTo>
                <a:cubicBezTo>
                  <a:pt x="11472" y="489"/>
                  <a:pt x="20076" y="8415"/>
                  <a:pt x="21421" y="18802"/>
                </a:cubicBezTo>
                <a:lnTo>
                  <a:pt x="0" y="21576"/>
                </a:lnTo>
                <a:close/>
              </a:path>
            </a:pathLst>
          </a:custGeom>
          <a:noFill/>
          <a:ln w="28575" cap="sq">
            <a:solidFill>
              <a:srgbClr val="FF66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8663" name="Rectangle 7"/>
          <p:cNvSpPr>
            <a:spLocks noChangeArrowheads="1"/>
          </p:cNvSpPr>
          <p:nvPr/>
        </p:nvSpPr>
        <p:spPr bwMode="auto">
          <a:xfrm>
            <a:off x="685800" y="22098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n</a:t>
            </a:r>
          </a:p>
        </p:txBody>
      </p:sp>
      <p:sp>
        <p:nvSpPr>
          <p:cNvPr id="838664" name="Rectangle 8"/>
          <p:cNvSpPr>
            <a:spLocks noChangeArrowheads="1"/>
          </p:cNvSpPr>
          <p:nvPr/>
        </p:nvSpPr>
        <p:spPr bwMode="auto">
          <a:xfrm>
            <a:off x="4419600" y="22098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n</a:t>
            </a:r>
          </a:p>
        </p:txBody>
      </p:sp>
      <p:sp>
        <p:nvSpPr>
          <p:cNvPr id="838665" name="Rectangle 9"/>
          <p:cNvSpPr>
            <a:spLocks noChangeArrowheads="1"/>
          </p:cNvSpPr>
          <p:nvPr/>
        </p:nvSpPr>
        <p:spPr bwMode="auto">
          <a:xfrm>
            <a:off x="5943600" y="22860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– 6</a:t>
            </a:r>
          </a:p>
        </p:txBody>
      </p:sp>
      <p:sp>
        <p:nvSpPr>
          <p:cNvPr id="838666" name="Rectangle 10"/>
          <p:cNvSpPr>
            <a:spLocks noChangeArrowheads="1"/>
          </p:cNvSpPr>
          <p:nvPr/>
        </p:nvSpPr>
        <p:spPr bwMode="auto">
          <a:xfrm>
            <a:off x="2286000" y="22860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+  8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3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8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8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8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3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3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3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3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8660" grpId="0"/>
      <p:bldP spid="838661" grpId="0" animBg="1"/>
      <p:bldP spid="838662" grpId="0" animBg="1"/>
      <p:bldP spid="838663" grpId="0"/>
      <p:bldP spid="838664" grpId="0"/>
      <p:bldP spid="838665" grpId="0"/>
      <p:bldP spid="8386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000" y="2286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9000" b="1"/>
              <a:t>x</a:t>
            </a:r>
            <a:r>
              <a:rPr lang="en-US" sz="9000" b="1" baseline="30000"/>
              <a:t>2</a:t>
            </a:r>
            <a:r>
              <a:rPr lang="en-US" sz="9000" b="1"/>
              <a:t> + 8x – 20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81000" y="60960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For polynomials, how is factoring related to multiplying?</a:t>
            </a:r>
          </a:p>
        </p:txBody>
      </p:sp>
      <p:sp>
        <p:nvSpPr>
          <p:cNvPr id="839684" name="Rectangle 4"/>
          <p:cNvSpPr>
            <a:spLocks noChangeArrowheads="1"/>
          </p:cNvSpPr>
          <p:nvPr/>
        </p:nvSpPr>
        <p:spPr bwMode="auto">
          <a:xfrm>
            <a:off x="304800" y="21336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(          )(          )</a:t>
            </a:r>
          </a:p>
        </p:txBody>
      </p:sp>
      <p:sp>
        <p:nvSpPr>
          <p:cNvPr id="839685" name="Arc 5"/>
          <p:cNvSpPr>
            <a:spLocks/>
          </p:cNvSpPr>
          <p:nvPr/>
        </p:nvSpPr>
        <p:spPr bwMode="auto">
          <a:xfrm rot="8337476">
            <a:off x="2057400" y="1852613"/>
            <a:ext cx="4410075" cy="4014787"/>
          </a:xfrm>
          <a:custGeom>
            <a:avLst/>
            <a:gdLst>
              <a:gd name="T0" fmla="*/ 0 w 22085"/>
              <a:gd name="T1" fmla="*/ 929 h 21600"/>
              <a:gd name="T2" fmla="*/ 4410075 w 22085"/>
              <a:gd name="T3" fmla="*/ 4014787 h 21600"/>
              <a:gd name="T4" fmla="*/ 96848 w 22085"/>
              <a:gd name="T5" fmla="*/ 4014787 h 21600"/>
              <a:gd name="T6" fmla="*/ 0 60000 65536"/>
              <a:gd name="T7" fmla="*/ 0 60000 65536"/>
              <a:gd name="T8" fmla="*/ 0 60000 65536"/>
              <a:gd name="T9" fmla="*/ 0 w 22085"/>
              <a:gd name="T10" fmla="*/ 0 h 21600"/>
              <a:gd name="T11" fmla="*/ 22085 w 2208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85" h="21600" fill="none" extrusionOk="0">
                <a:moveTo>
                  <a:pt x="0" y="5"/>
                </a:moveTo>
                <a:cubicBezTo>
                  <a:pt x="161" y="1"/>
                  <a:pt x="323" y="-1"/>
                  <a:pt x="485" y="0"/>
                </a:cubicBezTo>
                <a:cubicBezTo>
                  <a:pt x="12414" y="0"/>
                  <a:pt x="22085" y="9670"/>
                  <a:pt x="22085" y="21600"/>
                </a:cubicBezTo>
              </a:path>
              <a:path w="22085" h="21600" stroke="0" extrusionOk="0">
                <a:moveTo>
                  <a:pt x="0" y="5"/>
                </a:moveTo>
                <a:cubicBezTo>
                  <a:pt x="161" y="1"/>
                  <a:pt x="323" y="-1"/>
                  <a:pt x="485" y="0"/>
                </a:cubicBezTo>
                <a:cubicBezTo>
                  <a:pt x="12414" y="0"/>
                  <a:pt x="22085" y="9670"/>
                  <a:pt x="22085" y="21600"/>
                </a:cubicBezTo>
                <a:lnTo>
                  <a:pt x="485" y="21600"/>
                </a:lnTo>
                <a:close/>
              </a:path>
            </a:pathLst>
          </a:custGeom>
          <a:noFill/>
          <a:ln w="28575" cap="sq">
            <a:solidFill>
              <a:srgbClr val="66FF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686" name="Arc 6"/>
          <p:cNvSpPr>
            <a:spLocks/>
          </p:cNvSpPr>
          <p:nvPr/>
        </p:nvSpPr>
        <p:spPr bwMode="auto">
          <a:xfrm rot="8370137">
            <a:off x="3746500" y="3198813"/>
            <a:ext cx="1511300" cy="1449387"/>
          </a:xfrm>
          <a:custGeom>
            <a:avLst/>
            <a:gdLst>
              <a:gd name="T0" fmla="*/ 71258 w 21421"/>
              <a:gd name="T1" fmla="*/ 0 h 21576"/>
              <a:gd name="T2" fmla="*/ 1511300 w 21421"/>
              <a:gd name="T3" fmla="*/ 1263108 h 21576"/>
              <a:gd name="T4" fmla="*/ 0 w 21421"/>
              <a:gd name="T5" fmla="*/ 1449387 h 21576"/>
              <a:gd name="T6" fmla="*/ 0 60000 65536"/>
              <a:gd name="T7" fmla="*/ 0 60000 65536"/>
              <a:gd name="T8" fmla="*/ 0 60000 65536"/>
              <a:gd name="T9" fmla="*/ 0 w 21421"/>
              <a:gd name="T10" fmla="*/ 0 h 21576"/>
              <a:gd name="T11" fmla="*/ 21421 w 21421"/>
              <a:gd name="T12" fmla="*/ 21576 h 21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21" h="21576" fill="none" extrusionOk="0">
                <a:moveTo>
                  <a:pt x="1010" y="-1"/>
                </a:moveTo>
                <a:cubicBezTo>
                  <a:pt x="11472" y="489"/>
                  <a:pt x="20076" y="8415"/>
                  <a:pt x="21421" y="18802"/>
                </a:cubicBezTo>
              </a:path>
              <a:path w="21421" h="21576" stroke="0" extrusionOk="0">
                <a:moveTo>
                  <a:pt x="1010" y="-1"/>
                </a:moveTo>
                <a:cubicBezTo>
                  <a:pt x="11472" y="489"/>
                  <a:pt x="20076" y="8415"/>
                  <a:pt x="21421" y="18802"/>
                </a:cubicBezTo>
                <a:lnTo>
                  <a:pt x="0" y="21576"/>
                </a:lnTo>
                <a:close/>
              </a:path>
            </a:pathLst>
          </a:custGeom>
          <a:noFill/>
          <a:ln w="28575" cap="sq">
            <a:solidFill>
              <a:srgbClr val="FF66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687" name="Rectangle 7"/>
          <p:cNvSpPr>
            <a:spLocks noChangeArrowheads="1"/>
          </p:cNvSpPr>
          <p:nvPr/>
        </p:nvSpPr>
        <p:spPr bwMode="auto">
          <a:xfrm>
            <a:off x="685800" y="22098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x</a:t>
            </a:r>
          </a:p>
        </p:txBody>
      </p:sp>
      <p:sp>
        <p:nvSpPr>
          <p:cNvPr id="839688" name="Rectangle 8"/>
          <p:cNvSpPr>
            <a:spLocks noChangeArrowheads="1"/>
          </p:cNvSpPr>
          <p:nvPr/>
        </p:nvSpPr>
        <p:spPr bwMode="auto">
          <a:xfrm>
            <a:off x="4114800" y="21336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x</a:t>
            </a:r>
          </a:p>
        </p:txBody>
      </p:sp>
      <p:sp>
        <p:nvSpPr>
          <p:cNvPr id="839689" name="Rectangle 9"/>
          <p:cNvSpPr>
            <a:spLocks noChangeArrowheads="1"/>
          </p:cNvSpPr>
          <p:nvPr/>
        </p:nvSpPr>
        <p:spPr bwMode="auto">
          <a:xfrm>
            <a:off x="5257800" y="2209800"/>
            <a:ext cx="2209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– 2</a:t>
            </a:r>
          </a:p>
        </p:txBody>
      </p:sp>
      <p:sp>
        <p:nvSpPr>
          <p:cNvPr id="839690" name="Rectangle 10"/>
          <p:cNvSpPr>
            <a:spLocks noChangeArrowheads="1"/>
          </p:cNvSpPr>
          <p:nvPr/>
        </p:nvSpPr>
        <p:spPr bwMode="auto">
          <a:xfrm>
            <a:off x="1752600" y="2286000"/>
            <a:ext cx="2514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+ 10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3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9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9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9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9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39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9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3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3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3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3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684" grpId="0"/>
      <p:bldP spid="839685" grpId="0" animBg="1"/>
      <p:bldP spid="839686" grpId="0" animBg="1"/>
      <p:bldP spid="839687" grpId="0"/>
      <p:bldP spid="839688" grpId="0"/>
      <p:bldP spid="839689" grpId="0"/>
      <p:bldP spid="83969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81000" y="2286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9000" b="1"/>
              <a:t>x</a:t>
            </a:r>
            <a:r>
              <a:rPr lang="en-US" sz="9000" b="1" baseline="30000"/>
              <a:t>2</a:t>
            </a:r>
            <a:r>
              <a:rPr lang="en-US" sz="9000" b="1"/>
              <a:t> – 4x – 21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1000" y="60960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For polynomials, how is factoring related to multiplying?</a:t>
            </a:r>
          </a:p>
        </p:txBody>
      </p:sp>
      <p:sp>
        <p:nvSpPr>
          <p:cNvPr id="840708" name="Rectangle 4"/>
          <p:cNvSpPr>
            <a:spLocks noChangeArrowheads="1"/>
          </p:cNvSpPr>
          <p:nvPr/>
        </p:nvSpPr>
        <p:spPr bwMode="auto">
          <a:xfrm>
            <a:off x="304800" y="21336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(          )(          )</a:t>
            </a:r>
          </a:p>
        </p:txBody>
      </p:sp>
      <p:sp>
        <p:nvSpPr>
          <p:cNvPr id="840709" name="Arc 5"/>
          <p:cNvSpPr>
            <a:spLocks/>
          </p:cNvSpPr>
          <p:nvPr/>
        </p:nvSpPr>
        <p:spPr bwMode="auto">
          <a:xfrm rot="8337476">
            <a:off x="2057400" y="1852613"/>
            <a:ext cx="4410075" cy="4014787"/>
          </a:xfrm>
          <a:custGeom>
            <a:avLst/>
            <a:gdLst>
              <a:gd name="T0" fmla="*/ 0 w 22085"/>
              <a:gd name="T1" fmla="*/ 929 h 21600"/>
              <a:gd name="T2" fmla="*/ 4410075 w 22085"/>
              <a:gd name="T3" fmla="*/ 4014787 h 21600"/>
              <a:gd name="T4" fmla="*/ 96848 w 22085"/>
              <a:gd name="T5" fmla="*/ 4014787 h 21600"/>
              <a:gd name="T6" fmla="*/ 0 60000 65536"/>
              <a:gd name="T7" fmla="*/ 0 60000 65536"/>
              <a:gd name="T8" fmla="*/ 0 60000 65536"/>
              <a:gd name="T9" fmla="*/ 0 w 22085"/>
              <a:gd name="T10" fmla="*/ 0 h 21600"/>
              <a:gd name="T11" fmla="*/ 22085 w 2208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85" h="21600" fill="none" extrusionOk="0">
                <a:moveTo>
                  <a:pt x="0" y="5"/>
                </a:moveTo>
                <a:cubicBezTo>
                  <a:pt x="161" y="1"/>
                  <a:pt x="323" y="-1"/>
                  <a:pt x="485" y="0"/>
                </a:cubicBezTo>
                <a:cubicBezTo>
                  <a:pt x="12414" y="0"/>
                  <a:pt x="22085" y="9670"/>
                  <a:pt x="22085" y="21600"/>
                </a:cubicBezTo>
              </a:path>
              <a:path w="22085" h="21600" stroke="0" extrusionOk="0">
                <a:moveTo>
                  <a:pt x="0" y="5"/>
                </a:moveTo>
                <a:cubicBezTo>
                  <a:pt x="161" y="1"/>
                  <a:pt x="323" y="-1"/>
                  <a:pt x="485" y="0"/>
                </a:cubicBezTo>
                <a:cubicBezTo>
                  <a:pt x="12414" y="0"/>
                  <a:pt x="22085" y="9670"/>
                  <a:pt x="22085" y="21600"/>
                </a:cubicBezTo>
                <a:lnTo>
                  <a:pt x="485" y="21600"/>
                </a:lnTo>
                <a:close/>
              </a:path>
            </a:pathLst>
          </a:custGeom>
          <a:noFill/>
          <a:ln w="28575" cap="sq">
            <a:solidFill>
              <a:srgbClr val="66FF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710" name="Arc 6"/>
          <p:cNvSpPr>
            <a:spLocks/>
          </p:cNvSpPr>
          <p:nvPr/>
        </p:nvSpPr>
        <p:spPr bwMode="auto">
          <a:xfrm rot="8370137">
            <a:off x="3746500" y="3198813"/>
            <a:ext cx="1511300" cy="1449387"/>
          </a:xfrm>
          <a:custGeom>
            <a:avLst/>
            <a:gdLst>
              <a:gd name="T0" fmla="*/ 71258 w 21421"/>
              <a:gd name="T1" fmla="*/ 0 h 21576"/>
              <a:gd name="T2" fmla="*/ 1511300 w 21421"/>
              <a:gd name="T3" fmla="*/ 1263108 h 21576"/>
              <a:gd name="T4" fmla="*/ 0 w 21421"/>
              <a:gd name="T5" fmla="*/ 1449387 h 21576"/>
              <a:gd name="T6" fmla="*/ 0 60000 65536"/>
              <a:gd name="T7" fmla="*/ 0 60000 65536"/>
              <a:gd name="T8" fmla="*/ 0 60000 65536"/>
              <a:gd name="T9" fmla="*/ 0 w 21421"/>
              <a:gd name="T10" fmla="*/ 0 h 21576"/>
              <a:gd name="T11" fmla="*/ 21421 w 21421"/>
              <a:gd name="T12" fmla="*/ 21576 h 21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21" h="21576" fill="none" extrusionOk="0">
                <a:moveTo>
                  <a:pt x="1010" y="-1"/>
                </a:moveTo>
                <a:cubicBezTo>
                  <a:pt x="11472" y="489"/>
                  <a:pt x="20076" y="8415"/>
                  <a:pt x="21421" y="18802"/>
                </a:cubicBezTo>
              </a:path>
              <a:path w="21421" h="21576" stroke="0" extrusionOk="0">
                <a:moveTo>
                  <a:pt x="1010" y="-1"/>
                </a:moveTo>
                <a:cubicBezTo>
                  <a:pt x="11472" y="489"/>
                  <a:pt x="20076" y="8415"/>
                  <a:pt x="21421" y="18802"/>
                </a:cubicBezTo>
                <a:lnTo>
                  <a:pt x="0" y="21576"/>
                </a:lnTo>
                <a:close/>
              </a:path>
            </a:pathLst>
          </a:custGeom>
          <a:noFill/>
          <a:ln w="28575" cap="sq">
            <a:solidFill>
              <a:srgbClr val="FF66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711" name="Rectangle 7"/>
          <p:cNvSpPr>
            <a:spLocks noChangeArrowheads="1"/>
          </p:cNvSpPr>
          <p:nvPr/>
        </p:nvSpPr>
        <p:spPr bwMode="auto">
          <a:xfrm>
            <a:off x="685800" y="22098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x</a:t>
            </a:r>
          </a:p>
        </p:txBody>
      </p:sp>
      <p:sp>
        <p:nvSpPr>
          <p:cNvPr id="840712" name="Rectangle 8"/>
          <p:cNvSpPr>
            <a:spLocks noChangeArrowheads="1"/>
          </p:cNvSpPr>
          <p:nvPr/>
        </p:nvSpPr>
        <p:spPr bwMode="auto">
          <a:xfrm>
            <a:off x="4114800" y="21336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x</a:t>
            </a:r>
          </a:p>
        </p:txBody>
      </p:sp>
      <p:sp>
        <p:nvSpPr>
          <p:cNvPr id="840713" name="Rectangle 9"/>
          <p:cNvSpPr>
            <a:spLocks noChangeArrowheads="1"/>
          </p:cNvSpPr>
          <p:nvPr/>
        </p:nvSpPr>
        <p:spPr bwMode="auto">
          <a:xfrm>
            <a:off x="5257800" y="2209800"/>
            <a:ext cx="2209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– 7</a:t>
            </a:r>
          </a:p>
        </p:txBody>
      </p:sp>
      <p:sp>
        <p:nvSpPr>
          <p:cNvPr id="840714" name="Rectangle 10"/>
          <p:cNvSpPr>
            <a:spLocks noChangeArrowheads="1"/>
          </p:cNvSpPr>
          <p:nvPr/>
        </p:nvSpPr>
        <p:spPr bwMode="auto">
          <a:xfrm>
            <a:off x="1752600" y="2209800"/>
            <a:ext cx="2514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+ 3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4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4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4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40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40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708" grpId="0"/>
      <p:bldP spid="840709" grpId="0" animBg="1"/>
      <p:bldP spid="840710" grpId="0" animBg="1"/>
      <p:bldP spid="840711" grpId="0"/>
      <p:bldP spid="840712" grpId="0"/>
      <p:bldP spid="840713" grpId="0"/>
      <p:bldP spid="8407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1000" y="2286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9000" b="1"/>
              <a:t>x</a:t>
            </a:r>
            <a:r>
              <a:rPr lang="en-US" sz="9000" b="1" baseline="30000"/>
              <a:t>2</a:t>
            </a:r>
            <a:r>
              <a:rPr lang="en-US" sz="9000" b="1"/>
              <a:t> – 9x – 36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81000" y="60960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For polynomials, how is factoring related to multiplying?</a:t>
            </a:r>
          </a:p>
        </p:txBody>
      </p:sp>
      <p:sp>
        <p:nvSpPr>
          <p:cNvPr id="841732" name="Rectangle 4"/>
          <p:cNvSpPr>
            <a:spLocks noChangeArrowheads="1"/>
          </p:cNvSpPr>
          <p:nvPr/>
        </p:nvSpPr>
        <p:spPr bwMode="auto">
          <a:xfrm>
            <a:off x="304800" y="21336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(          )(          )</a:t>
            </a:r>
          </a:p>
        </p:txBody>
      </p:sp>
      <p:sp>
        <p:nvSpPr>
          <p:cNvPr id="841733" name="Arc 5"/>
          <p:cNvSpPr>
            <a:spLocks/>
          </p:cNvSpPr>
          <p:nvPr/>
        </p:nvSpPr>
        <p:spPr bwMode="auto">
          <a:xfrm rot="8337476">
            <a:off x="2057400" y="1852613"/>
            <a:ext cx="4410075" cy="4014787"/>
          </a:xfrm>
          <a:custGeom>
            <a:avLst/>
            <a:gdLst>
              <a:gd name="T0" fmla="*/ 0 w 22085"/>
              <a:gd name="T1" fmla="*/ 929 h 21600"/>
              <a:gd name="T2" fmla="*/ 4410075 w 22085"/>
              <a:gd name="T3" fmla="*/ 4014787 h 21600"/>
              <a:gd name="T4" fmla="*/ 96848 w 22085"/>
              <a:gd name="T5" fmla="*/ 4014787 h 21600"/>
              <a:gd name="T6" fmla="*/ 0 60000 65536"/>
              <a:gd name="T7" fmla="*/ 0 60000 65536"/>
              <a:gd name="T8" fmla="*/ 0 60000 65536"/>
              <a:gd name="T9" fmla="*/ 0 w 22085"/>
              <a:gd name="T10" fmla="*/ 0 h 21600"/>
              <a:gd name="T11" fmla="*/ 22085 w 2208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85" h="21600" fill="none" extrusionOk="0">
                <a:moveTo>
                  <a:pt x="0" y="5"/>
                </a:moveTo>
                <a:cubicBezTo>
                  <a:pt x="161" y="1"/>
                  <a:pt x="323" y="-1"/>
                  <a:pt x="485" y="0"/>
                </a:cubicBezTo>
                <a:cubicBezTo>
                  <a:pt x="12414" y="0"/>
                  <a:pt x="22085" y="9670"/>
                  <a:pt x="22085" y="21600"/>
                </a:cubicBezTo>
              </a:path>
              <a:path w="22085" h="21600" stroke="0" extrusionOk="0">
                <a:moveTo>
                  <a:pt x="0" y="5"/>
                </a:moveTo>
                <a:cubicBezTo>
                  <a:pt x="161" y="1"/>
                  <a:pt x="323" y="-1"/>
                  <a:pt x="485" y="0"/>
                </a:cubicBezTo>
                <a:cubicBezTo>
                  <a:pt x="12414" y="0"/>
                  <a:pt x="22085" y="9670"/>
                  <a:pt x="22085" y="21600"/>
                </a:cubicBezTo>
                <a:lnTo>
                  <a:pt x="485" y="21600"/>
                </a:lnTo>
                <a:close/>
              </a:path>
            </a:pathLst>
          </a:custGeom>
          <a:noFill/>
          <a:ln w="28575" cap="sq">
            <a:solidFill>
              <a:srgbClr val="66FF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1734" name="Arc 6"/>
          <p:cNvSpPr>
            <a:spLocks/>
          </p:cNvSpPr>
          <p:nvPr/>
        </p:nvSpPr>
        <p:spPr bwMode="auto">
          <a:xfrm rot="8370137">
            <a:off x="3746500" y="3198813"/>
            <a:ext cx="1511300" cy="1449387"/>
          </a:xfrm>
          <a:custGeom>
            <a:avLst/>
            <a:gdLst>
              <a:gd name="T0" fmla="*/ 71258 w 21421"/>
              <a:gd name="T1" fmla="*/ 0 h 21576"/>
              <a:gd name="T2" fmla="*/ 1511300 w 21421"/>
              <a:gd name="T3" fmla="*/ 1263108 h 21576"/>
              <a:gd name="T4" fmla="*/ 0 w 21421"/>
              <a:gd name="T5" fmla="*/ 1449387 h 21576"/>
              <a:gd name="T6" fmla="*/ 0 60000 65536"/>
              <a:gd name="T7" fmla="*/ 0 60000 65536"/>
              <a:gd name="T8" fmla="*/ 0 60000 65536"/>
              <a:gd name="T9" fmla="*/ 0 w 21421"/>
              <a:gd name="T10" fmla="*/ 0 h 21576"/>
              <a:gd name="T11" fmla="*/ 21421 w 21421"/>
              <a:gd name="T12" fmla="*/ 21576 h 21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21" h="21576" fill="none" extrusionOk="0">
                <a:moveTo>
                  <a:pt x="1010" y="-1"/>
                </a:moveTo>
                <a:cubicBezTo>
                  <a:pt x="11472" y="489"/>
                  <a:pt x="20076" y="8415"/>
                  <a:pt x="21421" y="18802"/>
                </a:cubicBezTo>
              </a:path>
              <a:path w="21421" h="21576" stroke="0" extrusionOk="0">
                <a:moveTo>
                  <a:pt x="1010" y="-1"/>
                </a:moveTo>
                <a:cubicBezTo>
                  <a:pt x="11472" y="489"/>
                  <a:pt x="20076" y="8415"/>
                  <a:pt x="21421" y="18802"/>
                </a:cubicBezTo>
                <a:lnTo>
                  <a:pt x="0" y="21576"/>
                </a:lnTo>
                <a:close/>
              </a:path>
            </a:pathLst>
          </a:custGeom>
          <a:noFill/>
          <a:ln w="28575" cap="sq">
            <a:solidFill>
              <a:srgbClr val="FF66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1735" name="Rectangle 7"/>
          <p:cNvSpPr>
            <a:spLocks noChangeArrowheads="1"/>
          </p:cNvSpPr>
          <p:nvPr/>
        </p:nvSpPr>
        <p:spPr bwMode="auto">
          <a:xfrm>
            <a:off x="685800" y="22098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x</a:t>
            </a:r>
          </a:p>
        </p:txBody>
      </p:sp>
      <p:sp>
        <p:nvSpPr>
          <p:cNvPr id="841736" name="Rectangle 8"/>
          <p:cNvSpPr>
            <a:spLocks noChangeArrowheads="1"/>
          </p:cNvSpPr>
          <p:nvPr/>
        </p:nvSpPr>
        <p:spPr bwMode="auto">
          <a:xfrm>
            <a:off x="4114800" y="21336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x</a:t>
            </a:r>
          </a:p>
        </p:txBody>
      </p:sp>
      <p:sp>
        <p:nvSpPr>
          <p:cNvPr id="841737" name="Rectangle 9"/>
          <p:cNvSpPr>
            <a:spLocks noChangeArrowheads="1"/>
          </p:cNvSpPr>
          <p:nvPr/>
        </p:nvSpPr>
        <p:spPr bwMode="auto">
          <a:xfrm>
            <a:off x="5257800" y="2209800"/>
            <a:ext cx="2209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– 12</a:t>
            </a:r>
          </a:p>
        </p:txBody>
      </p:sp>
      <p:sp>
        <p:nvSpPr>
          <p:cNvPr id="841738" name="Rectangle 10"/>
          <p:cNvSpPr>
            <a:spLocks noChangeArrowheads="1"/>
          </p:cNvSpPr>
          <p:nvPr/>
        </p:nvSpPr>
        <p:spPr bwMode="auto">
          <a:xfrm>
            <a:off x="1752600" y="2209800"/>
            <a:ext cx="2514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+ 3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4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1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41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1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4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4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4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4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32" grpId="0"/>
      <p:bldP spid="841733" grpId="0" animBg="1"/>
      <p:bldP spid="841734" grpId="0" animBg="1"/>
      <p:bldP spid="841735" grpId="0"/>
      <p:bldP spid="841736" grpId="0"/>
      <p:bldP spid="841737" grpId="0"/>
      <p:bldP spid="8417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u="sng" dirty="0" smtClean="0">
                <a:solidFill>
                  <a:schemeClr val="tx1"/>
                </a:solidFill>
              </a:rPr>
              <a:t>Classwork/Homework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65125" y="1524000"/>
            <a:ext cx="85502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endParaRPr lang="en-US" sz="4000">
              <a:solidFill>
                <a:srgbClr val="FFFFCC"/>
              </a:solidFill>
              <a:latin typeface="Arial" charset="0"/>
            </a:endParaRPr>
          </a:p>
          <a:p>
            <a:pPr eaLnBrk="1" hangingPunct="1"/>
            <a:endParaRPr lang="en-US" sz="3000">
              <a:solidFill>
                <a:srgbClr val="FFFFCC"/>
              </a:solidFill>
              <a:latin typeface="Arial" charset="0"/>
            </a:endParaRPr>
          </a:p>
          <a:p>
            <a:pPr eaLnBrk="1" hangingPunct="1"/>
            <a:endParaRPr lang="en-US" sz="3000">
              <a:solidFill>
                <a:srgbClr val="FFFFCC"/>
              </a:solidFill>
              <a:latin typeface="Arial" charset="0"/>
            </a:endParaRPr>
          </a:p>
        </p:txBody>
      </p:sp>
      <p:sp>
        <p:nvSpPr>
          <p:cNvPr id="794628" name="Text Box 4"/>
          <p:cNvSpPr txBox="1">
            <a:spLocks noChangeArrowheads="1"/>
          </p:cNvSpPr>
          <p:nvPr/>
        </p:nvSpPr>
        <p:spPr bwMode="auto">
          <a:xfrm>
            <a:off x="1219200" y="2438400"/>
            <a:ext cx="66294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6263" indent="-576263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000" b="1" dirty="0" smtClean="0"/>
              <a:t>Practice WS</a:t>
            </a:r>
            <a:endParaRPr lang="en-US" sz="7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46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0" y="76200"/>
            <a:ext cx="4267200" cy="1706562"/>
          </a:xfrm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Quadratics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4" name="Picture 6" descr="[image]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8" t="3789" r="3215" b="3444"/>
          <a:stretch/>
        </p:blipFill>
        <p:spPr bwMode="auto">
          <a:xfrm>
            <a:off x="4232031" y="1934308"/>
            <a:ext cx="4747846" cy="473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97180"/>
            <a:ext cx="4098672" cy="640842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Domain: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Range: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Axis of Symmetry: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Vertex: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Extrema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Zeros: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Y-Intercept: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Interval of Increase: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Interval of Decrease: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End Behavior: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indent="-514350">
              <a:buFont typeface="+mj-lt"/>
              <a:buAutoNum type="arabicPeriod"/>
            </a:pP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Skills check!!!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endParaRPr lang="en-US" sz="3600" dirty="0" smtClean="0"/>
          </a:p>
          <a:p>
            <a:endParaRPr lang="en-US" sz="36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098033"/>
              </p:ext>
            </p:extLst>
          </p:nvPr>
        </p:nvGraphicFramePr>
        <p:xfrm>
          <a:off x="533400" y="5257800"/>
          <a:ext cx="284784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1257120" imgH="406080" progId="Equation.DSMT4">
                  <p:embed/>
                </p:oleObj>
              </mc:Choice>
              <mc:Fallback>
                <p:oleObj name="Equation" r:id="rId4" imgW="1257120" imgH="4060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257800"/>
                        <a:ext cx="2847848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114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534400" cy="1828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0000"/>
                </a:solidFill>
                <a:effectLst/>
              </a:rPr>
              <a:t>Homework Review</a:t>
            </a:r>
          </a:p>
        </p:txBody>
      </p:sp>
    </p:spTree>
    <p:extLst>
      <p:ext uri="{BB962C8B-B14F-4D97-AF65-F5344CB8AC3E}">
        <p14:creationId xmlns:p14="http://schemas.microsoft.com/office/powerpoint/2010/main" val="75581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5775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8800" dirty="0" smtClean="0"/>
              <a:t>Skills Check!!</a:t>
            </a:r>
          </a:p>
        </p:txBody>
      </p:sp>
    </p:spTree>
    <p:extLst>
      <p:ext uri="{BB962C8B-B14F-4D97-AF65-F5344CB8AC3E}">
        <p14:creationId xmlns:p14="http://schemas.microsoft.com/office/powerpoint/2010/main" val="370179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46188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b="1" smtClean="0">
                <a:solidFill>
                  <a:srgbClr val="FFFF00"/>
                </a:solidFill>
                <a:latin typeface="Gill Sans MT" pitchFamily="34" charset="0"/>
              </a:rPr>
              <a:t>Sign Rule:</a:t>
            </a:r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8610600" cy="2743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When the last term is POSITIVE…</a:t>
            </a:r>
          </a:p>
          <a:p>
            <a:pPr lvl="1" eaLnBrk="1" hangingPunct="1">
              <a:defRPr/>
            </a:pPr>
            <a:r>
              <a:rPr lang="en-US" sz="3600" smtClean="0"/>
              <a:t>The signs inside the parenthesis will be the SAME as the </a:t>
            </a:r>
            <a:r>
              <a:rPr lang="en-US" sz="3600" b="1" smtClean="0"/>
              <a:t>middle number’s sign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46188"/>
          </a:xfrm>
        </p:spPr>
        <p:txBody>
          <a:bodyPr/>
          <a:lstStyle/>
          <a:p>
            <a:pPr eaLnBrk="1" hangingPunct="1">
              <a:defRPr/>
            </a:pPr>
            <a:r>
              <a:rPr lang="en-US" sz="5000" b="1" smtClean="0">
                <a:solidFill>
                  <a:srgbClr val="FFFF00"/>
                </a:solidFill>
                <a:latin typeface="Gill Sans MT" pitchFamily="34" charset="0"/>
              </a:rPr>
              <a:t>Figuring out the Numbers</a:t>
            </a:r>
          </a:p>
        </p:txBody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8610600" cy="2743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Check to see…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3600" smtClean="0"/>
              <a:t>  What multiplies to give you the last number AND adds to give you the middle number?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2286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9000" b="1"/>
              <a:t>x</a:t>
            </a:r>
            <a:r>
              <a:rPr lang="en-US" sz="9000" b="1" baseline="30000"/>
              <a:t>2</a:t>
            </a:r>
            <a:r>
              <a:rPr lang="en-US" sz="9000" b="1"/>
              <a:t> +7x + 6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1000" y="60960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For polynomials, how is factoring related to multiplying?</a:t>
            </a:r>
          </a:p>
        </p:txBody>
      </p:sp>
      <p:sp>
        <p:nvSpPr>
          <p:cNvPr id="817156" name="Rectangle 4"/>
          <p:cNvSpPr>
            <a:spLocks noChangeArrowheads="1"/>
          </p:cNvSpPr>
          <p:nvPr/>
        </p:nvSpPr>
        <p:spPr bwMode="auto">
          <a:xfrm>
            <a:off x="304800" y="21336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(            )(           )</a:t>
            </a:r>
          </a:p>
        </p:txBody>
      </p:sp>
      <p:sp>
        <p:nvSpPr>
          <p:cNvPr id="817157" name="Arc 5"/>
          <p:cNvSpPr>
            <a:spLocks/>
          </p:cNvSpPr>
          <p:nvPr/>
        </p:nvSpPr>
        <p:spPr bwMode="auto">
          <a:xfrm rot="8337476">
            <a:off x="2057400" y="1852613"/>
            <a:ext cx="4410075" cy="4014787"/>
          </a:xfrm>
          <a:custGeom>
            <a:avLst/>
            <a:gdLst>
              <a:gd name="T0" fmla="*/ 0 w 22085"/>
              <a:gd name="T1" fmla="*/ 929 h 21600"/>
              <a:gd name="T2" fmla="*/ 4410075 w 22085"/>
              <a:gd name="T3" fmla="*/ 4014787 h 21600"/>
              <a:gd name="T4" fmla="*/ 96848 w 22085"/>
              <a:gd name="T5" fmla="*/ 4014787 h 21600"/>
              <a:gd name="T6" fmla="*/ 0 60000 65536"/>
              <a:gd name="T7" fmla="*/ 0 60000 65536"/>
              <a:gd name="T8" fmla="*/ 0 60000 65536"/>
              <a:gd name="T9" fmla="*/ 0 w 22085"/>
              <a:gd name="T10" fmla="*/ 0 h 21600"/>
              <a:gd name="T11" fmla="*/ 22085 w 2208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85" h="21600" fill="none" extrusionOk="0">
                <a:moveTo>
                  <a:pt x="0" y="5"/>
                </a:moveTo>
                <a:cubicBezTo>
                  <a:pt x="161" y="1"/>
                  <a:pt x="323" y="-1"/>
                  <a:pt x="485" y="0"/>
                </a:cubicBezTo>
                <a:cubicBezTo>
                  <a:pt x="12414" y="0"/>
                  <a:pt x="22085" y="9670"/>
                  <a:pt x="22085" y="21600"/>
                </a:cubicBezTo>
              </a:path>
              <a:path w="22085" h="21600" stroke="0" extrusionOk="0">
                <a:moveTo>
                  <a:pt x="0" y="5"/>
                </a:moveTo>
                <a:cubicBezTo>
                  <a:pt x="161" y="1"/>
                  <a:pt x="323" y="-1"/>
                  <a:pt x="485" y="0"/>
                </a:cubicBezTo>
                <a:cubicBezTo>
                  <a:pt x="12414" y="0"/>
                  <a:pt x="22085" y="9670"/>
                  <a:pt x="22085" y="21600"/>
                </a:cubicBezTo>
                <a:lnTo>
                  <a:pt x="485" y="21600"/>
                </a:lnTo>
                <a:close/>
              </a:path>
            </a:pathLst>
          </a:custGeom>
          <a:noFill/>
          <a:ln w="28575" cap="sq">
            <a:solidFill>
              <a:srgbClr val="66FF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7158" name="Arc 6"/>
          <p:cNvSpPr>
            <a:spLocks/>
          </p:cNvSpPr>
          <p:nvPr/>
        </p:nvSpPr>
        <p:spPr bwMode="auto">
          <a:xfrm rot="8370137">
            <a:off x="3746500" y="3198813"/>
            <a:ext cx="1511300" cy="1449387"/>
          </a:xfrm>
          <a:custGeom>
            <a:avLst/>
            <a:gdLst>
              <a:gd name="T0" fmla="*/ 71258 w 21421"/>
              <a:gd name="T1" fmla="*/ 0 h 21576"/>
              <a:gd name="T2" fmla="*/ 1511300 w 21421"/>
              <a:gd name="T3" fmla="*/ 1263108 h 21576"/>
              <a:gd name="T4" fmla="*/ 0 w 21421"/>
              <a:gd name="T5" fmla="*/ 1449387 h 21576"/>
              <a:gd name="T6" fmla="*/ 0 60000 65536"/>
              <a:gd name="T7" fmla="*/ 0 60000 65536"/>
              <a:gd name="T8" fmla="*/ 0 60000 65536"/>
              <a:gd name="T9" fmla="*/ 0 w 21421"/>
              <a:gd name="T10" fmla="*/ 0 h 21576"/>
              <a:gd name="T11" fmla="*/ 21421 w 21421"/>
              <a:gd name="T12" fmla="*/ 21576 h 21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21" h="21576" fill="none" extrusionOk="0">
                <a:moveTo>
                  <a:pt x="1010" y="-1"/>
                </a:moveTo>
                <a:cubicBezTo>
                  <a:pt x="11472" y="489"/>
                  <a:pt x="20076" y="8415"/>
                  <a:pt x="21421" y="18802"/>
                </a:cubicBezTo>
              </a:path>
              <a:path w="21421" h="21576" stroke="0" extrusionOk="0">
                <a:moveTo>
                  <a:pt x="1010" y="-1"/>
                </a:moveTo>
                <a:cubicBezTo>
                  <a:pt x="11472" y="489"/>
                  <a:pt x="20076" y="8415"/>
                  <a:pt x="21421" y="18802"/>
                </a:cubicBezTo>
                <a:lnTo>
                  <a:pt x="0" y="21576"/>
                </a:lnTo>
                <a:close/>
              </a:path>
            </a:pathLst>
          </a:custGeom>
          <a:noFill/>
          <a:ln w="28575" cap="sq">
            <a:solidFill>
              <a:srgbClr val="FF66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7159" name="Rectangle 7"/>
          <p:cNvSpPr>
            <a:spLocks noChangeArrowheads="1"/>
          </p:cNvSpPr>
          <p:nvPr/>
        </p:nvSpPr>
        <p:spPr bwMode="auto">
          <a:xfrm>
            <a:off x="685800" y="22098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x</a:t>
            </a:r>
          </a:p>
        </p:txBody>
      </p:sp>
      <p:sp>
        <p:nvSpPr>
          <p:cNvPr id="817160" name="Rectangle 8"/>
          <p:cNvSpPr>
            <a:spLocks noChangeArrowheads="1"/>
          </p:cNvSpPr>
          <p:nvPr/>
        </p:nvSpPr>
        <p:spPr bwMode="auto">
          <a:xfrm>
            <a:off x="4419600" y="22098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x</a:t>
            </a:r>
          </a:p>
        </p:txBody>
      </p:sp>
      <p:sp>
        <p:nvSpPr>
          <p:cNvPr id="817161" name="Rectangle 9"/>
          <p:cNvSpPr>
            <a:spLocks noChangeArrowheads="1"/>
          </p:cNvSpPr>
          <p:nvPr/>
        </p:nvSpPr>
        <p:spPr bwMode="auto">
          <a:xfrm>
            <a:off x="5943600" y="22860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+ 1</a:t>
            </a:r>
          </a:p>
        </p:txBody>
      </p:sp>
      <p:sp>
        <p:nvSpPr>
          <p:cNvPr id="817162" name="Rectangle 10"/>
          <p:cNvSpPr>
            <a:spLocks noChangeArrowheads="1"/>
          </p:cNvSpPr>
          <p:nvPr/>
        </p:nvSpPr>
        <p:spPr bwMode="auto">
          <a:xfrm>
            <a:off x="2286000" y="22860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+ 6</a:t>
            </a:r>
          </a:p>
        </p:txBody>
      </p:sp>
      <p:sp>
        <p:nvSpPr>
          <p:cNvPr id="817163" name="Rectangle 11"/>
          <p:cNvSpPr>
            <a:spLocks noChangeArrowheads="1"/>
          </p:cNvSpPr>
          <p:nvPr/>
        </p:nvSpPr>
        <p:spPr bwMode="auto">
          <a:xfrm>
            <a:off x="381000" y="2286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9000" b="1"/>
              <a:t>x</a:t>
            </a:r>
            <a:r>
              <a:rPr lang="en-US" sz="9000" b="1" baseline="30000"/>
              <a:t>2</a:t>
            </a:r>
            <a:r>
              <a:rPr lang="en-US" sz="9000" b="1"/>
              <a:t> </a:t>
            </a:r>
            <a:r>
              <a:rPr lang="en-US" sz="9000" b="1">
                <a:solidFill>
                  <a:srgbClr val="FFFF00"/>
                </a:solidFill>
              </a:rPr>
              <a:t>+7x</a:t>
            </a:r>
            <a:r>
              <a:rPr lang="en-US" sz="9000" b="1"/>
              <a:t> + 6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7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7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7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7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1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1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1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1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7156" grpId="0"/>
      <p:bldP spid="817157" grpId="0" animBg="1"/>
      <p:bldP spid="817158" grpId="0" animBg="1"/>
      <p:bldP spid="817159" grpId="0"/>
      <p:bldP spid="817160" grpId="0"/>
      <p:bldP spid="817161" grpId="0"/>
      <p:bldP spid="817162" grpId="0"/>
      <p:bldP spid="8171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81000" y="2286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9000" b="1"/>
              <a:t>x</a:t>
            </a:r>
            <a:r>
              <a:rPr lang="en-US" sz="9000" b="1" baseline="30000"/>
              <a:t>2</a:t>
            </a:r>
            <a:r>
              <a:rPr lang="en-US" sz="9000" b="1"/>
              <a:t> + 9x + 14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81000" y="60960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For polynomials, how is factoring related to multiplying?</a:t>
            </a:r>
          </a:p>
        </p:txBody>
      </p:sp>
      <p:sp>
        <p:nvSpPr>
          <p:cNvPr id="818180" name="Rectangle 4"/>
          <p:cNvSpPr>
            <a:spLocks noChangeArrowheads="1"/>
          </p:cNvSpPr>
          <p:nvPr/>
        </p:nvSpPr>
        <p:spPr bwMode="auto">
          <a:xfrm>
            <a:off x="304800" y="21336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(            )(           )</a:t>
            </a:r>
          </a:p>
        </p:txBody>
      </p:sp>
      <p:sp>
        <p:nvSpPr>
          <p:cNvPr id="818181" name="Arc 5"/>
          <p:cNvSpPr>
            <a:spLocks/>
          </p:cNvSpPr>
          <p:nvPr/>
        </p:nvSpPr>
        <p:spPr bwMode="auto">
          <a:xfrm rot="8337476">
            <a:off x="2057400" y="1852613"/>
            <a:ext cx="4410075" cy="4014787"/>
          </a:xfrm>
          <a:custGeom>
            <a:avLst/>
            <a:gdLst>
              <a:gd name="T0" fmla="*/ 0 w 22085"/>
              <a:gd name="T1" fmla="*/ 929 h 21600"/>
              <a:gd name="T2" fmla="*/ 4410075 w 22085"/>
              <a:gd name="T3" fmla="*/ 4014787 h 21600"/>
              <a:gd name="T4" fmla="*/ 96848 w 22085"/>
              <a:gd name="T5" fmla="*/ 4014787 h 21600"/>
              <a:gd name="T6" fmla="*/ 0 60000 65536"/>
              <a:gd name="T7" fmla="*/ 0 60000 65536"/>
              <a:gd name="T8" fmla="*/ 0 60000 65536"/>
              <a:gd name="T9" fmla="*/ 0 w 22085"/>
              <a:gd name="T10" fmla="*/ 0 h 21600"/>
              <a:gd name="T11" fmla="*/ 22085 w 2208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85" h="21600" fill="none" extrusionOk="0">
                <a:moveTo>
                  <a:pt x="0" y="5"/>
                </a:moveTo>
                <a:cubicBezTo>
                  <a:pt x="161" y="1"/>
                  <a:pt x="323" y="-1"/>
                  <a:pt x="485" y="0"/>
                </a:cubicBezTo>
                <a:cubicBezTo>
                  <a:pt x="12414" y="0"/>
                  <a:pt x="22085" y="9670"/>
                  <a:pt x="22085" y="21600"/>
                </a:cubicBezTo>
              </a:path>
              <a:path w="22085" h="21600" stroke="0" extrusionOk="0">
                <a:moveTo>
                  <a:pt x="0" y="5"/>
                </a:moveTo>
                <a:cubicBezTo>
                  <a:pt x="161" y="1"/>
                  <a:pt x="323" y="-1"/>
                  <a:pt x="485" y="0"/>
                </a:cubicBezTo>
                <a:cubicBezTo>
                  <a:pt x="12414" y="0"/>
                  <a:pt x="22085" y="9670"/>
                  <a:pt x="22085" y="21600"/>
                </a:cubicBezTo>
                <a:lnTo>
                  <a:pt x="485" y="21600"/>
                </a:lnTo>
                <a:close/>
              </a:path>
            </a:pathLst>
          </a:custGeom>
          <a:noFill/>
          <a:ln w="28575" cap="sq">
            <a:solidFill>
              <a:srgbClr val="66FF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8182" name="Arc 6"/>
          <p:cNvSpPr>
            <a:spLocks/>
          </p:cNvSpPr>
          <p:nvPr/>
        </p:nvSpPr>
        <p:spPr bwMode="auto">
          <a:xfrm rot="8370137">
            <a:off x="3746500" y="3198813"/>
            <a:ext cx="1511300" cy="1449387"/>
          </a:xfrm>
          <a:custGeom>
            <a:avLst/>
            <a:gdLst>
              <a:gd name="T0" fmla="*/ 71258 w 21421"/>
              <a:gd name="T1" fmla="*/ 0 h 21576"/>
              <a:gd name="T2" fmla="*/ 1511300 w 21421"/>
              <a:gd name="T3" fmla="*/ 1263108 h 21576"/>
              <a:gd name="T4" fmla="*/ 0 w 21421"/>
              <a:gd name="T5" fmla="*/ 1449387 h 21576"/>
              <a:gd name="T6" fmla="*/ 0 60000 65536"/>
              <a:gd name="T7" fmla="*/ 0 60000 65536"/>
              <a:gd name="T8" fmla="*/ 0 60000 65536"/>
              <a:gd name="T9" fmla="*/ 0 w 21421"/>
              <a:gd name="T10" fmla="*/ 0 h 21576"/>
              <a:gd name="T11" fmla="*/ 21421 w 21421"/>
              <a:gd name="T12" fmla="*/ 21576 h 21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21" h="21576" fill="none" extrusionOk="0">
                <a:moveTo>
                  <a:pt x="1010" y="-1"/>
                </a:moveTo>
                <a:cubicBezTo>
                  <a:pt x="11472" y="489"/>
                  <a:pt x="20076" y="8415"/>
                  <a:pt x="21421" y="18802"/>
                </a:cubicBezTo>
              </a:path>
              <a:path w="21421" h="21576" stroke="0" extrusionOk="0">
                <a:moveTo>
                  <a:pt x="1010" y="-1"/>
                </a:moveTo>
                <a:cubicBezTo>
                  <a:pt x="11472" y="489"/>
                  <a:pt x="20076" y="8415"/>
                  <a:pt x="21421" y="18802"/>
                </a:cubicBezTo>
                <a:lnTo>
                  <a:pt x="0" y="21576"/>
                </a:lnTo>
                <a:close/>
              </a:path>
            </a:pathLst>
          </a:custGeom>
          <a:noFill/>
          <a:ln w="28575" cap="sq">
            <a:solidFill>
              <a:srgbClr val="FF66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8183" name="Rectangle 7"/>
          <p:cNvSpPr>
            <a:spLocks noChangeArrowheads="1"/>
          </p:cNvSpPr>
          <p:nvPr/>
        </p:nvSpPr>
        <p:spPr bwMode="auto">
          <a:xfrm>
            <a:off x="685800" y="22098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x</a:t>
            </a:r>
          </a:p>
        </p:txBody>
      </p:sp>
      <p:sp>
        <p:nvSpPr>
          <p:cNvPr id="818184" name="Rectangle 8"/>
          <p:cNvSpPr>
            <a:spLocks noChangeArrowheads="1"/>
          </p:cNvSpPr>
          <p:nvPr/>
        </p:nvSpPr>
        <p:spPr bwMode="auto">
          <a:xfrm>
            <a:off x="4419600" y="22098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x</a:t>
            </a:r>
          </a:p>
        </p:txBody>
      </p:sp>
      <p:sp>
        <p:nvSpPr>
          <p:cNvPr id="818185" name="Rectangle 9"/>
          <p:cNvSpPr>
            <a:spLocks noChangeArrowheads="1"/>
          </p:cNvSpPr>
          <p:nvPr/>
        </p:nvSpPr>
        <p:spPr bwMode="auto">
          <a:xfrm>
            <a:off x="5943600" y="22860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+ 2</a:t>
            </a:r>
          </a:p>
        </p:txBody>
      </p:sp>
      <p:sp>
        <p:nvSpPr>
          <p:cNvPr id="818186" name="Rectangle 10"/>
          <p:cNvSpPr>
            <a:spLocks noChangeArrowheads="1"/>
          </p:cNvSpPr>
          <p:nvPr/>
        </p:nvSpPr>
        <p:spPr bwMode="auto">
          <a:xfrm>
            <a:off x="2286000" y="22860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+  7</a:t>
            </a:r>
          </a:p>
        </p:txBody>
      </p:sp>
      <p:sp>
        <p:nvSpPr>
          <p:cNvPr id="818187" name="Rectangle 11"/>
          <p:cNvSpPr>
            <a:spLocks noChangeArrowheads="1"/>
          </p:cNvSpPr>
          <p:nvPr/>
        </p:nvSpPr>
        <p:spPr bwMode="auto">
          <a:xfrm>
            <a:off x="381000" y="2286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9000" b="1"/>
              <a:t>x</a:t>
            </a:r>
            <a:r>
              <a:rPr lang="en-US" sz="9000" b="1" baseline="30000"/>
              <a:t>2</a:t>
            </a:r>
            <a:r>
              <a:rPr lang="en-US" sz="9000" b="1"/>
              <a:t> </a:t>
            </a:r>
            <a:r>
              <a:rPr lang="en-US" sz="9000" b="1">
                <a:solidFill>
                  <a:srgbClr val="FFFF00"/>
                </a:solidFill>
              </a:rPr>
              <a:t>+ 9x</a:t>
            </a:r>
            <a:r>
              <a:rPr lang="en-US" sz="9000" b="1"/>
              <a:t> + 14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8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8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8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8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8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1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1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18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1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8180" grpId="0"/>
      <p:bldP spid="818181" grpId="0" animBg="1"/>
      <p:bldP spid="818182" grpId="0" animBg="1"/>
      <p:bldP spid="818183" grpId="0"/>
      <p:bldP spid="818184" grpId="0"/>
      <p:bldP spid="818185" grpId="0"/>
      <p:bldP spid="818186" grpId="0"/>
      <p:bldP spid="8181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1000" y="2286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9000" b="1"/>
              <a:t>x</a:t>
            </a:r>
            <a:r>
              <a:rPr lang="en-US" sz="9000" b="1" baseline="30000"/>
              <a:t>2</a:t>
            </a:r>
            <a:r>
              <a:rPr lang="en-US" sz="9000" b="1"/>
              <a:t> – 6x + 8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60960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For polynomials, how is factoring related to multiplying?</a:t>
            </a:r>
          </a:p>
        </p:txBody>
      </p:sp>
      <p:sp>
        <p:nvSpPr>
          <p:cNvPr id="819204" name="Rectangle 4"/>
          <p:cNvSpPr>
            <a:spLocks noChangeArrowheads="1"/>
          </p:cNvSpPr>
          <p:nvPr/>
        </p:nvSpPr>
        <p:spPr bwMode="auto">
          <a:xfrm>
            <a:off x="304800" y="21336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(            )(           )</a:t>
            </a:r>
          </a:p>
        </p:txBody>
      </p:sp>
      <p:sp>
        <p:nvSpPr>
          <p:cNvPr id="819205" name="Arc 5"/>
          <p:cNvSpPr>
            <a:spLocks/>
          </p:cNvSpPr>
          <p:nvPr/>
        </p:nvSpPr>
        <p:spPr bwMode="auto">
          <a:xfrm rot="8337476">
            <a:off x="2057400" y="1643063"/>
            <a:ext cx="4410075" cy="4014787"/>
          </a:xfrm>
          <a:custGeom>
            <a:avLst/>
            <a:gdLst>
              <a:gd name="T0" fmla="*/ 0 w 22085"/>
              <a:gd name="T1" fmla="*/ 929 h 21600"/>
              <a:gd name="T2" fmla="*/ 4410075 w 22085"/>
              <a:gd name="T3" fmla="*/ 4014787 h 21600"/>
              <a:gd name="T4" fmla="*/ 96848 w 22085"/>
              <a:gd name="T5" fmla="*/ 4014787 h 21600"/>
              <a:gd name="T6" fmla="*/ 0 60000 65536"/>
              <a:gd name="T7" fmla="*/ 0 60000 65536"/>
              <a:gd name="T8" fmla="*/ 0 60000 65536"/>
              <a:gd name="T9" fmla="*/ 0 w 22085"/>
              <a:gd name="T10" fmla="*/ 0 h 21600"/>
              <a:gd name="T11" fmla="*/ 22085 w 2208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85" h="21600" fill="none" extrusionOk="0">
                <a:moveTo>
                  <a:pt x="0" y="5"/>
                </a:moveTo>
                <a:cubicBezTo>
                  <a:pt x="161" y="1"/>
                  <a:pt x="323" y="-1"/>
                  <a:pt x="485" y="0"/>
                </a:cubicBezTo>
                <a:cubicBezTo>
                  <a:pt x="12414" y="0"/>
                  <a:pt x="22085" y="9670"/>
                  <a:pt x="22085" y="21600"/>
                </a:cubicBezTo>
              </a:path>
              <a:path w="22085" h="21600" stroke="0" extrusionOk="0">
                <a:moveTo>
                  <a:pt x="0" y="5"/>
                </a:moveTo>
                <a:cubicBezTo>
                  <a:pt x="161" y="1"/>
                  <a:pt x="323" y="-1"/>
                  <a:pt x="485" y="0"/>
                </a:cubicBezTo>
                <a:cubicBezTo>
                  <a:pt x="12414" y="0"/>
                  <a:pt x="22085" y="9670"/>
                  <a:pt x="22085" y="21600"/>
                </a:cubicBezTo>
                <a:lnTo>
                  <a:pt x="485" y="21600"/>
                </a:lnTo>
                <a:close/>
              </a:path>
            </a:pathLst>
          </a:custGeom>
          <a:noFill/>
          <a:ln w="28575" cap="sq">
            <a:solidFill>
              <a:srgbClr val="66FF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06" name="Arc 6"/>
          <p:cNvSpPr>
            <a:spLocks/>
          </p:cNvSpPr>
          <p:nvPr/>
        </p:nvSpPr>
        <p:spPr bwMode="auto">
          <a:xfrm rot="8370137">
            <a:off x="3746500" y="3046413"/>
            <a:ext cx="1511300" cy="1449387"/>
          </a:xfrm>
          <a:custGeom>
            <a:avLst/>
            <a:gdLst>
              <a:gd name="T0" fmla="*/ 71258 w 21421"/>
              <a:gd name="T1" fmla="*/ 0 h 21576"/>
              <a:gd name="T2" fmla="*/ 1511300 w 21421"/>
              <a:gd name="T3" fmla="*/ 1263108 h 21576"/>
              <a:gd name="T4" fmla="*/ 0 w 21421"/>
              <a:gd name="T5" fmla="*/ 1449387 h 21576"/>
              <a:gd name="T6" fmla="*/ 0 60000 65536"/>
              <a:gd name="T7" fmla="*/ 0 60000 65536"/>
              <a:gd name="T8" fmla="*/ 0 60000 65536"/>
              <a:gd name="T9" fmla="*/ 0 w 21421"/>
              <a:gd name="T10" fmla="*/ 0 h 21576"/>
              <a:gd name="T11" fmla="*/ 21421 w 21421"/>
              <a:gd name="T12" fmla="*/ 21576 h 21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21" h="21576" fill="none" extrusionOk="0">
                <a:moveTo>
                  <a:pt x="1010" y="-1"/>
                </a:moveTo>
                <a:cubicBezTo>
                  <a:pt x="11472" y="489"/>
                  <a:pt x="20076" y="8415"/>
                  <a:pt x="21421" y="18802"/>
                </a:cubicBezTo>
              </a:path>
              <a:path w="21421" h="21576" stroke="0" extrusionOk="0">
                <a:moveTo>
                  <a:pt x="1010" y="-1"/>
                </a:moveTo>
                <a:cubicBezTo>
                  <a:pt x="11472" y="489"/>
                  <a:pt x="20076" y="8415"/>
                  <a:pt x="21421" y="18802"/>
                </a:cubicBezTo>
                <a:lnTo>
                  <a:pt x="0" y="21576"/>
                </a:lnTo>
                <a:close/>
              </a:path>
            </a:pathLst>
          </a:custGeom>
          <a:noFill/>
          <a:ln w="28575" cap="sq">
            <a:solidFill>
              <a:srgbClr val="FF66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07" name="Rectangle 7"/>
          <p:cNvSpPr>
            <a:spLocks noChangeArrowheads="1"/>
          </p:cNvSpPr>
          <p:nvPr/>
        </p:nvSpPr>
        <p:spPr bwMode="auto">
          <a:xfrm>
            <a:off x="685800" y="22098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x</a:t>
            </a:r>
          </a:p>
        </p:txBody>
      </p:sp>
      <p:sp>
        <p:nvSpPr>
          <p:cNvPr id="819208" name="Rectangle 8"/>
          <p:cNvSpPr>
            <a:spLocks noChangeArrowheads="1"/>
          </p:cNvSpPr>
          <p:nvPr/>
        </p:nvSpPr>
        <p:spPr bwMode="auto">
          <a:xfrm>
            <a:off x="4419600" y="22098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x</a:t>
            </a:r>
          </a:p>
        </p:txBody>
      </p:sp>
      <p:sp>
        <p:nvSpPr>
          <p:cNvPr id="819209" name="Rectangle 9"/>
          <p:cNvSpPr>
            <a:spLocks noChangeArrowheads="1"/>
          </p:cNvSpPr>
          <p:nvPr/>
        </p:nvSpPr>
        <p:spPr bwMode="auto">
          <a:xfrm>
            <a:off x="5943600" y="22860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– 2</a:t>
            </a:r>
          </a:p>
        </p:txBody>
      </p:sp>
      <p:sp>
        <p:nvSpPr>
          <p:cNvPr id="819210" name="Rectangle 10"/>
          <p:cNvSpPr>
            <a:spLocks noChangeArrowheads="1"/>
          </p:cNvSpPr>
          <p:nvPr/>
        </p:nvSpPr>
        <p:spPr bwMode="auto">
          <a:xfrm>
            <a:off x="2286000" y="22733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7500" b="1"/>
              <a:t>–</a:t>
            </a:r>
            <a:r>
              <a:rPr lang="en-US" sz="7500"/>
              <a:t> </a:t>
            </a:r>
            <a:r>
              <a:rPr lang="en-US" sz="7500" b="1"/>
              <a:t>4</a:t>
            </a:r>
          </a:p>
        </p:txBody>
      </p:sp>
      <p:sp>
        <p:nvSpPr>
          <p:cNvPr id="819211" name="Rectangle 11"/>
          <p:cNvSpPr>
            <a:spLocks noChangeArrowheads="1"/>
          </p:cNvSpPr>
          <p:nvPr/>
        </p:nvSpPr>
        <p:spPr bwMode="auto">
          <a:xfrm>
            <a:off x="381000" y="2286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9000" b="1"/>
              <a:t>x</a:t>
            </a:r>
            <a:r>
              <a:rPr lang="en-US" sz="9000" b="1" baseline="30000"/>
              <a:t>2</a:t>
            </a:r>
            <a:r>
              <a:rPr lang="en-US" sz="9000" b="1"/>
              <a:t> </a:t>
            </a:r>
            <a:r>
              <a:rPr lang="en-US" sz="9000" b="1">
                <a:solidFill>
                  <a:srgbClr val="FFFF00"/>
                </a:solidFill>
              </a:rPr>
              <a:t>– 6x</a:t>
            </a:r>
            <a:r>
              <a:rPr lang="en-US" sz="9000" b="1"/>
              <a:t> + 8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1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1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1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1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04" grpId="0"/>
      <p:bldP spid="819205" grpId="0" animBg="1"/>
      <p:bldP spid="819206" grpId="0" animBg="1"/>
      <p:bldP spid="819207" grpId="0"/>
      <p:bldP spid="819208" grpId="0"/>
      <p:bldP spid="819209" grpId="0"/>
      <p:bldP spid="819210" grpId="0"/>
      <p:bldP spid="819211" grpId="0"/>
    </p:bld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iRespondQuestionMaster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iRespondGraphMaster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5258</TotalTime>
  <Words>437</Words>
  <Application>Microsoft Office PowerPoint</Application>
  <PresentationFormat>On-screen Show (4:3)</PresentationFormat>
  <Paragraphs>113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Arial</vt:lpstr>
      <vt:lpstr>Arial Black</vt:lpstr>
      <vt:lpstr>Century Gothic</vt:lpstr>
      <vt:lpstr>Gill Sans MT</vt:lpstr>
      <vt:lpstr>Times New Roman</vt:lpstr>
      <vt:lpstr>Wingdings</vt:lpstr>
      <vt:lpstr>1_Custom Design</vt:lpstr>
      <vt:lpstr>Custom Design</vt:lpstr>
      <vt:lpstr>Orbit</vt:lpstr>
      <vt:lpstr>iRespondQuestionMaster</vt:lpstr>
      <vt:lpstr>iRespondGraphMaster</vt:lpstr>
      <vt:lpstr>Equation</vt:lpstr>
      <vt:lpstr>PowerPoint Presentation</vt:lpstr>
      <vt:lpstr>Characteristics of Quadratics</vt:lpstr>
      <vt:lpstr>Homework Review</vt:lpstr>
      <vt:lpstr>Skills Check!!</vt:lpstr>
      <vt:lpstr>Sign Rule:</vt:lpstr>
      <vt:lpstr>Figuring out the Numbers</vt:lpstr>
      <vt:lpstr>PowerPoint Presentation</vt:lpstr>
      <vt:lpstr>PowerPoint Presentation</vt:lpstr>
      <vt:lpstr>PowerPoint Presentation</vt:lpstr>
      <vt:lpstr>PowerPoint Presentation</vt:lpstr>
      <vt:lpstr>Sometimes you can factor out a GCF 1st!</vt:lpstr>
      <vt:lpstr>PowerPoint Presentation</vt:lpstr>
      <vt:lpstr>PowerPoint Presentation</vt:lpstr>
      <vt:lpstr>Sign Rule:</vt:lpstr>
      <vt:lpstr>PowerPoint Presentation</vt:lpstr>
      <vt:lpstr>PowerPoint Presentation</vt:lpstr>
      <vt:lpstr>PowerPoint Presentation</vt:lpstr>
      <vt:lpstr>PowerPoint Presentation</vt:lpstr>
      <vt:lpstr>Classwork/Homework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Informal Geometry Period 1</dc:title>
  <dc:creator>Cobb County School District</dc:creator>
  <cp:lastModifiedBy>Scott Hill</cp:lastModifiedBy>
  <cp:revision>128</cp:revision>
  <cp:lastPrinted>2017-01-12T15:46:10Z</cp:lastPrinted>
  <dcterms:created xsi:type="dcterms:W3CDTF">2006-08-11T12:06:03Z</dcterms:created>
  <dcterms:modified xsi:type="dcterms:W3CDTF">2017-01-12T16:46:09Z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