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96" r:id="rId2"/>
  </p:sldMasterIdLst>
  <p:notesMasterIdLst>
    <p:notesMasterId r:id="rId12"/>
  </p:notesMasterIdLst>
  <p:handoutMasterIdLst>
    <p:handoutMasterId r:id="rId13"/>
  </p:handoutMasterIdLst>
  <p:sldIdLst>
    <p:sldId id="278" r:id="rId3"/>
    <p:sldId id="279" r:id="rId4"/>
    <p:sldId id="277" r:id="rId5"/>
    <p:sldId id="271" r:id="rId6"/>
    <p:sldId id="272" r:id="rId7"/>
    <p:sldId id="275" r:id="rId8"/>
    <p:sldId id="276" r:id="rId9"/>
    <p:sldId id="280" r:id="rId10"/>
    <p:sldId id="281" r:id="rId11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57" d="100"/>
          <a:sy n="57" d="100"/>
        </p:scale>
        <p:origin x="696" y="4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76" d="100"/>
          <a:sy n="76" d="100"/>
        </p:scale>
        <p:origin x="2538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7" Type="http://schemas.openxmlformats.org/officeDocument/2006/relationships/image" Target="../media/image9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6" Type="http://schemas.openxmlformats.org/officeDocument/2006/relationships/image" Target="../media/image8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4ACEF702-0714-4E08-A299-FB7CD6DD53DC}" type="datetimeFigureOut">
              <a:rPr lang="en-US" smtClean="0"/>
              <a:t>8/4/2016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BCB0F021-7EF0-4BDC-ABAA-3F31888D27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4083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913835DD-85A7-4A1D-B5D6-4471BFC8E4FB}" type="datetimeFigureOut">
              <a:rPr lang="en-US" smtClean="0"/>
              <a:t>8/4/2016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B9B45845-826A-4014-B98A-97266F305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8692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B45845-826A-4014-B98A-97266F3057F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50771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B45845-826A-4014-B98A-97266F3057F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3146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B45845-826A-4014-B98A-97266F3057F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8736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19BA0-A3F1-4AE0-A095-A691F325988D}" type="datetime1">
              <a:rPr lang="en-US" smtClean="0"/>
              <a:t>8/4/2016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910080" y="1850064"/>
            <a:ext cx="987552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910080" y="359898"/>
            <a:ext cx="987552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503323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9DF06-9503-4BFC-9BDB-01518A2C34BB}" type="datetime1">
              <a:rPr lang="en-US" smtClean="0"/>
              <a:t>8/4/2016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675680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6D803-E824-49BC-A33E-A6A786BEDB3D}" type="datetime1">
              <a:rPr lang="en-US" smtClean="0"/>
              <a:t>8/4/2016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0" y="274641"/>
            <a:ext cx="7416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44000" y="274640"/>
            <a:ext cx="2438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543560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D3032-ACFF-440E-8C29-E047F0CC3352}" type="datetime1">
              <a:rPr lang="en-US" smtClean="0"/>
              <a:t>8/4/2016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051548" y="969336"/>
            <a:ext cx="4873752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7051548" y="328278"/>
            <a:ext cx="4873752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1908975" y="969336"/>
            <a:ext cx="4873752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08975" y="328278"/>
            <a:ext cx="4873752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160336"/>
            <a:ext cx="109728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2812342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1200" userDrawn="1">
          <p15:clr>
            <a:srgbClr val="FBAE40"/>
          </p15:clr>
        </p15:guide>
        <p15:guide id="3" pos="7512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74E8E-6132-4C3E-8FAF-08614718A4E8}" type="datetime1">
              <a:rPr lang="en-US" smtClean="0"/>
              <a:t>8/4/2016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8653946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C1BA8-14CB-402F-AB5D-65EFB4CEE9BA}" type="datetime1">
              <a:rPr lang="en-US" smtClean="0"/>
              <a:t>8/4/2016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37856" y="1066800"/>
            <a:ext cx="85344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9644" y="2600325"/>
            <a:ext cx="10382612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798125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C792A-0B0D-4D75-99F7-2870465BBD14}" type="datetime1">
              <a:rPr lang="en-US" smtClean="0"/>
              <a:t>8/4/2016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034784" y="1524000"/>
            <a:ext cx="48768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14144" y="1524000"/>
            <a:ext cx="48768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4144" y="274320"/>
            <a:ext cx="999744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961629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>
        <p15:guide id="0" orient="horz" pos="2160">
          <p15:clr>
            <a:srgbClr val="FBAE40"/>
          </p15:clr>
        </p15:guide>
        <p15:guide id="1" pos="3840">
          <p15:clr>
            <a:srgbClr val="FBAE40"/>
          </p15:clr>
        </p15:guide>
        <p15:guide id="2" pos="1200">
          <p15:clr>
            <a:srgbClr val="FBAE40"/>
          </p15:clr>
        </p15:guide>
        <p15:guide id="3" pos="7512">
          <p15:clr>
            <a:srgbClr val="FBAE40"/>
          </p15:clr>
        </p15:guide>
        <p15:guide id="4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14D2-C15B-4C78-A526-4D8666FA99F8}" type="datetime1">
              <a:rPr lang="en-US" smtClean="0"/>
              <a:t>8/4/2016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051548" y="969336"/>
            <a:ext cx="4873752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7051548" y="328278"/>
            <a:ext cx="4873752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1908975" y="969336"/>
            <a:ext cx="4873752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08975" y="328278"/>
            <a:ext cx="4873752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160336"/>
            <a:ext cx="109728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3104903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>
        <p15:guide id="0" orient="horz" pos="2160">
          <p15:clr>
            <a:srgbClr val="FBAE40"/>
          </p15:clr>
        </p15:guide>
        <p15:guide id="1" pos="1200">
          <p15:clr>
            <a:srgbClr val="FBAE40"/>
          </p15:clr>
        </p15:guide>
        <p15:guide id="2" pos="7512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F1A27-4218-4094-BEAE-9A3589DB2B89}" type="datetime1">
              <a:rPr lang="en-US" smtClean="0"/>
              <a:t>8/4/2016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4144" y="274320"/>
            <a:ext cx="9997440" cy="1143000"/>
          </a:xfrm>
        </p:spPr>
        <p:txBody>
          <a:bodyPr anchor="ctr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5150874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-3632"/>
            <a:ext cx="12188952" cy="6858000"/>
          </a:xfrm>
          <a:prstGeom prst="rect">
            <a:avLst/>
          </a:prstGeom>
          <a:gradFill flip="none" rotWithShape="1">
            <a:gsLst>
              <a:gs pos="0">
                <a:schemeClr val="bg2">
                  <a:lumMod val="90000"/>
                </a:schemeClr>
              </a:gs>
              <a:gs pos="50000">
                <a:schemeClr val="bg2"/>
              </a:gs>
              <a:gs pos="100000">
                <a:schemeClr val="bg1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39AB3-3BFC-4457-B471-ADCDC73FC5EE}" type="datetime1">
              <a:rPr lang="en-US" smtClean="0"/>
              <a:t>8/4/2016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5977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905000" y="2133601"/>
            <a:ext cx="95758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00674-BE8F-4CEA-9736-5FEE3AB227F1}" type="datetime1">
              <a:rPr lang="en-US" smtClean="0"/>
              <a:t>8/4/2016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905000" y="1406964"/>
            <a:ext cx="5516078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216778"/>
            <a:ext cx="5516078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2198339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>
        <p15:guide id="0" orient="horz" pos="2160">
          <p15:clr>
            <a:srgbClr val="FBAE40"/>
          </p15:clr>
        </p15:guide>
        <p15:guide id="1" pos="120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36"/>
          <p:cNvSpPr/>
          <p:nvPr/>
        </p:nvSpPr>
        <p:spPr>
          <a:xfrm>
            <a:off x="0" y="-3632"/>
            <a:ext cx="12188952" cy="6858000"/>
          </a:xfrm>
          <a:prstGeom prst="rect">
            <a:avLst/>
          </a:prstGeom>
          <a:gradFill flip="none" rotWithShape="1">
            <a:gsLst>
              <a:gs pos="0">
                <a:schemeClr val="bg2">
                  <a:lumMod val="90000"/>
                </a:schemeClr>
              </a:gs>
              <a:gs pos="50000">
                <a:schemeClr val="bg2"/>
              </a:gs>
              <a:gs pos="100000">
                <a:schemeClr val="bg1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953A3-A3BE-4323-8A5F-3F3FB07EB2DE}" type="datetime1">
              <a:rPr lang="en-US" smtClean="0"/>
              <a:t>8/4/2016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016000" y="1066800"/>
            <a:ext cx="6096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17600" y="1143004"/>
            <a:ext cx="58928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marL="0" indent="0" algn="l" eaLnBrk="1" latinLnBrk="0" hangingPunct="1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528967" y="954341"/>
            <a:ext cx="9144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6671556" y="936786"/>
            <a:ext cx="865632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7600" y="4800600"/>
            <a:ext cx="58928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49195" y="1066800"/>
            <a:ext cx="36576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1107653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4775200" y="6305550"/>
            <a:ext cx="28448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A93063ED-E45C-4ACA-BFCF-74D8FA5A001B}" type="datetime1">
              <a:rPr lang="en-US" smtClean="0"/>
              <a:t>8/4/2016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7620000" y="6305550"/>
            <a:ext cx="38608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tx2"/>
                </a:solidFill>
                <a:effectLst/>
              </a:defRPr>
            </a:lvl1pPr>
            <a:extLst/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11484864" y="6305550"/>
            <a:ext cx="6096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tx2"/>
                </a:solidFill>
                <a:effectLst/>
              </a:defRPr>
            </a:lvl1pPr>
            <a:extLst/>
          </a:lstStyle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0" y="-3632"/>
            <a:ext cx="12188952" cy="6858000"/>
          </a:xfrm>
          <a:prstGeom prst="rect">
            <a:avLst/>
          </a:prstGeom>
          <a:gradFill flip="none" rotWithShape="1">
            <a:gsLst>
              <a:gs pos="0">
                <a:schemeClr val="bg2">
                  <a:lumMod val="90000"/>
                </a:schemeClr>
              </a:gs>
              <a:gs pos="50000">
                <a:schemeClr val="bg2"/>
              </a:gs>
              <a:gs pos="100000">
                <a:schemeClr val="bg1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3023" y="-5589"/>
            <a:ext cx="1482350" cy="6868109"/>
            <a:chOff x="-13023" y="-5589"/>
            <a:chExt cx="1482350" cy="6868109"/>
          </a:xfrm>
        </p:grpSpPr>
        <p:grpSp>
          <p:nvGrpSpPr>
            <p:cNvPr id="6" name="Group 5"/>
            <p:cNvGrpSpPr/>
            <p:nvPr userDrawn="1"/>
          </p:nvGrpSpPr>
          <p:grpSpPr>
            <a:xfrm>
              <a:off x="20147" y="-5589"/>
              <a:ext cx="1397008" cy="6858000"/>
              <a:chOff x="1097" y="-4624"/>
              <a:chExt cx="1397008" cy="6857406"/>
            </a:xfrm>
          </p:grpSpPr>
          <p:sp>
            <p:nvSpPr>
              <p:cNvPr id="18" name="Freeform 4"/>
              <p:cNvSpPr>
                <a:spLocks/>
              </p:cNvSpPr>
              <p:nvPr/>
            </p:nvSpPr>
            <p:spPr bwMode="ltGray">
              <a:xfrm flipH="1">
                <a:off x="13149" y="-4624"/>
                <a:ext cx="1367425" cy="6837767"/>
              </a:xfrm>
              <a:custGeom>
                <a:avLst/>
                <a:gdLst>
                  <a:gd name="T0" fmla="*/ 0 w 1000"/>
                  <a:gd name="T1" fmla="*/ 0 h 720"/>
                  <a:gd name="T2" fmla="*/ 0 w 1000"/>
                  <a:gd name="T3" fmla="*/ 720 h 720"/>
                  <a:gd name="T4" fmla="*/ 1000 w 1000"/>
                  <a:gd name="T5" fmla="*/ 720 h 720"/>
                  <a:gd name="T6" fmla="*/ 1000 w 1000"/>
                  <a:gd name="T7" fmla="*/ 0 h 720"/>
                  <a:gd name="T8" fmla="*/ 0 w 1000"/>
                  <a:gd name="T9" fmla="*/ 0 h 7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00" h="720">
                    <a:moveTo>
                      <a:pt x="0" y="0"/>
                    </a:moveTo>
                    <a:lnTo>
                      <a:pt x="0" y="720"/>
                    </a:lnTo>
                    <a:lnTo>
                      <a:pt x="1000" y="720"/>
                    </a:lnTo>
                    <a:lnTo>
                      <a:pt x="10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" name="Freeform 5"/>
              <p:cNvSpPr>
                <a:spLocks/>
              </p:cNvSpPr>
              <p:nvPr/>
            </p:nvSpPr>
            <p:spPr bwMode="ltGray">
              <a:xfrm flipH="1">
                <a:off x="13149" y="1692618"/>
                <a:ext cx="1367425" cy="501079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" name="Freeform 6"/>
              <p:cNvSpPr>
                <a:spLocks/>
              </p:cNvSpPr>
              <p:nvPr/>
            </p:nvSpPr>
            <p:spPr bwMode="ltGray">
              <a:xfrm flipH="1">
                <a:off x="14245" y="1286160"/>
                <a:ext cx="1367425" cy="502269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" name="Freeform 7"/>
              <p:cNvSpPr>
                <a:spLocks/>
              </p:cNvSpPr>
              <p:nvPr/>
            </p:nvSpPr>
            <p:spPr bwMode="ltGray">
              <a:xfrm flipH="1">
                <a:off x="13149" y="148913"/>
                <a:ext cx="1367425" cy="303504"/>
              </a:xfrm>
              <a:custGeom>
                <a:avLst/>
                <a:gdLst>
                  <a:gd name="T0" fmla="*/ 0 w 624"/>
                  <a:gd name="T1" fmla="*/ 53 h 370"/>
                  <a:gd name="T2" fmla="*/ 0 w 624"/>
                  <a:gd name="T3" fmla="*/ 325 h 370"/>
                  <a:gd name="T4" fmla="*/ 624 w 624"/>
                  <a:gd name="T5" fmla="*/ 325 h 370"/>
                  <a:gd name="T6" fmla="*/ 624 w 624"/>
                  <a:gd name="T7" fmla="*/ 53 h 370"/>
                  <a:gd name="T8" fmla="*/ 384 w 624"/>
                  <a:gd name="T9" fmla="*/ 8 h 370"/>
                  <a:gd name="T10" fmla="*/ 0 w 624"/>
                  <a:gd name="T11" fmla="*/ 53 h 3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" name="Freeform 8"/>
              <p:cNvSpPr>
                <a:spLocks/>
              </p:cNvSpPr>
              <p:nvPr/>
            </p:nvSpPr>
            <p:spPr bwMode="ltGray">
              <a:xfrm flipH="1">
                <a:off x="14245" y="983847"/>
                <a:ext cx="1367425" cy="349922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" name="Freeform 9"/>
              <p:cNvSpPr>
                <a:spLocks/>
              </p:cNvSpPr>
              <p:nvPr/>
            </p:nvSpPr>
            <p:spPr bwMode="ltGray">
              <a:xfrm flipH="1">
                <a:off x="14245" y="679152"/>
                <a:ext cx="1367425" cy="430857"/>
              </a:xfrm>
              <a:custGeom>
                <a:avLst/>
                <a:gdLst>
                  <a:gd name="T0" fmla="*/ 0 w 624"/>
                  <a:gd name="T1" fmla="*/ 0 h 272"/>
                  <a:gd name="T2" fmla="*/ 0 w 624"/>
                  <a:gd name="T3" fmla="*/ 272 h 272"/>
                  <a:gd name="T4" fmla="*/ 240 w 624"/>
                  <a:gd name="T5" fmla="*/ 240 h 272"/>
                  <a:gd name="T6" fmla="*/ 624 w 624"/>
                  <a:gd name="T7" fmla="*/ 272 h 272"/>
                  <a:gd name="T8" fmla="*/ 624 w 624"/>
                  <a:gd name="T9" fmla="*/ 0 h 272"/>
                  <a:gd name="T10" fmla="*/ 0 w 624"/>
                  <a:gd name="T11" fmla="*/ 0 h 2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" name="Freeform 10"/>
              <p:cNvSpPr>
                <a:spLocks/>
              </p:cNvSpPr>
              <p:nvPr/>
            </p:nvSpPr>
            <p:spPr bwMode="ltGray">
              <a:xfrm flipH="1">
                <a:off x="13149" y="371483"/>
                <a:ext cx="1384956" cy="374917"/>
              </a:xfrm>
              <a:custGeom>
                <a:avLst/>
                <a:gdLst>
                  <a:gd name="T0" fmla="*/ 8 w 632"/>
                  <a:gd name="T1" fmla="*/ 45 h 362"/>
                  <a:gd name="T2" fmla="*/ 8 w 632"/>
                  <a:gd name="T3" fmla="*/ 317 h 362"/>
                  <a:gd name="T4" fmla="*/ 248 w 632"/>
                  <a:gd name="T5" fmla="*/ 317 h 362"/>
                  <a:gd name="T6" fmla="*/ 632 w 632"/>
                  <a:gd name="T7" fmla="*/ 317 h 362"/>
                  <a:gd name="T8" fmla="*/ 632 w 632"/>
                  <a:gd name="T9" fmla="*/ 45 h 362"/>
                  <a:gd name="T10" fmla="*/ 104 w 632"/>
                  <a:gd name="T11" fmla="*/ 45 h 362"/>
                  <a:gd name="T12" fmla="*/ 8 w 632"/>
                  <a:gd name="T13" fmla="*/ 45 h 3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" name="Freeform 11"/>
              <p:cNvSpPr>
                <a:spLocks/>
              </p:cNvSpPr>
              <p:nvPr/>
            </p:nvSpPr>
            <p:spPr bwMode="ltGray">
              <a:xfrm flipH="1">
                <a:off x="2192" y="3939738"/>
                <a:ext cx="1367425" cy="501079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" name="Freeform 12"/>
              <p:cNvSpPr>
                <a:spLocks/>
              </p:cNvSpPr>
              <p:nvPr/>
            </p:nvSpPr>
            <p:spPr bwMode="ltGray">
              <a:xfrm flipH="1">
                <a:off x="3288" y="3533280"/>
                <a:ext cx="1367425" cy="502269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" name="Freeform 13"/>
              <p:cNvSpPr>
                <a:spLocks/>
              </p:cNvSpPr>
              <p:nvPr/>
            </p:nvSpPr>
            <p:spPr bwMode="ltGray">
              <a:xfrm flipH="1">
                <a:off x="2192" y="2394843"/>
                <a:ext cx="1367425" cy="303504"/>
              </a:xfrm>
              <a:custGeom>
                <a:avLst/>
                <a:gdLst>
                  <a:gd name="T0" fmla="*/ 0 w 624"/>
                  <a:gd name="T1" fmla="*/ 53 h 370"/>
                  <a:gd name="T2" fmla="*/ 0 w 624"/>
                  <a:gd name="T3" fmla="*/ 325 h 370"/>
                  <a:gd name="T4" fmla="*/ 624 w 624"/>
                  <a:gd name="T5" fmla="*/ 325 h 370"/>
                  <a:gd name="T6" fmla="*/ 624 w 624"/>
                  <a:gd name="T7" fmla="*/ 53 h 370"/>
                  <a:gd name="T8" fmla="*/ 384 w 624"/>
                  <a:gd name="T9" fmla="*/ 8 h 370"/>
                  <a:gd name="T10" fmla="*/ 0 w 624"/>
                  <a:gd name="T11" fmla="*/ 53 h 3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" name="Freeform 14"/>
              <p:cNvSpPr>
                <a:spLocks/>
              </p:cNvSpPr>
              <p:nvPr/>
            </p:nvSpPr>
            <p:spPr bwMode="ltGray">
              <a:xfrm flipH="1">
                <a:off x="3288" y="3229776"/>
                <a:ext cx="1367425" cy="349922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" name="Freeform 15"/>
              <p:cNvSpPr>
                <a:spLocks/>
              </p:cNvSpPr>
              <p:nvPr/>
            </p:nvSpPr>
            <p:spPr bwMode="ltGray">
              <a:xfrm flipH="1">
                <a:off x="2192" y="2926868"/>
                <a:ext cx="1367425" cy="429666"/>
              </a:xfrm>
              <a:custGeom>
                <a:avLst/>
                <a:gdLst>
                  <a:gd name="T0" fmla="*/ 0 w 624"/>
                  <a:gd name="T1" fmla="*/ 0 h 272"/>
                  <a:gd name="T2" fmla="*/ 0 w 624"/>
                  <a:gd name="T3" fmla="*/ 272 h 272"/>
                  <a:gd name="T4" fmla="*/ 240 w 624"/>
                  <a:gd name="T5" fmla="*/ 240 h 272"/>
                  <a:gd name="T6" fmla="*/ 624 w 624"/>
                  <a:gd name="T7" fmla="*/ 272 h 272"/>
                  <a:gd name="T8" fmla="*/ 624 w 624"/>
                  <a:gd name="T9" fmla="*/ 0 h 272"/>
                  <a:gd name="T10" fmla="*/ 0 w 624"/>
                  <a:gd name="T11" fmla="*/ 0 h 2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" name="Freeform 16"/>
              <p:cNvSpPr>
                <a:spLocks/>
              </p:cNvSpPr>
              <p:nvPr/>
            </p:nvSpPr>
            <p:spPr bwMode="ltGray">
              <a:xfrm flipH="1">
                <a:off x="3288" y="2616817"/>
                <a:ext cx="1384956" cy="376107"/>
              </a:xfrm>
              <a:custGeom>
                <a:avLst/>
                <a:gdLst>
                  <a:gd name="T0" fmla="*/ 8 w 632"/>
                  <a:gd name="T1" fmla="*/ 45 h 362"/>
                  <a:gd name="T2" fmla="*/ 8 w 632"/>
                  <a:gd name="T3" fmla="*/ 317 h 362"/>
                  <a:gd name="T4" fmla="*/ 248 w 632"/>
                  <a:gd name="T5" fmla="*/ 317 h 362"/>
                  <a:gd name="T6" fmla="*/ 632 w 632"/>
                  <a:gd name="T7" fmla="*/ 317 h 362"/>
                  <a:gd name="T8" fmla="*/ 632 w 632"/>
                  <a:gd name="T9" fmla="*/ 45 h 362"/>
                  <a:gd name="T10" fmla="*/ 104 w 632"/>
                  <a:gd name="T11" fmla="*/ 45 h 362"/>
                  <a:gd name="T12" fmla="*/ 8 w 632"/>
                  <a:gd name="T13" fmla="*/ 45 h 3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" name="Freeform 17"/>
              <p:cNvSpPr>
                <a:spLocks/>
              </p:cNvSpPr>
              <p:nvPr/>
            </p:nvSpPr>
            <p:spPr bwMode="ltGray">
              <a:xfrm flipH="1">
                <a:off x="13149" y="4970461"/>
                <a:ext cx="1367425" cy="501079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" name="Freeform 18"/>
              <p:cNvSpPr>
                <a:spLocks/>
              </p:cNvSpPr>
              <p:nvPr/>
            </p:nvSpPr>
            <p:spPr bwMode="ltGray">
              <a:xfrm flipH="1">
                <a:off x="14245" y="4564004"/>
                <a:ext cx="1367425" cy="502269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" name="Freeform 19"/>
              <p:cNvSpPr>
                <a:spLocks/>
              </p:cNvSpPr>
              <p:nvPr/>
            </p:nvSpPr>
            <p:spPr bwMode="ltGray">
              <a:xfrm flipH="1">
                <a:off x="2192" y="5672686"/>
                <a:ext cx="1367425" cy="303504"/>
              </a:xfrm>
              <a:custGeom>
                <a:avLst/>
                <a:gdLst>
                  <a:gd name="T0" fmla="*/ 0 w 624"/>
                  <a:gd name="T1" fmla="*/ 53 h 370"/>
                  <a:gd name="T2" fmla="*/ 0 w 624"/>
                  <a:gd name="T3" fmla="*/ 325 h 370"/>
                  <a:gd name="T4" fmla="*/ 624 w 624"/>
                  <a:gd name="T5" fmla="*/ 325 h 370"/>
                  <a:gd name="T6" fmla="*/ 624 w 624"/>
                  <a:gd name="T7" fmla="*/ 53 h 370"/>
                  <a:gd name="T8" fmla="*/ 384 w 624"/>
                  <a:gd name="T9" fmla="*/ 8 h 370"/>
                  <a:gd name="T10" fmla="*/ 0 w 624"/>
                  <a:gd name="T11" fmla="*/ 53 h 3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" name="Freeform 20"/>
              <p:cNvSpPr>
                <a:spLocks/>
              </p:cNvSpPr>
              <p:nvPr/>
            </p:nvSpPr>
            <p:spPr bwMode="ltGray">
              <a:xfrm rot="16200000" flipH="1">
                <a:off x="512729" y="5994798"/>
                <a:ext cx="346352" cy="1369616"/>
              </a:xfrm>
              <a:custGeom>
                <a:avLst/>
                <a:gdLst>
                  <a:gd name="T0" fmla="*/ 0 w 291"/>
                  <a:gd name="T1" fmla="*/ 624 h 625"/>
                  <a:gd name="T2" fmla="*/ 291 w 291"/>
                  <a:gd name="T3" fmla="*/ 625 h 625"/>
                  <a:gd name="T4" fmla="*/ 291 w 291"/>
                  <a:gd name="T5" fmla="*/ 6 h 625"/>
                  <a:gd name="T6" fmla="*/ 0 w 291"/>
                  <a:gd name="T7" fmla="*/ 0 h 625"/>
                  <a:gd name="T8" fmla="*/ 0 w 291"/>
                  <a:gd name="T9" fmla="*/ 624 h 6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1" h="625">
                    <a:moveTo>
                      <a:pt x="0" y="624"/>
                    </a:moveTo>
                    <a:lnTo>
                      <a:pt x="291" y="625"/>
                    </a:lnTo>
                    <a:lnTo>
                      <a:pt x="291" y="6"/>
                    </a:lnTo>
                    <a:lnTo>
                      <a:pt x="0" y="0"/>
                    </a:lnTo>
                    <a:cubicBezTo>
                      <a:pt x="39" y="384"/>
                      <a:pt x="0" y="494"/>
                      <a:pt x="0" y="624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" name="Freeform 21"/>
              <p:cNvSpPr>
                <a:spLocks/>
              </p:cNvSpPr>
              <p:nvPr/>
            </p:nvSpPr>
            <p:spPr bwMode="ltGray">
              <a:xfrm flipH="1">
                <a:off x="2192" y="6204711"/>
                <a:ext cx="1367425" cy="429666"/>
              </a:xfrm>
              <a:custGeom>
                <a:avLst/>
                <a:gdLst>
                  <a:gd name="T0" fmla="*/ 0 w 624"/>
                  <a:gd name="T1" fmla="*/ 0 h 272"/>
                  <a:gd name="T2" fmla="*/ 0 w 624"/>
                  <a:gd name="T3" fmla="*/ 272 h 272"/>
                  <a:gd name="T4" fmla="*/ 240 w 624"/>
                  <a:gd name="T5" fmla="*/ 240 h 272"/>
                  <a:gd name="T6" fmla="*/ 624 w 624"/>
                  <a:gd name="T7" fmla="*/ 272 h 272"/>
                  <a:gd name="T8" fmla="*/ 624 w 624"/>
                  <a:gd name="T9" fmla="*/ 0 h 272"/>
                  <a:gd name="T10" fmla="*/ 0 w 624"/>
                  <a:gd name="T11" fmla="*/ 0 h 2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" name="Freeform 22"/>
              <p:cNvSpPr>
                <a:spLocks/>
              </p:cNvSpPr>
              <p:nvPr/>
            </p:nvSpPr>
            <p:spPr bwMode="ltGray">
              <a:xfrm flipH="1">
                <a:off x="3288" y="5894661"/>
                <a:ext cx="1384956" cy="376107"/>
              </a:xfrm>
              <a:custGeom>
                <a:avLst/>
                <a:gdLst>
                  <a:gd name="T0" fmla="*/ 8 w 632"/>
                  <a:gd name="T1" fmla="*/ 45 h 362"/>
                  <a:gd name="T2" fmla="*/ 8 w 632"/>
                  <a:gd name="T3" fmla="*/ 317 h 362"/>
                  <a:gd name="T4" fmla="*/ 248 w 632"/>
                  <a:gd name="T5" fmla="*/ 317 h 362"/>
                  <a:gd name="T6" fmla="*/ 632 w 632"/>
                  <a:gd name="T7" fmla="*/ 317 h 362"/>
                  <a:gd name="T8" fmla="*/ 632 w 632"/>
                  <a:gd name="T9" fmla="*/ 45 h 362"/>
                  <a:gd name="T10" fmla="*/ 104 w 632"/>
                  <a:gd name="T11" fmla="*/ 45 h 362"/>
                  <a:gd name="T12" fmla="*/ 8 w 632"/>
                  <a:gd name="T13" fmla="*/ 45 h 3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6" name="Freeform 23"/>
            <p:cNvSpPr>
              <a:spLocks/>
            </p:cNvSpPr>
            <p:nvPr/>
          </p:nvSpPr>
          <p:spPr bwMode="ltGray">
            <a:xfrm rot="16200000" flipH="1">
              <a:off x="-2995169" y="2977523"/>
              <a:ext cx="6867143" cy="902851"/>
            </a:xfrm>
            <a:custGeom>
              <a:avLst/>
              <a:gdLst>
                <a:gd name="T0" fmla="*/ 0 w 5762"/>
                <a:gd name="T1" fmla="*/ 196 h 385"/>
                <a:gd name="T2" fmla="*/ 5762 w 5762"/>
                <a:gd name="T3" fmla="*/ 188 h 385"/>
                <a:gd name="T4" fmla="*/ 5762 w 5762"/>
                <a:gd name="T5" fmla="*/ 4 h 385"/>
                <a:gd name="T6" fmla="*/ 0 w 5762"/>
                <a:gd name="T7" fmla="*/ 0 h 385"/>
                <a:gd name="T8" fmla="*/ 0 w 5762"/>
                <a:gd name="T9" fmla="*/ 196 h 3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762" h="385">
                  <a:moveTo>
                    <a:pt x="0" y="196"/>
                  </a:moveTo>
                  <a:cubicBezTo>
                    <a:pt x="1667" y="385"/>
                    <a:pt x="2275" y="93"/>
                    <a:pt x="5762" y="188"/>
                  </a:cubicBezTo>
                  <a:lnTo>
                    <a:pt x="5762" y="4"/>
                  </a:lnTo>
                  <a:lnTo>
                    <a:pt x="0" y="0"/>
                  </a:lnTo>
                  <a:lnTo>
                    <a:pt x="0" y="1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767676"/>
                </a:gs>
              </a:gsLst>
              <a:lin ang="0" scaled="1"/>
            </a:gradFill>
            <a:ln w="9525" cap="flat">
              <a:noFill/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" name="Freeform 24"/>
            <p:cNvSpPr>
              <a:spLocks/>
            </p:cNvSpPr>
            <p:nvPr/>
          </p:nvSpPr>
          <p:spPr bwMode="ltGray">
            <a:xfrm rot="16200000" flipH="1">
              <a:off x="-2170536" y="3221067"/>
              <a:ext cx="6865553" cy="414172"/>
            </a:xfrm>
            <a:custGeom>
              <a:avLst/>
              <a:gdLst>
                <a:gd name="T0" fmla="*/ 0 w 5761"/>
                <a:gd name="T1" fmla="*/ 28 h 189"/>
                <a:gd name="T2" fmla="*/ 5761 w 5761"/>
                <a:gd name="T3" fmla="*/ 0 h 189"/>
                <a:gd name="T4" fmla="*/ 5761 w 5761"/>
                <a:gd name="T5" fmla="*/ 189 h 189"/>
                <a:gd name="T6" fmla="*/ 1 w 5761"/>
                <a:gd name="T7" fmla="*/ 189 h 189"/>
                <a:gd name="T8" fmla="*/ 0 w 5761"/>
                <a:gd name="T9" fmla="*/ 28 h 1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761" h="189">
                  <a:moveTo>
                    <a:pt x="0" y="28"/>
                  </a:moveTo>
                  <a:cubicBezTo>
                    <a:pt x="961" y="0"/>
                    <a:pt x="4971" y="161"/>
                    <a:pt x="5761" y="0"/>
                  </a:cubicBezTo>
                  <a:lnTo>
                    <a:pt x="5761" y="189"/>
                  </a:lnTo>
                  <a:lnTo>
                    <a:pt x="1" y="189"/>
                  </a:lnTo>
                  <a:lnTo>
                    <a:pt x="0" y="28"/>
                  </a:lnTo>
                  <a:close/>
                </a:path>
              </a:pathLst>
            </a:custGeom>
            <a:gradFill rotWithShape="0">
              <a:gsLst>
                <a:gs pos="0">
                  <a:srgbClr val="767676"/>
                </a:gs>
                <a:gs pos="100000">
                  <a:schemeClr val="bg1"/>
                </a:gs>
              </a:gsLst>
              <a:lin ang="0" scaled="1"/>
            </a:gradFill>
            <a:ln w="9525" cap="flat">
              <a:noFill/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9" name="Text Placeholder 8"/>
          <p:cNvSpPr>
            <a:spLocks noGrp="1"/>
          </p:cNvSpPr>
          <p:nvPr userDrawn="1">
            <p:ph type="body" idx="1"/>
          </p:nvPr>
        </p:nvSpPr>
        <p:spPr>
          <a:xfrm>
            <a:off x="1914144" y="1447800"/>
            <a:ext cx="999744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 dirty="0"/>
          </a:p>
        </p:txBody>
      </p:sp>
      <p:sp>
        <p:nvSpPr>
          <p:cNvPr id="5" name="Title Placeholder 4"/>
          <p:cNvSpPr>
            <a:spLocks noGrp="1"/>
          </p:cNvSpPr>
          <p:nvPr userDrawn="1">
            <p:ph type="title"/>
          </p:nvPr>
        </p:nvSpPr>
        <p:spPr>
          <a:xfrm>
            <a:off x="1914144" y="274638"/>
            <a:ext cx="999744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25148420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689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13" Type="http://schemas.openxmlformats.org/officeDocument/2006/relationships/oleObject" Target="../embeddings/oleObject7.bin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12" Type="http://schemas.openxmlformats.org/officeDocument/2006/relationships/image" Target="../media/image7.wmf"/><Relationship Id="rId2" Type="http://schemas.openxmlformats.org/officeDocument/2006/relationships/slideLayout" Target="../slideLayouts/slideLayout6.xml"/><Relationship Id="rId16" Type="http://schemas.openxmlformats.org/officeDocument/2006/relationships/image" Target="../media/image9.wmf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wmf"/><Relationship Id="rId11" Type="http://schemas.openxmlformats.org/officeDocument/2006/relationships/oleObject" Target="../embeddings/oleObject6.bin"/><Relationship Id="rId5" Type="http://schemas.openxmlformats.org/officeDocument/2006/relationships/oleObject" Target="../embeddings/oleObject3.bin"/><Relationship Id="rId15" Type="http://schemas.openxmlformats.org/officeDocument/2006/relationships/oleObject" Target="../embeddings/oleObject8.bin"/><Relationship Id="rId10" Type="http://schemas.openxmlformats.org/officeDocument/2006/relationships/image" Target="../media/image6.wmf"/><Relationship Id="rId4" Type="http://schemas.openxmlformats.org/officeDocument/2006/relationships/image" Target="../media/image3.wmf"/><Relationship Id="rId9" Type="http://schemas.openxmlformats.org/officeDocument/2006/relationships/oleObject" Target="../embeddings/oleObject5.bin"/><Relationship Id="rId14" Type="http://schemas.openxmlformats.org/officeDocument/2006/relationships/image" Target="../media/image8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u="sng" dirty="0" smtClean="0"/>
              <a:t>Homework Check</a:t>
            </a: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3308628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u="sng" dirty="0" smtClean="0"/>
              <a:t>Skill Check</a:t>
            </a: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2516194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latin typeface="+mj-lt"/>
              </a:rPr>
              <a:t>Factoring when a&gt;1</a:t>
            </a:r>
            <a:endParaRPr lang="en-US" dirty="0">
              <a:latin typeface="+mj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Solving Quadratics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1694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914144" y="1246180"/>
            <a:ext cx="9997440" cy="5611819"/>
          </a:xfrm>
        </p:spPr>
        <p:txBody>
          <a:bodyPr/>
          <a:lstStyle/>
          <a:p>
            <a:pPr marL="596646" lvl="0" indent="-514350">
              <a:buFont typeface="+mj-lt"/>
              <a:buAutoNum type="arabicPeriod"/>
            </a:pPr>
            <a:r>
              <a:rPr lang="en-US" sz="2400" dirty="0">
                <a:latin typeface="+mj-lt"/>
              </a:rPr>
              <a:t>Put equation in descending order from highest to lowest power.</a:t>
            </a:r>
          </a:p>
          <a:p>
            <a:pPr marL="596646" lvl="0" indent="-514350">
              <a:buFont typeface="+mj-lt"/>
              <a:buAutoNum type="arabicPeriod"/>
            </a:pPr>
            <a:r>
              <a:rPr lang="en-US" sz="2400" dirty="0">
                <a:latin typeface="+mj-lt"/>
              </a:rPr>
              <a:t>List all the factors of a</a:t>
            </a:r>
            <a:r>
              <a:rPr lang="en-US" sz="2400" dirty="0" smtClean="0">
                <a:latin typeface="+mj-lt"/>
              </a:rPr>
              <a:t>.</a:t>
            </a:r>
          </a:p>
          <a:p>
            <a:pPr marL="596646" indent="-514350">
              <a:buFont typeface="+mj-lt"/>
              <a:buAutoNum type="arabicPeriod"/>
            </a:pPr>
            <a:r>
              <a:rPr lang="en-US" sz="2400" dirty="0">
                <a:latin typeface="+mj-lt"/>
              </a:rPr>
              <a:t>List all the factors of c. (Assume order matters and also show the reverse order for each set of factors.)</a:t>
            </a:r>
          </a:p>
          <a:p>
            <a:pPr marL="596646" indent="-514350">
              <a:buFont typeface="+mj-lt"/>
              <a:buAutoNum type="arabicPeriod"/>
            </a:pPr>
            <a:r>
              <a:rPr lang="en-US" sz="2400" dirty="0">
                <a:latin typeface="+mj-lt"/>
              </a:rPr>
              <a:t>Test different combinations of the factors of a and c to find the combination that yields the value for b</a:t>
            </a:r>
            <a:r>
              <a:rPr lang="en-US" sz="2400" dirty="0" smtClean="0">
                <a:latin typeface="+mj-lt"/>
              </a:rPr>
              <a:t>.</a:t>
            </a:r>
          </a:p>
          <a:p>
            <a:pPr marL="596646" lvl="0" indent="-514350">
              <a:buFont typeface="+mj-lt"/>
              <a:buAutoNum type="arabicPeriod"/>
            </a:pPr>
            <a:r>
              <a:rPr lang="en-US" sz="2400" dirty="0">
                <a:latin typeface="+mj-lt"/>
              </a:rPr>
              <a:t>Create two binomials with the selected factors of a and the variable as the first terms, and the selected factors of c as the second terms</a:t>
            </a:r>
            <a:r>
              <a:rPr lang="en-US" sz="2400" dirty="0" smtClean="0">
                <a:latin typeface="+mj-lt"/>
              </a:rPr>
              <a:t>.</a:t>
            </a:r>
          </a:p>
          <a:p>
            <a:pPr marL="596646" lvl="0" indent="-514350">
              <a:buFont typeface="+mj-lt"/>
              <a:buAutoNum type="arabicPeriod"/>
            </a:pPr>
            <a:r>
              <a:rPr lang="en-US" sz="2400" dirty="0">
                <a:latin typeface="+mj-lt"/>
              </a:rPr>
              <a:t>Use the distributive property to test your binomials</a:t>
            </a:r>
            <a:r>
              <a:rPr lang="en-US" sz="2400" dirty="0" smtClean="0">
                <a:latin typeface="+mj-lt"/>
              </a:rPr>
              <a:t>.</a:t>
            </a:r>
          </a:p>
          <a:p>
            <a:pPr marL="596646" indent="-514350">
              <a:buFont typeface="+mj-lt"/>
              <a:buAutoNum type="arabicPeriod"/>
            </a:pPr>
            <a:endParaRPr lang="en-US" sz="2800" dirty="0">
              <a:latin typeface="+mj-lt"/>
            </a:endParaRPr>
          </a:p>
          <a:p>
            <a:pPr marL="596646" lvl="0" indent="-514350">
              <a:buFont typeface="+mj-lt"/>
              <a:buAutoNum type="arabicPeriod"/>
            </a:pPr>
            <a:endParaRPr lang="en-US" dirty="0">
              <a:latin typeface="+mj-lt"/>
            </a:endParaRPr>
          </a:p>
          <a:p>
            <a:pPr marL="596646" indent="-514350">
              <a:buFont typeface="+mj-lt"/>
              <a:buAutoNum type="arabicPeriod"/>
            </a:pPr>
            <a:endParaRPr lang="en-US" dirty="0"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14144" y="168963"/>
            <a:ext cx="8092280" cy="1077218"/>
          </a:xfrm>
          <a:prstGeom prst="rect">
            <a:avLst/>
          </a:prstGeom>
          <a:noFill/>
          <a:ln>
            <a:noFill/>
          </a:ln>
        </p:spPr>
        <p:txBody>
          <a:bodyPr wrap="none" rtlCol="0" anchor="ctr" anchorCtr="1">
            <a:spAutoFit/>
          </a:bodyPr>
          <a:lstStyle/>
          <a:p>
            <a:r>
              <a:rPr lang="en-US" sz="3200" dirty="0" smtClean="0">
                <a:latin typeface="+mj-lt"/>
              </a:rPr>
              <a:t>Standard form of a quadratic equation:</a:t>
            </a:r>
          </a:p>
          <a:p>
            <a:r>
              <a:rPr lang="en-US" sz="3200" dirty="0">
                <a:latin typeface="+mj-lt"/>
              </a:rPr>
              <a:t>a</a:t>
            </a:r>
            <a:r>
              <a:rPr lang="en-US" sz="3200" dirty="0" smtClean="0">
                <a:latin typeface="+mj-lt"/>
              </a:rPr>
              <a:t>x</a:t>
            </a:r>
            <a:r>
              <a:rPr lang="en-US" sz="3200" baseline="30000" dirty="0" smtClean="0">
                <a:latin typeface="+mj-lt"/>
              </a:rPr>
              <a:t>2</a:t>
            </a:r>
            <a:r>
              <a:rPr lang="en-US" sz="3200" dirty="0" smtClean="0">
                <a:latin typeface="+mj-lt"/>
              </a:rPr>
              <a:t> + </a:t>
            </a:r>
            <a:r>
              <a:rPr lang="en-US" sz="3200" dirty="0" err="1" smtClean="0">
                <a:latin typeface="+mj-lt"/>
              </a:rPr>
              <a:t>bx</a:t>
            </a:r>
            <a:r>
              <a:rPr lang="en-US" sz="3200" dirty="0" smtClean="0">
                <a:latin typeface="+mj-lt"/>
              </a:rPr>
              <a:t> + c = 0</a:t>
            </a:r>
            <a:endParaRPr lang="en-US" sz="3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227377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63773" y="0"/>
            <a:ext cx="9997440" cy="1143000"/>
          </a:xfrm>
        </p:spPr>
        <p:txBody>
          <a:bodyPr/>
          <a:lstStyle/>
          <a:p>
            <a:r>
              <a:rPr lang="en-US" dirty="0" smtClean="0"/>
              <a:t>5x</a:t>
            </a:r>
            <a:r>
              <a:rPr lang="en-US" baseline="30000" dirty="0" smtClean="0"/>
              <a:t>2</a:t>
            </a:r>
            <a:r>
              <a:rPr lang="en-US" dirty="0" smtClean="0"/>
              <a:t> + 31x + 6 = 0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7810633"/>
              </p:ext>
            </p:extLst>
          </p:nvPr>
        </p:nvGraphicFramePr>
        <p:xfrm>
          <a:off x="1663773" y="916579"/>
          <a:ext cx="10244307" cy="3481248"/>
        </p:xfrm>
        <a:graphic>
          <a:graphicData uri="http://schemas.openxmlformats.org/drawingml/2006/table">
            <a:tbl>
              <a:tblPr firstRow="1" firstCol="1" bandRow="1"/>
              <a:tblGrid>
                <a:gridCol w="19944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944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25537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80208">
                <a:tc gridSpan="3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1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 Equation:				</a:t>
                      </a:r>
                      <a:r>
                        <a:rPr lang="en-US" sz="1900" b="1" baseline="0" dirty="0" smtClean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   </a:t>
                      </a:r>
                      <a:r>
                        <a:rPr lang="en-US" sz="1900" b="1" dirty="0" smtClean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en-US" sz="1900" b="1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a=                 b=                 c=</a:t>
                      </a:r>
                      <a:endParaRPr lang="en-US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789" marR="1087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020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1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 Factors of a:</a:t>
                      </a:r>
                      <a:endParaRPr lang="en-US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789" marR="1087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1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 Factors of c:</a:t>
                      </a:r>
                      <a:endParaRPr lang="en-US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789" marR="1087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1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 Test to find b: (outside x outside)+(inside x inside)</a:t>
                      </a:r>
                      <a:endParaRPr lang="en-US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789" marR="1087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0208">
                <a:tc row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789" marR="1087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789" marR="1087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789" marR="1087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0208"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789" marR="1087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789" marR="1087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789" marR="1087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0208"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789" marR="1087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789" marR="1087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789" marR="1087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80208"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789" marR="1087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789" marR="1087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789" marR="1087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747989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63773" y="0"/>
            <a:ext cx="9997440" cy="1143000"/>
          </a:xfrm>
        </p:spPr>
        <p:txBody>
          <a:bodyPr/>
          <a:lstStyle/>
          <a:p>
            <a:r>
              <a:rPr lang="en-US" dirty="0"/>
              <a:t>7</a:t>
            </a:r>
            <a:r>
              <a:rPr lang="en-US" dirty="0" smtClean="0"/>
              <a:t>x</a:t>
            </a:r>
            <a:r>
              <a:rPr lang="en-US" baseline="30000" dirty="0" smtClean="0"/>
              <a:t>2</a:t>
            </a:r>
            <a:r>
              <a:rPr lang="en-US" dirty="0" smtClean="0"/>
              <a:t> – 54x + 35 = 0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9930089"/>
              </p:ext>
            </p:extLst>
          </p:nvPr>
        </p:nvGraphicFramePr>
        <p:xfrm>
          <a:off x="1663773" y="916579"/>
          <a:ext cx="10244307" cy="3481248"/>
        </p:xfrm>
        <a:graphic>
          <a:graphicData uri="http://schemas.openxmlformats.org/drawingml/2006/table">
            <a:tbl>
              <a:tblPr firstRow="1" firstCol="1" bandRow="1"/>
              <a:tblGrid>
                <a:gridCol w="19944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944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25537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80208">
                <a:tc gridSpan="3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1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 Equation:				</a:t>
                      </a:r>
                      <a:r>
                        <a:rPr lang="en-US" sz="1900" b="1" baseline="0" dirty="0" smtClean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   </a:t>
                      </a:r>
                      <a:r>
                        <a:rPr lang="en-US" sz="1900" b="1" dirty="0" smtClean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en-US" sz="1900" b="1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a=                 b=                 c=</a:t>
                      </a:r>
                      <a:endParaRPr lang="en-US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789" marR="1087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020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1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 Factors of a:</a:t>
                      </a:r>
                      <a:endParaRPr lang="en-US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789" marR="1087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1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 Factors of c:</a:t>
                      </a:r>
                      <a:endParaRPr lang="en-US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789" marR="1087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1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 Test to find b: (outside x outside)+(inside x inside)</a:t>
                      </a:r>
                      <a:endParaRPr lang="en-US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789" marR="1087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0208">
                <a:tc row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789" marR="1087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789" marR="1087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789" marR="1087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0208"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789" marR="1087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789" marR="1087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789" marR="1087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0208"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789" marR="1087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789" marR="1087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789" marR="1087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80208"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789" marR="1087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789" marR="1087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789" marR="1087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864172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63773" y="0"/>
            <a:ext cx="9997440" cy="1143000"/>
          </a:xfrm>
        </p:spPr>
        <p:txBody>
          <a:bodyPr/>
          <a:lstStyle/>
          <a:p>
            <a:r>
              <a:rPr lang="en-US" dirty="0" smtClean="0"/>
              <a:t>2x</a:t>
            </a:r>
            <a:r>
              <a:rPr lang="en-US" baseline="30000" dirty="0" smtClean="0"/>
              <a:t>2</a:t>
            </a:r>
            <a:r>
              <a:rPr lang="en-US" dirty="0" smtClean="0"/>
              <a:t> – x – 6 = 0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6644458"/>
              </p:ext>
            </p:extLst>
          </p:nvPr>
        </p:nvGraphicFramePr>
        <p:xfrm>
          <a:off x="1663773" y="916579"/>
          <a:ext cx="10244307" cy="3481248"/>
        </p:xfrm>
        <a:graphic>
          <a:graphicData uri="http://schemas.openxmlformats.org/drawingml/2006/table">
            <a:tbl>
              <a:tblPr firstRow="1" firstCol="1" bandRow="1"/>
              <a:tblGrid>
                <a:gridCol w="19944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944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25537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80208">
                <a:tc gridSpan="3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1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 Equation:				</a:t>
                      </a:r>
                      <a:r>
                        <a:rPr lang="en-US" sz="1900" b="1" baseline="0" dirty="0" smtClean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   </a:t>
                      </a:r>
                      <a:r>
                        <a:rPr lang="en-US" sz="1900" b="1" dirty="0" smtClean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en-US" sz="1900" b="1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a=                 b=                 c=</a:t>
                      </a:r>
                      <a:endParaRPr lang="en-US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789" marR="1087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020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1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 Factors of a:</a:t>
                      </a:r>
                      <a:endParaRPr lang="en-US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789" marR="1087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1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 Factors of c:</a:t>
                      </a:r>
                      <a:endParaRPr lang="en-US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789" marR="1087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1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 Test to find b: (outside x outside)+(inside x inside)</a:t>
                      </a:r>
                      <a:endParaRPr lang="en-US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789" marR="1087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0208">
                <a:tc row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789" marR="1087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789" marR="1087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789" marR="1087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0208"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789" marR="1087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789" marR="1087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789" marR="1087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0208"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789" marR="1087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789" marR="1087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789" marR="1087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80208"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789" marR="1087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789" marR="1087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789" marR="1087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77686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Method #2</a:t>
            </a:r>
            <a:endParaRPr lang="en-US" u="sng" dirty="0"/>
          </a:p>
        </p:txBody>
      </p:sp>
      <p:sp>
        <p:nvSpPr>
          <p:cNvPr id="6" name="TextBox 5"/>
          <p:cNvSpPr txBox="1"/>
          <p:nvPr/>
        </p:nvSpPr>
        <p:spPr>
          <a:xfrm>
            <a:off x="1724040" y="1287649"/>
            <a:ext cx="9466730" cy="4524315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t" anchorCtr="0">
            <a:spAutoFit/>
          </a:bodyPr>
          <a:lstStyle/>
          <a:p>
            <a:pPr marL="342900" indent="-342900">
              <a:buAutoNum type="arabicParenR"/>
            </a:pPr>
            <a:r>
              <a:rPr lang="en-US" sz="3600" dirty="0" smtClean="0"/>
              <a:t>Multiply A and C</a:t>
            </a:r>
          </a:p>
          <a:p>
            <a:pPr marL="342900" indent="-342900">
              <a:buAutoNum type="arabicParenR"/>
            </a:pPr>
            <a:r>
              <a:rPr lang="en-US" sz="3600" dirty="0" smtClean="0"/>
              <a:t>Factor the result</a:t>
            </a:r>
          </a:p>
          <a:p>
            <a:pPr marL="342900" indent="-342900">
              <a:buAutoNum type="arabicParenR"/>
            </a:pPr>
            <a:r>
              <a:rPr lang="en-US" sz="3600" dirty="0" smtClean="0"/>
              <a:t>Add the factors to get B</a:t>
            </a:r>
          </a:p>
          <a:p>
            <a:pPr marL="342900" indent="-342900">
              <a:buAutoNum type="arabicParenR"/>
            </a:pPr>
            <a:r>
              <a:rPr lang="en-US" sz="3600" dirty="0"/>
              <a:t> </a:t>
            </a:r>
            <a:endParaRPr lang="en-US" sz="3600" dirty="0" smtClean="0"/>
          </a:p>
          <a:p>
            <a:pPr marL="342900" indent="-342900">
              <a:buAutoNum type="arabicParenR"/>
            </a:pPr>
            <a:r>
              <a:rPr lang="en-US" sz="3600" dirty="0" smtClean="0"/>
              <a:t>Divide the number by A and simplify the fraction.</a:t>
            </a:r>
          </a:p>
          <a:p>
            <a:pPr marL="342900" indent="-342900">
              <a:buAutoNum type="arabicParenR"/>
            </a:pPr>
            <a:r>
              <a:rPr lang="en-US" sz="3600" dirty="0" smtClean="0"/>
              <a:t>Denominator goes in front of x.  Numerator stays put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-400595" y="-25876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10231487"/>
              </p:ext>
            </p:extLst>
          </p:nvPr>
        </p:nvGraphicFramePr>
        <p:xfrm>
          <a:off x="2255519" y="2992840"/>
          <a:ext cx="2734492" cy="5950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Equation" r:id="rId3" imgW="1193760" imgH="253800" progId="Equation.DSMT4">
                  <p:embed/>
                </p:oleObj>
              </mc:Choice>
              <mc:Fallback>
                <p:oleObj name="Equation" r:id="rId3" imgW="1193760" imgH="2538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55519" y="2992840"/>
                        <a:ext cx="2734492" cy="59509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68324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-400595" y="-25876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51583437"/>
              </p:ext>
            </p:extLst>
          </p:nvPr>
        </p:nvGraphicFramePr>
        <p:xfrm>
          <a:off x="1671910" y="403770"/>
          <a:ext cx="2813776" cy="7196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2" name="Equation" r:id="rId3" imgW="812520" imgH="203040" progId="Equation.DSMT4">
                  <p:embed/>
                </p:oleObj>
              </mc:Choice>
              <mc:Fallback>
                <p:oleObj name="Equation" r:id="rId3" imgW="812520" imgH="203040" progId="Equation.DSMT4">
                  <p:embed/>
                  <p:pic>
                    <p:nvPicPr>
                      <p:cNvPr id="9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1910" y="403770"/>
                        <a:ext cx="2813776" cy="71963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41301691"/>
              </p:ext>
            </p:extLst>
          </p:nvPr>
        </p:nvGraphicFramePr>
        <p:xfrm>
          <a:off x="1952625" y="1506538"/>
          <a:ext cx="2243138" cy="62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3" name="Equation" r:id="rId5" imgW="647640" imgH="177480" progId="Equation.DSMT4">
                  <p:embed/>
                </p:oleObj>
              </mc:Choice>
              <mc:Fallback>
                <p:oleObj name="Equation" r:id="rId5" imgW="647640" imgH="177480" progId="Equation.DSMT4">
                  <p:embed/>
                  <p:pic>
                    <p:nvPicPr>
                      <p:cNvPr id="9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52625" y="1506538"/>
                        <a:ext cx="2243138" cy="6286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2029097" y="2403566"/>
            <a:ext cx="1999978" cy="1569660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t" anchorCtr="0">
            <a:spAutoFit/>
          </a:bodyPr>
          <a:lstStyle/>
          <a:p>
            <a:r>
              <a:rPr lang="en-US" sz="2400" dirty="0" smtClean="0"/>
              <a:t>Factors of 12:</a:t>
            </a:r>
          </a:p>
          <a:p>
            <a:r>
              <a:rPr lang="en-US" sz="2400" dirty="0" smtClean="0"/>
              <a:t>1 + 12 = 13</a:t>
            </a:r>
          </a:p>
          <a:p>
            <a:r>
              <a:rPr lang="en-US" sz="2400" dirty="0" smtClean="0"/>
              <a:t>2 + 6 = 8</a:t>
            </a:r>
          </a:p>
          <a:p>
            <a:r>
              <a:rPr lang="en-US" sz="2400" dirty="0" smtClean="0"/>
              <a:t>3 + 4 = 7</a:t>
            </a:r>
            <a:endParaRPr lang="en-US" sz="2400" dirty="0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07834363"/>
              </p:ext>
            </p:extLst>
          </p:nvPr>
        </p:nvGraphicFramePr>
        <p:xfrm>
          <a:off x="5224463" y="482600"/>
          <a:ext cx="2901950" cy="719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4" name="Equation" r:id="rId7" imgW="838080" imgH="203040" progId="Equation.DSMT4">
                  <p:embed/>
                </p:oleObj>
              </mc:Choice>
              <mc:Fallback>
                <p:oleObj name="Equation" r:id="rId7" imgW="838080" imgH="203040" progId="Equation.DSMT4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24463" y="482600"/>
                        <a:ext cx="2901950" cy="71913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52799052"/>
              </p:ext>
            </p:extLst>
          </p:nvPr>
        </p:nvGraphicFramePr>
        <p:xfrm>
          <a:off x="5141913" y="1460500"/>
          <a:ext cx="3076575" cy="1438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5" name="Equation" r:id="rId9" imgW="888840" imgH="406080" progId="Equation.DSMT4">
                  <p:embed/>
                </p:oleObj>
              </mc:Choice>
              <mc:Fallback>
                <p:oleObj name="Equation" r:id="rId9" imgW="888840" imgH="406080" progId="Equation.DSMT4">
                  <p:embed/>
                  <p:pic>
                    <p:nvPicPr>
                      <p:cNvPr id="1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1913" y="1460500"/>
                        <a:ext cx="3076575" cy="14382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0081328"/>
              </p:ext>
            </p:extLst>
          </p:nvPr>
        </p:nvGraphicFramePr>
        <p:xfrm>
          <a:off x="5163682" y="3163025"/>
          <a:ext cx="3076575" cy="1438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6" name="Equation" r:id="rId11" imgW="888840" imgH="406080" progId="Equation.DSMT4">
                  <p:embed/>
                </p:oleObj>
              </mc:Choice>
              <mc:Fallback>
                <p:oleObj name="Equation" r:id="rId11" imgW="888840" imgH="406080" progId="Equation.DSMT4">
                  <p:embed/>
                  <p:pic>
                    <p:nvPicPr>
                      <p:cNvPr id="11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63682" y="3163025"/>
                        <a:ext cx="3076575" cy="14382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88081076"/>
              </p:ext>
            </p:extLst>
          </p:nvPr>
        </p:nvGraphicFramePr>
        <p:xfrm>
          <a:off x="5045075" y="5084763"/>
          <a:ext cx="3340100" cy="719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7" name="Equation" r:id="rId13" imgW="965160" imgH="203040" progId="Equation.DSMT4">
                  <p:embed/>
                </p:oleObj>
              </mc:Choice>
              <mc:Fallback>
                <p:oleObj name="Equation" r:id="rId13" imgW="965160" imgH="203040" progId="Equation.DSMT4">
                  <p:embed/>
                  <p:pic>
                    <p:nvPicPr>
                      <p:cNvPr id="12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45075" y="5084763"/>
                        <a:ext cx="3340100" cy="71913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53403631"/>
              </p:ext>
            </p:extLst>
          </p:nvPr>
        </p:nvGraphicFramePr>
        <p:xfrm>
          <a:off x="8866188" y="5348288"/>
          <a:ext cx="2724150" cy="1438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8" name="Equation" r:id="rId15" imgW="787320" imgH="406080" progId="Equation.DSMT4">
                  <p:embed/>
                </p:oleObj>
              </mc:Choice>
              <mc:Fallback>
                <p:oleObj name="Equation" r:id="rId15" imgW="787320" imgH="406080" progId="Equation.DSMT4">
                  <p:embed/>
                  <p:pic>
                    <p:nvPicPr>
                      <p:cNvPr id="13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66188" y="5348288"/>
                        <a:ext cx="2724150" cy="14382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46861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d's tie design templat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Century Gothic-Palatino Linotyp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9TopShadow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3975" dist="41275" dir="14700000" algn="t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dirty="0"/>
        </a:defPPr>
      </a:lstStyle>
      <a:style>
        <a:lnRef idx="3">
          <a:schemeClr val="lt1"/>
        </a:lnRef>
        <a:fillRef idx="1">
          <a:schemeClr val="accent2"/>
        </a:fillRef>
        <a:effectRef idx="1">
          <a:schemeClr val="accent2"/>
        </a:effectRef>
        <a:fontRef idx="minor">
          <a:schemeClr val="lt1"/>
        </a:fontRef>
      </a:style>
    </a:spDef>
    <a:lnDef>
      <a:spPr>
        <a:ln>
          <a:solidFill>
            <a:schemeClr val="accent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square" rtlCol="0" anchor="t" anchorCtr="0">
        <a:spAutoFit/>
      </a:bodyPr>
      <a:lstStyle>
        <a:defPPr>
          <a:defRPr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Dad's tie design template" id="{D38B957D-588F-4953-A2A4-8835E8F79C65}" vid="{09887BB5-A875-44C0-9AF9-8FE92BB7EC5A}"/>
    </a:ext>
  </a:extLst>
</a:theme>
</file>

<file path=ppt/theme/theme2.xml><?xml version="1.0" encoding="utf-8"?>
<a:theme xmlns:a="http://schemas.openxmlformats.org/drawingml/2006/main" name="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Century Gothic-Palatino Linotyp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9TopShadow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3975" dist="41275" dir="14700000" algn="t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Century Gothic-Palatino Linotyp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9TopShadow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3975" dist="41275" dir="14700000" algn="t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2C979567-0D27-4E98-9101-139E4F27BE4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0</TotalTime>
  <Words>299</Words>
  <Application>Microsoft Office PowerPoint</Application>
  <PresentationFormat>Widescreen</PresentationFormat>
  <Paragraphs>78</Paragraphs>
  <Slides>9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Calibri</vt:lpstr>
      <vt:lpstr>Century Gothic</vt:lpstr>
      <vt:lpstr>Palatino Linotype</vt:lpstr>
      <vt:lpstr>Times New Roman</vt:lpstr>
      <vt:lpstr>Verdana</vt:lpstr>
      <vt:lpstr>Wingdings 2</vt:lpstr>
      <vt:lpstr>Dad's tie design template</vt:lpstr>
      <vt:lpstr>Equation</vt:lpstr>
      <vt:lpstr>Homework Check</vt:lpstr>
      <vt:lpstr>Skill Check</vt:lpstr>
      <vt:lpstr>Solving Quadratics</vt:lpstr>
      <vt:lpstr>PowerPoint Presentation</vt:lpstr>
      <vt:lpstr>5x2 + 31x + 6 = 0</vt:lpstr>
      <vt:lpstr>7x2 – 54x + 35 = 0</vt:lpstr>
      <vt:lpstr>2x2 – x – 6 = 0</vt:lpstr>
      <vt:lpstr>Method #2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2015-07-22T00:50:51Z</dcterms:created>
  <dcterms:modified xsi:type="dcterms:W3CDTF">2016-08-04T12:35:13Z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TC034605139991</vt:lpwstr>
  </property>
</Properties>
</file>