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6" r:id="rId2"/>
    <p:sldMasterId id="2147483720" r:id="rId3"/>
  </p:sldMasterIdLst>
  <p:handoutMasterIdLst>
    <p:handoutMasterId r:id="rId17"/>
  </p:handoutMasterIdLst>
  <p:sldIdLst>
    <p:sldId id="256" r:id="rId4"/>
    <p:sldId id="277" r:id="rId5"/>
    <p:sldId id="276" r:id="rId6"/>
    <p:sldId id="266" r:id="rId7"/>
    <p:sldId id="260" r:id="rId8"/>
    <p:sldId id="258" r:id="rId9"/>
    <p:sldId id="261" r:id="rId10"/>
    <p:sldId id="268" r:id="rId11"/>
    <p:sldId id="275" r:id="rId12"/>
    <p:sldId id="273" r:id="rId13"/>
    <p:sldId id="274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B606BE-218E-4E4F-BFE1-575EEF9F7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66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8632-2274-4609-A127-F36304A5A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9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C4EA-23CF-4EA4-B08D-095C23CB9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59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8863-D813-4380-B1EA-7B4D1B41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31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DB7F-FF98-471B-BFBE-798F3296E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184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777F-F379-44D5-97A2-044230D5E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154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DBF5258-AEFC-40C8-8039-F8D69E13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6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7E265AE-E840-42BE-8BBD-9A834AD8C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397483-C28E-42C4-BCFE-89FFAB6A3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651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6ECC5C-F7FB-4632-BD6F-B1269D384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140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67B85F0-5905-460D-8220-C4C0CB417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62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42940D3-E98A-4E81-9C1B-C13337F8D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02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073D9-922A-4725-B6E3-5233FA4DD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367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A10313D-E823-4616-B420-09DDC6FAE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322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8226187-D9D6-4B87-A438-CE19B2234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930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75AB953-5ED6-4244-87C6-CEB0DD3C3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241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D21A42-4CD7-4351-B5C3-E19D4AFBE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13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A509E7-0586-4E10-B8C2-8EC62165B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82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3EACE6-28F2-4F3E-B3D4-3D7DA3C80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94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560604-91F5-429E-AD37-96ADF923A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03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93C353-D5C7-44D6-A5D7-A277BB20B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0482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F61E61D-1863-4EBC-BFF4-DA186F3D0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457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B58F47-C4C7-4ED7-9E80-1B8137BBD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04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BCD2-D6ED-47F3-AC89-D2D94D532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982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20F8DF7-181C-42E4-90AF-16836583A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233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4CC7761-03C0-4CF3-92DF-B195421BC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7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8CE06A-FED5-439E-8B4D-8E22D67E1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399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075234C-953F-4AE8-A246-124FC92B2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453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473ABB-D845-485D-AD45-0AAA2F2DAE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086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426616-1554-438D-955B-7E5C0D7E9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2308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1957FD3-AF4B-4194-9542-329B208B2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327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DAC68E-D154-453B-A52E-F81428A18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53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3282-8430-4AFB-96B2-5244521D7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1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2838-D136-41E6-B54A-03B7D242F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3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ACC5-E147-4A82-894A-FC7DB240E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7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AD29-0E70-484B-A0AE-22AF54442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97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3233-2712-4DE6-B5B3-89BF84A0C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5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F5-7141-4723-AA72-2A1E9B8CA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65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4C3BF8-7255-4C3D-92A5-97696B62D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06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66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69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7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311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14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3 w 717"/>
                <a:gd name="T1" fmla="*/ 845 h 845"/>
                <a:gd name="T2" fmla="*/ 733 w 717"/>
                <a:gd name="T3" fmla="*/ 821 h 845"/>
                <a:gd name="T4" fmla="*/ 590 w 717"/>
                <a:gd name="T5" fmla="*/ 605 h 845"/>
                <a:gd name="T6" fmla="*/ 414 w 717"/>
                <a:gd name="T7" fmla="*/ 396 h 845"/>
                <a:gd name="T8" fmla="*/ 22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7 w 717"/>
                <a:gd name="T15" fmla="*/ 198 h 845"/>
                <a:gd name="T16" fmla="*/ 408 w 717"/>
                <a:gd name="T17" fmla="*/ 408 h 845"/>
                <a:gd name="T18" fmla="*/ 584 w 717"/>
                <a:gd name="T19" fmla="*/ 623 h 845"/>
                <a:gd name="T20" fmla="*/ 733 w 717"/>
                <a:gd name="T21" fmla="*/ 845 h 845"/>
                <a:gd name="T22" fmla="*/ 7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5 w 407"/>
                <a:gd name="T1" fmla="*/ 414 h 414"/>
                <a:gd name="T2" fmla="*/ 415 w 407"/>
                <a:gd name="T3" fmla="*/ 396 h 414"/>
                <a:gd name="T4" fmla="*/ 23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4 w 407"/>
                <a:gd name="T13" fmla="*/ 204 h 414"/>
                <a:gd name="T14" fmla="*/ 415 w 407"/>
                <a:gd name="T15" fmla="*/ 414 h 414"/>
                <a:gd name="T16" fmla="*/ 41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17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2 w 586"/>
                <a:gd name="T1" fmla="*/ 0 h 599"/>
                <a:gd name="T2" fmla="*/ 584 w 586"/>
                <a:gd name="T3" fmla="*/ 0 h 599"/>
                <a:gd name="T4" fmla="*/ 415 w 586"/>
                <a:gd name="T5" fmla="*/ 132 h 599"/>
                <a:gd name="T6" fmla="*/ 26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5 w 586"/>
                <a:gd name="T17" fmla="*/ 282 h 599"/>
                <a:gd name="T18" fmla="*/ 421 w 586"/>
                <a:gd name="T19" fmla="*/ 138 h 599"/>
                <a:gd name="T20" fmla="*/ 602 w 586"/>
                <a:gd name="T21" fmla="*/ 0 h 599"/>
                <a:gd name="T22" fmla="*/ 6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7 w 269"/>
                <a:gd name="T1" fmla="*/ 0 h 252"/>
                <a:gd name="T2" fmla="*/ 25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7 w 269"/>
                <a:gd name="T15" fmla="*/ 0 h 252"/>
                <a:gd name="T16" fmla="*/ 27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22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125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7620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Homework Check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0"/>
            <a:ext cx="8666162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entury Gothic" pitchFamily="34" charset="0"/>
              </a:rPr>
              <a:t>Special </a:t>
            </a:r>
            <a:r>
              <a:rPr lang="en-US" altLang="en-US" dirty="0" smtClean="0">
                <a:latin typeface="Century Gothic" pitchFamily="34" charset="0"/>
              </a:rPr>
              <a:t>Cases with Bounces!</a:t>
            </a:r>
            <a:endParaRPr lang="en-US" altLang="en-US" dirty="0" smtClean="0">
              <a:latin typeface="Century Gothic" pitchFamily="34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362200" y="5897563"/>
            <a:ext cx="205740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(- 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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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172200" y="3200400"/>
            <a:ext cx="28956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No Solution</a:t>
            </a:r>
          </a:p>
        </p:txBody>
      </p:sp>
      <p:grpSp>
        <p:nvGrpSpPr>
          <p:cNvPr id="52229" name="Group 19"/>
          <p:cNvGrpSpPr>
            <a:grpSpLocks/>
          </p:cNvGrpSpPr>
          <p:nvPr/>
        </p:nvGrpSpPr>
        <p:grpSpPr bwMode="auto">
          <a:xfrm>
            <a:off x="0" y="914400"/>
            <a:ext cx="2286000" cy="2103438"/>
            <a:chOff x="4267200" y="1905000"/>
            <a:chExt cx="4876800" cy="4572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783494" y="1905000"/>
              <a:ext cx="0" cy="457200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67200" y="4344551"/>
              <a:ext cx="4876800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230" name="Group 19"/>
          <p:cNvGrpSpPr>
            <a:grpSpLocks/>
          </p:cNvGrpSpPr>
          <p:nvPr/>
        </p:nvGrpSpPr>
        <p:grpSpPr bwMode="auto">
          <a:xfrm>
            <a:off x="4572000" y="984250"/>
            <a:ext cx="2286000" cy="2103438"/>
            <a:chOff x="4267200" y="1905000"/>
            <a:chExt cx="4876800" cy="457200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783494" y="1905000"/>
              <a:ext cx="0" cy="457200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267200" y="4344551"/>
              <a:ext cx="4876800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231" name="Group 19"/>
          <p:cNvGrpSpPr>
            <a:grpSpLocks/>
          </p:cNvGrpSpPr>
          <p:nvPr/>
        </p:nvGrpSpPr>
        <p:grpSpPr bwMode="auto">
          <a:xfrm>
            <a:off x="0" y="3743325"/>
            <a:ext cx="2286000" cy="2103438"/>
            <a:chOff x="4267200" y="1905000"/>
            <a:chExt cx="4876800" cy="4572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6783494" y="1905000"/>
              <a:ext cx="0" cy="457200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267200" y="4344551"/>
              <a:ext cx="4876800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232" name="Group 19"/>
          <p:cNvGrpSpPr>
            <a:grpSpLocks/>
          </p:cNvGrpSpPr>
          <p:nvPr/>
        </p:nvGrpSpPr>
        <p:grpSpPr bwMode="auto">
          <a:xfrm>
            <a:off x="4648200" y="3686175"/>
            <a:ext cx="2286000" cy="2103438"/>
            <a:chOff x="4267200" y="1905000"/>
            <a:chExt cx="4876800" cy="45720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783494" y="1905000"/>
              <a:ext cx="0" cy="457200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267200" y="4344551"/>
              <a:ext cx="4876800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1190625"/>
          <a:ext cx="20875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3" imgW="787400" imgH="292100" progId="Equation.DSMT4">
                  <p:embed/>
                </p:oleObj>
              </mc:Choice>
              <mc:Fallback>
                <p:oleObj name="Equation" r:id="rId3" imgW="7874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190625"/>
                        <a:ext cx="20875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447800" y="2205038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entury Gothic" panose="020B0502020202020204" pitchFamily="34" charset="0"/>
              </a:rPr>
              <a:t>Everywhere except 2</a:t>
            </a:r>
          </a:p>
        </p:txBody>
      </p:sp>
      <p:grpSp>
        <p:nvGrpSpPr>
          <p:cNvPr id="31" name="Group 18"/>
          <p:cNvGrpSpPr>
            <a:grpSpLocks/>
          </p:cNvGrpSpPr>
          <p:nvPr/>
        </p:nvGrpSpPr>
        <p:grpSpPr bwMode="auto">
          <a:xfrm>
            <a:off x="2590800" y="2662238"/>
            <a:ext cx="1371600" cy="400050"/>
            <a:chOff x="3936" y="3408"/>
            <a:chExt cx="864" cy="252"/>
          </a:xfrm>
        </p:grpSpPr>
        <p:sp>
          <p:nvSpPr>
            <p:cNvPr id="52245" name="Text Box 10"/>
            <p:cNvSpPr txBox="1">
              <a:spLocks noChangeArrowheads="1"/>
            </p:cNvSpPr>
            <p:nvPr/>
          </p:nvSpPr>
          <p:spPr bwMode="auto">
            <a:xfrm>
              <a:off x="3936" y="3408"/>
              <a:ext cx="8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entury Gothic" panose="020B0502020202020204" pitchFamily="34" charset="0"/>
                </a:rPr>
                <a:t>x = 2</a:t>
              </a:r>
            </a:p>
          </p:txBody>
        </p:sp>
        <p:sp>
          <p:nvSpPr>
            <p:cNvPr id="52246" name="Line 11"/>
            <p:cNvSpPr>
              <a:spLocks noChangeShapeType="1"/>
            </p:cNvSpPr>
            <p:nvPr/>
          </p:nvSpPr>
          <p:spPr bwMode="auto">
            <a:xfrm flipH="1">
              <a:off x="4296" y="3408"/>
              <a:ext cx="144" cy="24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1600200" y="3195638"/>
            <a:ext cx="3276600" cy="5857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(-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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, 2) U (2, 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</a:t>
            </a: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)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21500" y="1249363"/>
          <a:ext cx="20875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0" name="Equation" r:id="rId5" imgW="787400" imgH="292100" progId="Equation.DSMT4">
                  <p:embed/>
                </p:oleObj>
              </mc:Choice>
              <mc:Fallback>
                <p:oleObj name="Equation" r:id="rId5" imgW="787400" imgH="292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1249363"/>
                        <a:ext cx="20875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4089400"/>
          <a:ext cx="20875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Equation" r:id="rId7" imgW="787400" imgH="292100" progId="Equation.DSMT4">
                  <p:embed/>
                </p:oleObj>
              </mc:Choice>
              <mc:Fallback>
                <p:oleObj name="Equation" r:id="rId7" imgW="787400" imgH="292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89400"/>
                        <a:ext cx="20875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83400" y="4071938"/>
          <a:ext cx="20875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9" imgW="787400" imgH="292100" progId="Equation.DSMT4">
                  <p:embed/>
                </p:oleObj>
              </mc:Choice>
              <mc:Fallback>
                <p:oleObj name="Equation" r:id="rId9" imgW="7874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4071938"/>
                        <a:ext cx="20875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629400" y="54102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entury Gothic" panose="020B0502020202020204" pitchFamily="34" charset="0"/>
              </a:rPr>
              <a:t>x = 2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5715000" y="502920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entury Gothic" panose="020B0502020202020204" pitchFamily="34" charset="0"/>
              </a:rPr>
              <a:t>Only at one place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7162800" y="5867400"/>
            <a:ext cx="1143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entury Gothic" panose="020B0502020202020204" pitchFamily="34" charset="0"/>
              </a:rPr>
              <a:t>[2]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447800" y="5086350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entury Gothic" panose="020B0502020202020204" pitchFamily="34" charset="0"/>
              </a:rPr>
              <a:t>Everywhere including 2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943600" y="1957388"/>
            <a:ext cx="3810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entury Gothic" panose="020B0502020202020204" pitchFamily="34" charset="0"/>
              </a:rPr>
              <a:t>Nowhere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entury Gothic" panose="020B0502020202020204" pitchFamily="34" charset="0"/>
              </a:rPr>
              <a:t> (can’t include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41996" grpId="0" animBg="1"/>
      <p:bldP spid="30" grpId="0"/>
      <p:bldP spid="34" grpId="0" animBg="1"/>
      <p:bldP spid="38" grpId="0"/>
      <p:bldP spid="39" grpId="0"/>
      <p:bldP spid="40" grpId="0" animBg="1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350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Century Gothic" pitchFamily="34" charset="0"/>
              </a:rPr>
              <a:t>       Solve.</a:t>
            </a:r>
          </a:p>
        </p:txBody>
      </p:sp>
      <p:graphicFrame>
        <p:nvGraphicFramePr>
          <p:cNvPr id="53251" name="Object 6"/>
          <p:cNvGraphicFramePr>
            <a:graphicFrameLocks noChangeAspect="1"/>
          </p:cNvGraphicFramePr>
          <p:nvPr/>
        </p:nvGraphicFramePr>
        <p:xfrm>
          <a:off x="4381500" y="247650"/>
          <a:ext cx="35401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247650"/>
                        <a:ext cx="35401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43400" y="5799138"/>
            <a:ext cx="4572000" cy="830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solidFill>
                  <a:srgbClr val="000000"/>
                </a:solidFill>
                <a:latin typeface="Century Gothic" panose="020B0502020202020204" pitchFamily="34" charset="0"/>
              </a:rPr>
              <a:t>[1] U [11,</a:t>
            </a:r>
            <a:r>
              <a:rPr lang="en-US" altLang="en-US" sz="4800">
                <a:solidFill>
                  <a:srgbClr val="00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 )</a:t>
            </a:r>
            <a:r>
              <a:rPr lang="en-US" altLang="en-US" sz="480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grpSp>
        <p:nvGrpSpPr>
          <p:cNvPr id="53253" name="Group 1"/>
          <p:cNvGrpSpPr>
            <a:grpSpLocks/>
          </p:cNvGrpSpPr>
          <p:nvPr/>
        </p:nvGrpSpPr>
        <p:grpSpPr bwMode="auto">
          <a:xfrm>
            <a:off x="76200" y="838200"/>
            <a:ext cx="4876800" cy="4572000"/>
            <a:chOff x="3962400" y="838200"/>
            <a:chExt cx="4876800" cy="4572000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5181600" y="838200"/>
              <a:ext cx="0" cy="457200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3962400" y="3276600"/>
              <a:ext cx="48768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Last One!!</a:t>
            </a:r>
            <a:endParaRPr lang="en-US" sz="4000" dirty="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31850" y="1371600"/>
          <a:ext cx="26019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3" imgW="1193800" imgH="203200" progId="Equation.DSMT4">
                  <p:embed/>
                </p:oleObj>
              </mc:Choice>
              <mc:Fallback>
                <p:oleObj name="Equation" r:id="rId3" imgW="11938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371600"/>
                        <a:ext cx="2601913" cy="4429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976438"/>
          <a:ext cx="34290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5" imgW="1511300" imgH="254000" progId="Equation.DSMT4">
                  <p:embed/>
                </p:oleObj>
              </mc:Choice>
              <mc:Fallback>
                <p:oleObj name="Equation" r:id="rId5" imgW="15113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76438"/>
                        <a:ext cx="3429000" cy="5762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58850" y="2605088"/>
          <a:ext cx="2349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7" imgW="1231366" imgH="279279" progId="Equation.DSMT4">
                  <p:embed/>
                </p:oleObj>
              </mc:Choice>
              <mc:Fallback>
                <p:oleObj name="Equation" r:id="rId7" imgW="1231366" imgH="27927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605088"/>
                        <a:ext cx="23495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522538" y="6232525"/>
          <a:ext cx="40973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9" imgW="1497950" imgH="203112" progId="Equation.DSMT4">
                  <p:embed/>
                </p:oleObj>
              </mc:Choice>
              <mc:Fallback>
                <p:oleObj name="Equation" r:id="rId9" imgW="1497950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6232525"/>
                        <a:ext cx="4097337" cy="555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9" name="Group 15"/>
          <p:cNvGrpSpPr>
            <a:grpSpLocks/>
          </p:cNvGrpSpPr>
          <p:nvPr/>
        </p:nvGrpSpPr>
        <p:grpSpPr bwMode="auto">
          <a:xfrm>
            <a:off x="3810000" y="914400"/>
            <a:ext cx="4876800" cy="4572000"/>
            <a:chOff x="4267200" y="1905000"/>
            <a:chExt cx="4876800" cy="4572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781800" y="1905000"/>
              <a:ext cx="0" cy="457200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67200" y="4343400"/>
              <a:ext cx="48768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69900" y="3276600"/>
          <a:ext cx="29352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11" imgW="1459866" imgH="203112" progId="Equation.DSMT4">
                  <p:embed/>
                </p:oleObj>
              </mc:Choice>
              <mc:Fallback>
                <p:oleObj name="Equation" r:id="rId11" imgW="145986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76600"/>
                        <a:ext cx="2935288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057400"/>
            <a:ext cx="7162800" cy="21891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000" dirty="0" smtClean="0">
                <a:solidFill>
                  <a:srgbClr val="FF0000"/>
                </a:solidFill>
              </a:rPr>
              <a:t>WORKSHEET 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ALL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8382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Skill Check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Solving Polynomial </a:t>
            </a:r>
            <a:r>
              <a:rPr lang="en-US" dirty="0" smtClean="0">
                <a:solidFill>
                  <a:schemeClr val="tx1"/>
                </a:solidFill>
              </a:rPr>
              <a:t>Inequalities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Factor &amp; Solve!!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6083" name="Object 2"/>
          <p:cNvGraphicFramePr>
            <a:graphicFrameLocks noChangeAspect="1"/>
          </p:cNvGraphicFramePr>
          <p:nvPr/>
        </p:nvGraphicFramePr>
        <p:xfrm>
          <a:off x="608013" y="1371600"/>
          <a:ext cx="72961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3" imgW="1358900" imgH="965200" progId="Equation.DSMT4">
                  <p:embed/>
                </p:oleObj>
              </mc:Choice>
              <mc:Fallback>
                <p:oleObj name="Equation" r:id="rId3" imgW="1358900" imgH="965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371600"/>
                        <a:ext cx="729615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Solving Polynomial Inequalities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83820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400" b="1" dirty="0"/>
              <a:t> Place the inequality in </a:t>
            </a:r>
            <a:r>
              <a:rPr lang="en-US" altLang="en-US" sz="2400" b="1" dirty="0">
                <a:solidFill>
                  <a:srgbClr val="FF0000"/>
                </a:solidFill>
              </a:rPr>
              <a:t>standard form</a:t>
            </a:r>
            <a:r>
              <a:rPr lang="en-US" altLang="en-US" sz="2400" b="1" dirty="0"/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Factor</a:t>
            </a:r>
            <a:r>
              <a:rPr lang="en-US" altLang="en-US" sz="2400" b="1" dirty="0"/>
              <a:t> the polynomial </a:t>
            </a:r>
            <a:r>
              <a:rPr lang="en-US" altLang="en-US" sz="2400" b="1" dirty="0" smtClean="0"/>
              <a:t>completely and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solve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Use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the </a:t>
            </a:r>
            <a:r>
              <a:rPr lang="en-US" altLang="en-US" sz="2400" b="1" dirty="0">
                <a:solidFill>
                  <a:srgbClr val="FF0000"/>
                </a:solidFill>
              </a:rPr>
              <a:t>zeros</a:t>
            </a:r>
            <a:r>
              <a:rPr lang="en-US" altLang="en-US" sz="2400" b="1" dirty="0"/>
              <a:t> of the polynomial and </a:t>
            </a:r>
            <a:r>
              <a:rPr lang="en-US" altLang="en-US" sz="2400" b="1" dirty="0">
                <a:solidFill>
                  <a:srgbClr val="FF0000"/>
                </a:solidFill>
              </a:rPr>
              <a:t>sketch </a:t>
            </a:r>
            <a:r>
              <a:rPr lang="en-US" altLang="en-US" sz="2400" b="1" dirty="0"/>
              <a:t>a graph using </a:t>
            </a:r>
            <a:r>
              <a:rPr lang="en-US" altLang="en-US" sz="2400" b="1" dirty="0">
                <a:solidFill>
                  <a:srgbClr val="FF0000"/>
                </a:solidFill>
              </a:rPr>
              <a:t>end behavior</a:t>
            </a:r>
            <a:r>
              <a:rPr lang="en-US" altLang="en-US" sz="2400" b="1" dirty="0"/>
              <a:t> and your zeros.  **Look for bounces**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Highlight</a:t>
            </a:r>
            <a:r>
              <a:rPr lang="en-US" altLang="en-US" sz="2400" b="1" dirty="0"/>
              <a:t> the portion of the graph that makes the inequality true. </a:t>
            </a:r>
            <a:r>
              <a:rPr lang="en-US" altLang="en-US" sz="2400" b="1" dirty="0" smtClean="0"/>
              <a:t> </a:t>
            </a:r>
            <a:endParaRPr lang="en-US" altLang="en-US" sz="2400" b="1" dirty="0"/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2400" b="1" dirty="0">
                <a:solidFill>
                  <a:srgbClr val="FFFF00"/>
                </a:solidFill>
              </a:rPr>
              <a:t>Greater than- Above the x-axis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2400" b="1" dirty="0">
                <a:solidFill>
                  <a:srgbClr val="FFFF00"/>
                </a:solidFill>
              </a:rPr>
              <a:t>Less than- Below the x-axis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400" b="1" dirty="0"/>
              <a:t> Write the answer in </a:t>
            </a:r>
            <a:r>
              <a:rPr lang="en-US" altLang="en-US" sz="2400" b="1" dirty="0">
                <a:solidFill>
                  <a:srgbClr val="FF0000"/>
                </a:solidFill>
              </a:rPr>
              <a:t>interval notation</a:t>
            </a:r>
            <a:r>
              <a:rPr lang="en-US" altLang="en-US" sz="2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Solving Polynomial Inequalities</a:t>
            </a:r>
          </a:p>
        </p:txBody>
      </p:sp>
      <p:graphicFrame>
        <p:nvGraphicFramePr>
          <p:cNvPr id="819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1828800"/>
          <a:ext cx="3200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3" imgW="863225" imgH="203112" progId="Equation.DSMT4">
                  <p:embed/>
                </p:oleObj>
              </mc:Choice>
              <mc:Fallback>
                <p:oleObj name="Equation" r:id="rId3" imgW="863225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200400" cy="752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2514600"/>
          <a:ext cx="33401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5" imgW="977476" imgH="203112" progId="Equation.DSMT4">
                  <p:embed/>
                </p:oleObj>
              </mc:Choice>
              <mc:Fallback>
                <p:oleObj name="Equation" r:id="rId5" imgW="977476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3340100" cy="693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Consider the following inequality:</a:t>
            </a:r>
          </a:p>
        </p:txBody>
      </p:sp>
      <p:graphicFrame>
        <p:nvGraphicFramePr>
          <p:cNvPr id="820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3200400"/>
          <a:ext cx="36449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7" imgW="1054100" imgH="203200" progId="Equation.DSMT4">
                  <p:embed/>
                </p:oleObj>
              </mc:Choice>
              <mc:Fallback>
                <p:oleObj name="Equation" r:id="rId7" imgW="10541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3644900" cy="701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35" name="Group 19"/>
          <p:cNvGrpSpPr>
            <a:grpSpLocks/>
          </p:cNvGrpSpPr>
          <p:nvPr/>
        </p:nvGrpSpPr>
        <p:grpSpPr bwMode="auto">
          <a:xfrm>
            <a:off x="4267200" y="1905000"/>
            <a:ext cx="4876800" cy="4572000"/>
            <a:chOff x="4267200" y="1905000"/>
            <a:chExt cx="4876800" cy="45720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781800" y="1905000"/>
              <a:ext cx="0" cy="457200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267200" y="4343400"/>
              <a:ext cx="48768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219200" y="6172200"/>
            <a:ext cx="4572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So the solution is [-4, -3]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Let’s Try Another Example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295400"/>
          <a:ext cx="3048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3" imgW="1040948" imgH="203112" progId="Equation.DSMT4">
                  <p:embed/>
                </p:oleObj>
              </mc:Choice>
              <mc:Fallback>
                <p:oleObj name="Equation" r:id="rId3" imgW="104094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3048000" cy="595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905000"/>
          <a:ext cx="34290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5" imgW="1091726" imgH="228501" progId="Equation.DSMT4">
                  <p:embed/>
                </p:oleObj>
              </mc:Choice>
              <mc:Fallback>
                <p:oleObj name="Equation" r:id="rId5" imgW="1091726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3429000" cy="719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2590800"/>
          <a:ext cx="3048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90800"/>
                        <a:ext cx="3048000" cy="561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342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The zeros of the polynomial are 0, 3 and -1. Graph them with your end behavior.</a:t>
            </a:r>
          </a:p>
        </p:txBody>
      </p:sp>
      <p:graphicFrame>
        <p:nvGraphicFramePr>
          <p:cNvPr id="15382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28800" y="6162675"/>
          <a:ext cx="54864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9" imgW="2005729" imgH="253890" progId="Equation.DSMT4">
                  <p:embed/>
                </p:oleObj>
              </mc:Choice>
              <mc:Fallback>
                <p:oleObj name="Equation" r:id="rId9" imgW="2005729" imgH="25389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162675"/>
                        <a:ext cx="548640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60" name="Group 15"/>
          <p:cNvGrpSpPr>
            <a:grpSpLocks/>
          </p:cNvGrpSpPr>
          <p:nvPr/>
        </p:nvGrpSpPr>
        <p:grpSpPr bwMode="auto">
          <a:xfrm>
            <a:off x="3810000" y="914400"/>
            <a:ext cx="4876800" cy="4572000"/>
            <a:chOff x="4267200" y="1905000"/>
            <a:chExt cx="4876800" cy="4572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781800" y="1905000"/>
              <a:ext cx="0" cy="457200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67200" y="4343400"/>
              <a:ext cx="48768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You Try!!</a:t>
            </a:r>
            <a:endParaRPr lang="en-US" sz="4000" dirty="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143000"/>
          <a:ext cx="44529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3" imgW="1320227" imgH="203112" progId="Equation.DSMT4">
                  <p:embed/>
                </p:oleObj>
              </mc:Choice>
              <mc:Fallback>
                <p:oleObj name="Equation" r:id="rId3" imgW="132022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4452938" cy="6842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963738"/>
          <a:ext cx="34290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5" imgW="1447172" imgH="253890" progId="Equation.DSMT4">
                  <p:embed/>
                </p:oleObj>
              </mc:Choice>
              <mc:Fallback>
                <p:oleObj name="Equation" r:id="rId5" imgW="1447172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63738"/>
                        <a:ext cx="3429000" cy="601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58850" y="2590800"/>
          <a:ext cx="23495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7" imgW="1168400" imgH="279400" progId="Equation.DSMT4">
                  <p:embed/>
                </p:oleObj>
              </mc:Choice>
              <mc:Fallback>
                <p:oleObj name="Equation" r:id="rId7" imgW="11684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90800"/>
                        <a:ext cx="2349500" cy="561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28800" y="6232525"/>
          <a:ext cx="54864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9" imgW="2005729" imgH="203112" progId="Equation.DSMT4">
                  <p:embed/>
                </p:oleObj>
              </mc:Choice>
              <mc:Fallback>
                <p:oleObj name="Equation" r:id="rId9" imgW="2005729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232525"/>
                        <a:ext cx="5486400" cy="555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3" name="Group 15"/>
          <p:cNvGrpSpPr>
            <a:grpSpLocks/>
          </p:cNvGrpSpPr>
          <p:nvPr/>
        </p:nvGrpSpPr>
        <p:grpSpPr bwMode="auto">
          <a:xfrm>
            <a:off x="3810000" y="914400"/>
            <a:ext cx="4876800" cy="4572000"/>
            <a:chOff x="4267200" y="1905000"/>
            <a:chExt cx="4876800" cy="45720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6781800" y="1905000"/>
              <a:ext cx="0" cy="457200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67200" y="4343400"/>
              <a:ext cx="4876800" cy="0"/>
            </a:xfrm>
            <a:prstGeom prst="straightConnector1">
              <a:avLst/>
            </a:prstGeom>
            <a:ln w="76200"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95300" y="3276600"/>
          <a:ext cx="28844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11" imgW="1435100" imgH="203200" progId="Equation.DSMT4">
                  <p:embed/>
                </p:oleObj>
              </mc:Choice>
              <mc:Fallback>
                <p:oleObj name="Equation" r:id="rId11" imgW="14351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276600"/>
                        <a:ext cx="2884488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098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latin typeface="Century Gothic" panose="020B0502020202020204" pitchFamily="34" charset="0"/>
              </a:rPr>
              <a:t>How are you doing???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1646</TotalTime>
  <Words>201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Century Gothic</vt:lpstr>
      <vt:lpstr>Symbol</vt:lpstr>
      <vt:lpstr>Verdana</vt:lpstr>
      <vt:lpstr>Wingdings</vt:lpstr>
      <vt:lpstr>Globe</vt:lpstr>
      <vt:lpstr>iRespondQuestionMaster</vt:lpstr>
      <vt:lpstr>iRespondGraphMaster</vt:lpstr>
      <vt:lpstr>Equation</vt:lpstr>
      <vt:lpstr>Homework Check</vt:lpstr>
      <vt:lpstr>Skill Check</vt:lpstr>
      <vt:lpstr>Solving Polynomial Inequalities</vt:lpstr>
      <vt:lpstr>Factor &amp; Solve!!</vt:lpstr>
      <vt:lpstr>Solving Polynomial Inequalities</vt:lpstr>
      <vt:lpstr>Solving Polynomial Inequalities</vt:lpstr>
      <vt:lpstr>Let’s Try Another Example</vt:lpstr>
      <vt:lpstr>You Try!!</vt:lpstr>
      <vt:lpstr>How are you doing???</vt:lpstr>
      <vt:lpstr>Special Cases with Bounces!</vt:lpstr>
      <vt:lpstr>       Solve.</vt:lpstr>
      <vt:lpstr>Last One!!</vt:lpstr>
      <vt:lpstr>HOMEWORK!!</vt:lpstr>
    </vt:vector>
  </TitlesOfParts>
  <Company>CSHS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Polynomial and Rational Inequalities</dc:title>
  <dc:creator>Francis Sgroi</dc:creator>
  <cp:lastModifiedBy>Allerie Sweet</cp:lastModifiedBy>
  <cp:revision>33</cp:revision>
  <dcterms:created xsi:type="dcterms:W3CDTF">2009-03-30T23:30:38Z</dcterms:created>
  <dcterms:modified xsi:type="dcterms:W3CDTF">2016-09-07T15:09:10Z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