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</p:sldMasterIdLst>
  <p:notesMasterIdLst>
    <p:notesMasterId r:id="rId10"/>
  </p:notesMasterIdLst>
  <p:handoutMasterIdLst>
    <p:handoutMasterId r:id="rId11"/>
  </p:handoutMasterIdLst>
  <p:sldIdLst>
    <p:sldId id="269" r:id="rId4"/>
    <p:sldId id="294" r:id="rId5"/>
    <p:sldId id="291" r:id="rId6"/>
    <p:sldId id="292" r:id="rId7"/>
    <p:sldId id="293" r:id="rId8"/>
    <p:sldId id="290" r:id="rId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000000"/>
    <a:srgbClr val="009900"/>
    <a:srgbClr val="333333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33609-8E22-445B-B9F2-77DF5948581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D0672-5C6C-4EB0-94F3-0978F8E2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4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AEB65D-794F-4427-B131-049F1F176D41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FC5394-57C3-4493-AB56-11D8E541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C5394-57C3-4493-AB56-11D8E541BB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4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8BEC-A96A-45AA-B7A5-A4D9E43D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4BD3-5C2D-41C9-976C-69A75C70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2ADC-4ECA-4DF8-B442-05F085CA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9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C2D2-5441-41E5-8F7C-2F61895E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4EAA-AD33-4E48-A061-1EEC4CB9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B6A-F5C9-4465-B1D0-301D93E8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1794-E2D9-4775-8DD9-9174FC20F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A59-5C4C-47FE-8C49-B117B3B2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8FCB-46F7-4DC4-B40D-1DB1811A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4323-34FD-42FB-9AFA-F08CB0E5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9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0FA0-6920-44BA-A9F4-CD3DC983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DD4E-D118-4F28-927B-CDB2C410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88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73A8-85D2-40E0-9E21-6717D94B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FCE4-7FB2-4BA1-85BC-58B1471E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B9D8-D228-41F3-8F02-8C2A77A4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9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23F4B8-802E-4BA0-AA0F-6638872E4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7BB2-BBFD-4EF3-A67D-EFA74F54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4F7-C7A7-4619-BB84-807E6B8EE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4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0495-FBE7-4C21-BE53-8CF20F36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5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51431F-5994-4766-8DCE-D1A6EAED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81CD-E96C-40D3-80B5-EBB1D8B3B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8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ABA5-49EE-4804-80E5-A6984B3A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C8F5-C441-48DD-AC30-5A38D735D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8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360788-1E21-4EF2-AE4B-30581411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5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F5EE5EC-DDFC-437D-95E3-2C85A023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0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DBFE-FF17-4A37-BD68-A837532CE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9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A317-C44A-4F05-BF7D-CDA33249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FACC-62B8-45F2-8EFE-B9FD2E7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EFE1F-225A-4201-B569-DE93D314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F0E68-D816-4FEB-9D8F-222E049E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3E7-B55E-4B91-8C06-CE8C345A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7CF7-4782-45B7-8560-D2FD8C64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9802-C70D-4E61-AFEB-522B0E3E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102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b="1">
                <a:solidFill>
                  <a:srgbClr val="5C4004"/>
                </a:solidFill>
              </a:rPr>
              <a:t>iRespond Question Master</a:t>
            </a:r>
          </a:p>
        </p:txBody>
      </p:sp>
      <p:sp>
        <p:nvSpPr>
          <p:cNvPr id="103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A.) Response A</a:t>
            </a:r>
          </a:p>
        </p:txBody>
      </p:sp>
      <p:sp>
        <p:nvSpPr>
          <p:cNvPr id="103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B.) Response B</a:t>
            </a:r>
          </a:p>
        </p:txBody>
      </p:sp>
      <p:sp>
        <p:nvSpPr>
          <p:cNvPr id="103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C.) Response C</a:t>
            </a:r>
          </a:p>
        </p:txBody>
      </p:sp>
      <p:sp>
        <p:nvSpPr>
          <p:cNvPr id="103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D.) Response D</a:t>
            </a:r>
          </a:p>
        </p:txBody>
      </p:sp>
      <p:sp>
        <p:nvSpPr>
          <p:cNvPr id="103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434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4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434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BCF579-9AF7-4045-A630-91C575E66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4655" y="2459038"/>
            <a:ext cx="9079345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3B.6 </a:t>
            </a:r>
            <a:r>
              <a:rPr lang="en-US" sz="8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 Writing Polynomials given the Zeros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20713" y="1740190"/>
            <a:ext cx="8569827" cy="3581400"/>
          </a:xfrm>
        </p:spPr>
        <p:txBody>
          <a:bodyPr/>
          <a:lstStyle/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Write roots as factors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>
                <a:sym typeface="Wingdings" panose="05000000000000000000" pitchFamily="2" charset="2"/>
              </a:rPr>
              <a:t>Look out for radicals and complex/imaginary roots.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Distribute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36858"/>
              </p:ext>
            </p:extLst>
          </p:nvPr>
        </p:nvGraphicFramePr>
        <p:xfrm>
          <a:off x="425449" y="1487488"/>
          <a:ext cx="2340491" cy="6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49" y="1487488"/>
                        <a:ext cx="2340491" cy="6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08638"/>
              </p:ext>
            </p:extLst>
          </p:nvPr>
        </p:nvGraphicFramePr>
        <p:xfrm>
          <a:off x="5467350" y="1512888"/>
          <a:ext cx="22129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7350" y="1512888"/>
                        <a:ext cx="221297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775703"/>
              </p:ext>
            </p:extLst>
          </p:nvPr>
        </p:nvGraphicFramePr>
        <p:xfrm>
          <a:off x="269875" y="5694363"/>
          <a:ext cx="3362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9" imgW="1269720" imgH="228600" progId="Equation.DSMT4">
                  <p:embed/>
                </p:oleObj>
              </mc:Choice>
              <mc:Fallback>
                <p:oleObj name="Equation" r:id="rId9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875" y="5694363"/>
                        <a:ext cx="33623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610844"/>
              </p:ext>
            </p:extLst>
          </p:nvPr>
        </p:nvGraphicFramePr>
        <p:xfrm>
          <a:off x="4108450" y="5686425"/>
          <a:ext cx="48609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11" imgW="1739880" imgH="228600" progId="Equation.DSMT4">
                  <p:embed/>
                </p:oleObj>
              </mc:Choice>
              <mc:Fallback>
                <p:oleObj name="Equation" r:id="rId11" imgW="1739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08450" y="5686425"/>
                        <a:ext cx="486092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8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4853"/>
              </p:ext>
            </p:extLst>
          </p:nvPr>
        </p:nvGraphicFramePr>
        <p:xfrm>
          <a:off x="574675" y="1487488"/>
          <a:ext cx="20415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675" y="1487488"/>
                        <a:ext cx="204152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75673"/>
              </p:ext>
            </p:extLst>
          </p:nvPr>
        </p:nvGraphicFramePr>
        <p:xfrm>
          <a:off x="5424488" y="1449388"/>
          <a:ext cx="22987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4488" y="1449388"/>
                        <a:ext cx="2298700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379623"/>
              </p:ext>
            </p:extLst>
          </p:nvPr>
        </p:nvGraphicFramePr>
        <p:xfrm>
          <a:off x="269875" y="5694363"/>
          <a:ext cx="3362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9" imgW="1269720" imgH="228600" progId="Equation.DSMT4">
                  <p:embed/>
                </p:oleObj>
              </mc:Choice>
              <mc:Fallback>
                <p:oleObj name="Equation" r:id="rId9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875" y="5694363"/>
                        <a:ext cx="33623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43664"/>
              </p:ext>
            </p:extLst>
          </p:nvPr>
        </p:nvGraphicFramePr>
        <p:xfrm>
          <a:off x="4567238" y="5686425"/>
          <a:ext cx="39401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11" imgW="1409400" imgH="228600" progId="Equation.DSMT4">
                  <p:embed/>
                </p:oleObj>
              </mc:Choice>
              <mc:Fallback>
                <p:oleObj name="Equation" r:id="rId11" imgW="1409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7238" y="5686425"/>
                        <a:ext cx="394017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the factors!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95758"/>
              </p:ext>
            </p:extLst>
          </p:nvPr>
        </p:nvGraphicFramePr>
        <p:xfrm>
          <a:off x="457200" y="1666526"/>
          <a:ext cx="3678403" cy="717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1041120" imgH="203040" progId="Equation.DSMT4">
                  <p:embed/>
                </p:oleObj>
              </mc:Choice>
              <mc:Fallback>
                <p:oleObj name="Equation" r:id="rId3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66526"/>
                        <a:ext cx="3678403" cy="717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935880"/>
              </p:ext>
            </p:extLst>
          </p:nvPr>
        </p:nvGraphicFramePr>
        <p:xfrm>
          <a:off x="457200" y="3746691"/>
          <a:ext cx="3114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5" imgW="812520" imgH="241200" progId="Equation.DSMT4">
                  <p:embed/>
                </p:oleObj>
              </mc:Choice>
              <mc:Fallback>
                <p:oleObj name="Equation" r:id="rId5" imgW="812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746691"/>
                        <a:ext cx="3114675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268013"/>
              </p:ext>
            </p:extLst>
          </p:nvPr>
        </p:nvGraphicFramePr>
        <p:xfrm>
          <a:off x="457200" y="5170678"/>
          <a:ext cx="16541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5170678"/>
                        <a:ext cx="165417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865752"/>
              </p:ext>
            </p:extLst>
          </p:nvPr>
        </p:nvGraphicFramePr>
        <p:xfrm>
          <a:off x="457200" y="2706783"/>
          <a:ext cx="30940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9" imgW="876240" imgH="203040" progId="Equation.DSMT4">
                  <p:embed/>
                </p:oleObj>
              </mc:Choice>
              <mc:Fallback>
                <p:oleObj name="Equation" r:id="rId9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2706783"/>
                        <a:ext cx="3094038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0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-292101" y="1724148"/>
            <a:ext cx="9664701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000" b="1" dirty="0" smtClean="0">
                <a:sym typeface="Wingdings" panose="05000000000000000000" pitchFamily="2" charset="2"/>
              </a:rPr>
              <a:t>3B.6 WS</a:t>
            </a:r>
            <a:endParaRPr lang="en-US" sz="8000" b="1" dirty="0" smtClean="0"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endParaRPr lang="en-US" sz="4800" b="1" dirty="0"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endParaRPr lang="en-US" sz="4800" b="1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2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Scribble</Template>
  <TotalTime>3065</TotalTime>
  <Words>36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Wingdings</vt:lpstr>
      <vt:lpstr>Wingdings 2</vt:lpstr>
      <vt:lpstr>iRespondQuestionMaster</vt:lpstr>
      <vt:lpstr>iRespondGraphMaster</vt:lpstr>
      <vt:lpstr>Verve</vt:lpstr>
      <vt:lpstr>Equation</vt:lpstr>
      <vt:lpstr>3B.6 - Writing Polynomials given the Zeros</vt:lpstr>
      <vt:lpstr>Finding Polynomials</vt:lpstr>
      <vt:lpstr>Finding Polynomials</vt:lpstr>
      <vt:lpstr>Finding Polynomials</vt:lpstr>
      <vt:lpstr>Set up the factors!</vt:lpstr>
      <vt:lpstr>Homework!!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Descartes Rule of Signs</dc:title>
  <dc:creator>Allerie Sweet</dc:creator>
  <cp:lastModifiedBy>Allerie Sweet</cp:lastModifiedBy>
  <cp:revision>72</cp:revision>
  <cp:lastPrinted>2016-03-01T13:23:42Z</cp:lastPrinted>
  <dcterms:created xsi:type="dcterms:W3CDTF">2004-03-26T00:20:55Z</dcterms:created>
  <dcterms:modified xsi:type="dcterms:W3CDTF">2016-09-19T20:14:41Z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