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68" r:id="rId2"/>
    <p:sldMasterId id="2147483680" r:id="rId3"/>
  </p:sldMasterIdLst>
  <p:notesMasterIdLst>
    <p:notesMasterId r:id="rId19"/>
  </p:notesMasterIdLst>
  <p:sldIdLst>
    <p:sldId id="257" r:id="rId4"/>
    <p:sldId id="290" r:id="rId5"/>
    <p:sldId id="271" r:id="rId6"/>
    <p:sldId id="273" r:id="rId7"/>
    <p:sldId id="275" r:id="rId8"/>
    <p:sldId id="287" r:id="rId9"/>
    <p:sldId id="276" r:id="rId10"/>
    <p:sldId id="277" r:id="rId11"/>
    <p:sldId id="278" r:id="rId12"/>
    <p:sldId id="279" r:id="rId13"/>
    <p:sldId id="261" r:id="rId14"/>
    <p:sldId id="280" r:id="rId15"/>
    <p:sldId id="288" r:id="rId16"/>
    <p:sldId id="282" r:id="rId17"/>
    <p:sldId id="28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009900"/>
    <a:srgbClr val="333333"/>
    <a:srgbClr val="808080"/>
    <a:srgbClr val="5F5F5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32928A-EC87-445E-ABDA-6833523CC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6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AVAH1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5000" y="914400"/>
            <a:ext cx="6629400" cy="3962400"/>
          </a:xfrm>
        </p:spPr>
        <p:txBody>
          <a:bodyPr/>
          <a:lstStyle>
            <a:lvl1pPr algn="l">
              <a:defRPr sz="7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181600"/>
            <a:ext cx="6629400" cy="914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09192-F5AF-43D8-86D2-9377765C4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4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24E4A-669A-4642-A5CC-2C6835F49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2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7526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762000"/>
            <a:ext cx="51054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AC6A8-DAE3-4C6F-BCBC-C16C309D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010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1CCF5-E941-473B-A400-19D9D7648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92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79469-2A5D-4334-83FA-E1462A58C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34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429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DFB18-549C-46EF-B765-D8CD4F212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21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3BD1F-0621-42B4-98C0-D1D9ECC03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0F5B7-9D0F-4CB3-8D8E-4AFB9DCDE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00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DB540-0C48-4F1E-8514-E488038D1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15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89FDA-78F5-40A0-959A-3F44CE360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62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7135-11EB-468E-AAF1-3D896C01D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AA9AF-75F1-43F3-9FFD-84067FC1D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87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1981200"/>
            <a:ext cx="7010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AB38A-A1BE-4F5B-8704-79176E871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78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752600" cy="5334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762000"/>
            <a:ext cx="510540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175A7-AE56-4A51-B3AD-0A840180B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17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010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131E9-C637-4493-8852-7C8662FF0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9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03248-E692-4E6C-9B53-F848F9E44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613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429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C676-2F40-44E9-9B63-6C7B98B70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37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07D22-9780-496E-A7B9-8DF768149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4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282B-96C3-4319-B5DE-0C1A2B0BE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47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2F6B4-549A-4F85-A2A5-0C399871B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585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B2F4-8C0A-49FC-BF42-A7F3F2386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164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A2637-BB34-4541-BD75-E06BD9AF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8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F7C4C-F683-4724-A85C-7CDD8F458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92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1981200"/>
            <a:ext cx="7010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BFA55-A924-403D-B36F-785F9818E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68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752600" cy="5334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762000"/>
            <a:ext cx="510540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F3215-672B-47C4-BE5B-436832639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A97CA-42BF-4789-AB6F-284B7A9C7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2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9371B-4D18-44D3-83FB-0FC2068C9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2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A422E-2730-4363-817E-DFCDC4D4B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5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8A2F8-EC6C-4134-B181-ABAD7DC0E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0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A77B9-5746-44AD-B505-03E985CB4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9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DE7F2-1382-4ACE-B7F4-DAA0BBE07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4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3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4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VAH1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762000"/>
            <a:ext cx="701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94A2E93-C384-48EC-BF3B-6DEBD79BA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AVAH1T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  <a:latin typeface="Gill Sans MT" pitchFamily="34" charset="0"/>
              </a:rPr>
              <a:t>iRespond Question Master</a:t>
            </a:r>
          </a:p>
        </p:txBody>
      </p:sp>
      <p:sp>
        <p:nvSpPr>
          <p:cNvPr id="2052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A.) Response A</a:t>
            </a:r>
          </a:p>
        </p:txBody>
      </p:sp>
      <p:sp>
        <p:nvSpPr>
          <p:cNvPr id="2053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B.) Response B</a:t>
            </a:r>
          </a:p>
        </p:txBody>
      </p:sp>
      <p:sp>
        <p:nvSpPr>
          <p:cNvPr id="2054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C.) Response C</a:t>
            </a:r>
          </a:p>
        </p:txBody>
      </p:sp>
      <p:sp>
        <p:nvSpPr>
          <p:cNvPr id="2055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D.) Response D</a:t>
            </a:r>
          </a:p>
        </p:txBody>
      </p:sp>
      <p:sp>
        <p:nvSpPr>
          <p:cNvPr id="2056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AVAH1T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6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7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8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9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0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1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05000" y="914400"/>
            <a:ext cx="6629400" cy="992038"/>
          </a:xfrm>
        </p:spPr>
        <p:txBody>
          <a:bodyPr/>
          <a:lstStyle/>
          <a:p>
            <a:pPr eaLnBrk="1" hangingPunct="1"/>
            <a:r>
              <a:rPr lang="en-US" altLang="en-US" sz="5400" u="sng" dirty="0" smtClean="0"/>
              <a:t>Homework Check</a:t>
            </a:r>
            <a:endParaRPr lang="en-US" altLang="en-US" sz="5400" u="sng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23850"/>
            <a:ext cx="7246231" cy="788988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Ex. 5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726692" y="828797"/>
            <a:ext cx="7061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fourth term of a geometric sequence is 8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and the 7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term is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1. 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Find the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geometric rule.  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19879" y="2247531"/>
            <a:ext cx="2333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>
                <a:solidFill>
                  <a:schemeClr val="accent2"/>
                </a:solidFill>
                <a:latin typeface="Tahoma" pitchFamily="34" charset="0"/>
              </a:rPr>
              <a:t>4</a:t>
            </a: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 = 8</a:t>
            </a:r>
            <a:endParaRPr lang="en-US" altLang="en-US" sz="3200" baseline="30000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33808" name="Text Box 5"/>
          <p:cNvSpPr txBox="1">
            <a:spLocks noChangeArrowheads="1"/>
          </p:cNvSpPr>
          <p:nvPr/>
        </p:nvSpPr>
        <p:spPr bwMode="auto">
          <a:xfrm>
            <a:off x="1293716" y="3012705"/>
            <a:ext cx="1381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smtClean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>
                <a:solidFill>
                  <a:schemeClr val="accent2"/>
                </a:solidFill>
                <a:latin typeface="Tahoma" pitchFamily="34" charset="0"/>
              </a:rPr>
              <a:t>7</a:t>
            </a:r>
            <a:r>
              <a:rPr lang="en-US" altLang="en-US" sz="3200" dirty="0" smtClean="0">
                <a:solidFill>
                  <a:schemeClr val="accent2"/>
                </a:solidFill>
                <a:latin typeface="Tahoma" pitchFamily="34" charset="0"/>
              </a:rPr>
              <a:t> = 1</a:t>
            </a:r>
            <a:endParaRPr lang="en-US" altLang="en-US" sz="3200" baseline="30000" dirty="0">
              <a:solidFill>
                <a:schemeClr val="accent2"/>
              </a:solidFill>
              <a:latin typeface="Tahoma" pitchFamily="34" charset="0"/>
            </a:endParaRPr>
          </a:p>
        </p:txBody>
      </p:sp>
      <p:graphicFrame>
        <p:nvGraphicFramePr>
          <p:cNvPr id="553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732655"/>
              </p:ext>
            </p:extLst>
          </p:nvPr>
        </p:nvGraphicFramePr>
        <p:xfrm>
          <a:off x="3616734" y="3215433"/>
          <a:ext cx="13065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6" name="Equation" r:id="rId3" imgW="457200" imgH="203040" progId="Equation.DSMT4">
                  <p:embed/>
                </p:oleObj>
              </mc:Choice>
              <mc:Fallback>
                <p:oleObj name="Equation" r:id="rId3" imgW="45720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734" y="3215433"/>
                        <a:ext cx="130651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121788" y="1771872"/>
            <a:ext cx="2333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smtClean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 smtClean="0">
                <a:solidFill>
                  <a:schemeClr val="accent2"/>
                </a:solidFill>
                <a:latin typeface="Tahoma" pitchFamily="34" charset="0"/>
              </a:rPr>
              <a:t>n</a:t>
            </a:r>
            <a:r>
              <a:rPr lang="en-US" altLang="en-US" sz="3200" dirty="0" smtClean="0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= </a:t>
            </a:r>
            <a:r>
              <a:rPr lang="en-US" altLang="en-US" sz="3200" dirty="0" smtClean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 smtClean="0">
                <a:solidFill>
                  <a:schemeClr val="accent2"/>
                </a:solidFill>
                <a:latin typeface="Tahoma" pitchFamily="34" charset="0"/>
              </a:rPr>
              <a:t>1</a:t>
            </a:r>
            <a:r>
              <a:rPr lang="en-US" altLang="en-US" sz="3200" dirty="0" smtClean="0">
                <a:solidFill>
                  <a:schemeClr val="accent2"/>
                </a:solidFill>
                <a:latin typeface="Tahoma" pitchFamily="34" charset="0"/>
              </a:rPr>
              <a:t>r</a:t>
            </a:r>
            <a:r>
              <a:rPr lang="en-US" altLang="en-US" sz="3200" baseline="30000" dirty="0" smtClean="0">
                <a:solidFill>
                  <a:schemeClr val="accent2"/>
                </a:solidFill>
                <a:latin typeface="Tahoma" pitchFamily="34" charset="0"/>
              </a:rPr>
              <a:t>n-1</a:t>
            </a:r>
            <a:endParaRPr lang="en-US" altLang="en-US" sz="3200" baseline="30000" dirty="0">
              <a:solidFill>
                <a:schemeClr val="accent2"/>
              </a:solidFill>
              <a:latin typeface="Tahoma" pitchFamily="34" charset="0"/>
            </a:endParaRPr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345561"/>
              </p:ext>
            </p:extLst>
          </p:nvPr>
        </p:nvGraphicFramePr>
        <p:xfrm>
          <a:off x="3423984" y="3994478"/>
          <a:ext cx="1247775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7" name="Equation" r:id="rId5" imgW="431640" imgH="406080" progId="Equation.DSMT4">
                  <p:embed/>
                </p:oleObj>
              </mc:Choice>
              <mc:Fallback>
                <p:oleObj name="Equation" r:id="rId5" imgW="431640" imgH="406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3984" y="3994478"/>
                        <a:ext cx="1247775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740745"/>
              </p:ext>
            </p:extLst>
          </p:nvPr>
        </p:nvGraphicFramePr>
        <p:xfrm>
          <a:off x="3423984" y="5216525"/>
          <a:ext cx="1120775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8" name="Equation" r:id="rId7" imgW="380880" imgH="406080" progId="Equation.DSMT4">
                  <p:embed/>
                </p:oleObj>
              </mc:Choice>
              <mc:Fallback>
                <p:oleObj name="Equation" r:id="rId7" imgW="380880" imgH="4060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3984" y="5216525"/>
                        <a:ext cx="1120775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01159"/>
              </p:ext>
            </p:extLst>
          </p:nvPr>
        </p:nvGraphicFramePr>
        <p:xfrm>
          <a:off x="466725" y="4618038"/>
          <a:ext cx="2822575" cy="14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9" name="Equation" r:id="rId9" imgW="952200" imgH="482400" progId="Equation.DSMT4">
                  <p:embed/>
                </p:oleObj>
              </mc:Choice>
              <mc:Fallback>
                <p:oleObj name="Equation" r:id="rId9" imgW="952200" imgH="482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618038"/>
                        <a:ext cx="2822575" cy="143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153504" y="2456951"/>
            <a:ext cx="2333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 smtClean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>
                <a:solidFill>
                  <a:schemeClr val="accent2"/>
                </a:solidFill>
                <a:latin typeface="Tahoma" pitchFamily="34" charset="0"/>
              </a:rPr>
              <a:t>7</a:t>
            </a:r>
            <a:r>
              <a:rPr lang="en-US" altLang="en-US" sz="3200" dirty="0" smtClean="0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= </a:t>
            </a:r>
            <a:r>
              <a:rPr lang="en-US" altLang="en-US" sz="3200" dirty="0" smtClean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 smtClean="0">
                <a:solidFill>
                  <a:schemeClr val="accent2"/>
                </a:solidFill>
                <a:latin typeface="Tahoma" pitchFamily="34" charset="0"/>
              </a:rPr>
              <a:t>4</a:t>
            </a:r>
            <a:r>
              <a:rPr lang="en-US" altLang="en-US" sz="3200" dirty="0" smtClean="0">
                <a:solidFill>
                  <a:schemeClr val="accent2"/>
                </a:solidFill>
                <a:latin typeface="Tahoma" pitchFamily="34" charset="0"/>
              </a:rPr>
              <a:t>r</a:t>
            </a:r>
            <a:r>
              <a:rPr lang="en-US" altLang="en-US" sz="3200" baseline="30000" dirty="0" smtClean="0">
                <a:solidFill>
                  <a:schemeClr val="accent2"/>
                </a:solidFill>
                <a:latin typeface="Tahoma" pitchFamily="34" charset="0"/>
              </a:rPr>
              <a:t>7-4</a:t>
            </a:r>
            <a:endParaRPr lang="en-US" altLang="en-US" sz="3200" baseline="30000" dirty="0">
              <a:solidFill>
                <a:schemeClr val="accent2"/>
              </a:solidFill>
              <a:latin typeface="Tahoma" pitchFamily="34" charset="0"/>
            </a:endParaRPr>
          </a:p>
        </p:txBody>
      </p:sp>
      <p:graphicFrame>
        <p:nvGraphicFramePr>
          <p:cNvPr id="2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736881"/>
              </p:ext>
            </p:extLst>
          </p:nvPr>
        </p:nvGraphicFramePr>
        <p:xfrm>
          <a:off x="6009639" y="1642015"/>
          <a:ext cx="2709863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0" name="Equation" r:id="rId11" imgW="914400" imgH="482400" progId="Equation.DSMT4">
                  <p:embed/>
                </p:oleObj>
              </mc:Choice>
              <mc:Fallback>
                <p:oleObj name="Equation" r:id="rId11" imgW="9144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9639" y="1642015"/>
                        <a:ext cx="2709863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985539"/>
              </p:ext>
            </p:extLst>
          </p:nvPr>
        </p:nvGraphicFramePr>
        <p:xfrm>
          <a:off x="6235857" y="2954549"/>
          <a:ext cx="225742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1" name="Equation" r:id="rId13" imgW="761760" imgH="482400" progId="Equation.DSMT4">
                  <p:embed/>
                </p:oleObj>
              </mc:Choice>
              <mc:Fallback>
                <p:oleObj name="Equation" r:id="rId13" imgW="7617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857" y="2954549"/>
                        <a:ext cx="2257425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424328"/>
              </p:ext>
            </p:extLst>
          </p:nvPr>
        </p:nvGraphicFramePr>
        <p:xfrm>
          <a:off x="6283325" y="4265613"/>
          <a:ext cx="2106613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2" name="Equation" r:id="rId15" imgW="711000" imgH="457200" progId="Equation.DSMT4">
                  <p:embed/>
                </p:oleObj>
              </mc:Choice>
              <mc:Fallback>
                <p:oleObj name="Equation" r:id="rId15" imgW="7110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4265613"/>
                        <a:ext cx="2106613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644082"/>
              </p:ext>
            </p:extLst>
          </p:nvPr>
        </p:nvGraphicFramePr>
        <p:xfrm>
          <a:off x="6630350" y="5527030"/>
          <a:ext cx="14684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3" name="Equation" r:id="rId17" imgW="495000" imgH="228600" progId="Equation.DSMT4">
                  <p:embed/>
                </p:oleObj>
              </mc:Choice>
              <mc:Fallback>
                <p:oleObj name="Equation" r:id="rId17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0350" y="5527030"/>
                        <a:ext cx="14684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33808" grpId="0"/>
      <p:bldP spid="55304" grpId="0" autoUpdateAnimBg="0"/>
      <p:bldP spid="1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906149"/>
              </p:ext>
            </p:extLst>
          </p:nvPr>
        </p:nvGraphicFramePr>
        <p:xfrm>
          <a:off x="2451100" y="2209800"/>
          <a:ext cx="4114800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MathType Equation" r:id="rId3" imgW="914400" imgH="419100" progId="Equation">
                  <p:embed/>
                </p:oleObj>
              </mc:Choice>
              <mc:Fallback>
                <p:oleObj name="MathType Equation" r:id="rId3" imgW="914400" imgH="419100" progId="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2209800"/>
                        <a:ext cx="4114800" cy="188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 smtClean="0"/>
              <a:t>Sum of a finite geometric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series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endParaRPr lang="en-US" altLang="en-US" sz="3200" b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1524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Ex. 6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119313" y="885825"/>
            <a:ext cx="2584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Find the sum: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872977"/>
              </p:ext>
            </p:extLst>
          </p:nvPr>
        </p:nvGraphicFramePr>
        <p:xfrm>
          <a:off x="4491038" y="633413"/>
          <a:ext cx="2341562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1" name="Equation" r:id="rId3" imgW="850680" imgH="431640" progId="Equation.DSMT4">
                  <p:embed/>
                </p:oleObj>
              </mc:Choice>
              <mc:Fallback>
                <p:oleObj name="Equation" r:id="rId3" imgW="8506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633413"/>
                        <a:ext cx="2341562" cy="118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434673"/>
              </p:ext>
            </p:extLst>
          </p:nvPr>
        </p:nvGraphicFramePr>
        <p:xfrm>
          <a:off x="2862263" y="2205228"/>
          <a:ext cx="28670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2" name="MathType Equation" r:id="rId5" imgW="914400" imgH="403932" progId="Equation">
                  <p:embed/>
                </p:oleObj>
              </mc:Choice>
              <mc:Fallback>
                <p:oleObj name="MathType Equation" r:id="rId5" imgW="914400" imgH="403932" progId="Equatio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2205228"/>
                        <a:ext cx="28670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2535238" y="3840163"/>
          <a:ext cx="353218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3" name="MathType Equation" r:id="rId7" imgW="1127760" imgH="403932" progId="Equation">
                  <p:embed/>
                </p:oleObj>
              </mc:Choice>
              <mc:Fallback>
                <p:oleObj name="MathType Equation" r:id="rId7" imgW="1127760" imgH="403932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3840163"/>
                        <a:ext cx="3532187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965000" y="4201668"/>
            <a:ext cx="1997075" cy="5889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= 1.714</a:t>
            </a:r>
            <a:endParaRPr lang="en-US" altLang="en-US" sz="3200" baseline="30000">
              <a:solidFill>
                <a:schemeClr val="accent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Find the value of n for the geometric </a:t>
            </a:r>
            <a:r>
              <a:rPr lang="en-US" altLang="en-US" smtClean="0">
                <a:solidFill>
                  <a:srgbClr val="FF0000"/>
                </a:solidFill>
              </a:rPr>
              <a:t>series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2297113" y="2108200"/>
          <a:ext cx="48895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4" name="Equation" r:id="rId3" imgW="1638000" imgH="228600" progId="Equation.DSMT4">
                  <p:embed/>
                </p:oleObj>
              </mc:Choice>
              <mc:Fallback>
                <p:oleObj name="Equation" r:id="rId3" imgW="16380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3" y="2108200"/>
                        <a:ext cx="48895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03475" y="2940050"/>
          <a:ext cx="23098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5" name="Equation" r:id="rId5" imgW="1193760" imgH="419040" progId="Equation.DSMT4">
                  <p:embed/>
                </p:oleObj>
              </mc:Choice>
              <mc:Fallback>
                <p:oleObj name="Equation" r:id="rId5" imgW="119376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2940050"/>
                        <a:ext cx="2309813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24088" y="3922713"/>
          <a:ext cx="25050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6" name="Equation" r:id="rId7" imgW="1295280" imgH="228600" progId="Equation.DSMT4">
                  <p:embed/>
                </p:oleObj>
              </mc:Choice>
              <mc:Fallback>
                <p:oleObj name="Equation" r:id="rId7" imgW="12952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088" y="3922713"/>
                        <a:ext cx="250507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46300" y="4545013"/>
          <a:ext cx="2333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7" name="Equation" r:id="rId9" imgW="1206360" imgH="228600" progId="Equation.DSMT4">
                  <p:embed/>
                </p:oleObj>
              </mc:Choice>
              <mc:Fallback>
                <p:oleObj name="Equation" r:id="rId9" imgW="120636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4545013"/>
                        <a:ext cx="233362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01888" y="5226050"/>
          <a:ext cx="19653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8" name="Equation" r:id="rId11" imgW="1015920" imgH="203040" progId="Equation.DSMT4">
                  <p:embed/>
                </p:oleObj>
              </mc:Choice>
              <mc:Fallback>
                <p:oleObj name="Equation" r:id="rId11" imgW="101592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5226050"/>
                        <a:ext cx="19653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443163" y="5743575"/>
          <a:ext cx="16462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09" name="Equation" r:id="rId13" imgW="850680" imgH="203040" progId="Equation.DSMT4">
                  <p:embed/>
                </p:oleObj>
              </mc:Choice>
              <mc:Fallback>
                <p:oleObj name="Equation" r:id="rId13" imgW="85068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5743575"/>
                        <a:ext cx="164623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33975" y="2919413"/>
            <a:ext cx="3587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Take the log base 6 of both sides or use the definition of a log to solve for n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280025" y="4252913"/>
          <a:ext cx="213836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10" name="Equation" r:id="rId15" imgW="1104840" imgH="228600" progId="Equation.DSMT4">
                  <p:embed/>
                </p:oleObj>
              </mc:Choice>
              <mc:Fallback>
                <p:oleObj name="Equation" r:id="rId15" imgW="110484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0025" y="4252913"/>
                        <a:ext cx="2138363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132513" y="4914900"/>
          <a:ext cx="7366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11" name="Equation" r:id="rId17" imgW="380880" imgH="177480" progId="Equation.DSMT4">
                  <p:embed/>
                </p:oleObj>
              </mc:Choice>
              <mc:Fallback>
                <p:oleObj name="Equation" r:id="rId17" imgW="38088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513" y="4914900"/>
                        <a:ext cx="7366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28650" y="323850"/>
            <a:ext cx="7246231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Gill Sans MT" pitchFamily="34" charset="0"/>
              </a:defRPr>
            </a:lvl9pPr>
          </a:lstStyle>
          <a:p>
            <a:pPr algn="l" eaLnBrk="1" hangingPunct="1"/>
            <a:r>
              <a:rPr lang="en-US" altLang="en-US" kern="0" dirty="0" smtClean="0"/>
              <a:t>Ex.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your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Homework:</a:t>
            </a:r>
            <a:br>
              <a:rPr lang="en-US" altLang="en-US" dirty="0" smtClean="0"/>
            </a:br>
            <a:r>
              <a:rPr lang="en-US" altLang="en-US" smtClean="0"/>
              <a:t>WS #1-39 </a:t>
            </a:r>
            <a:r>
              <a:rPr lang="en-US" altLang="en-US" dirty="0"/>
              <a:t>odd</a:t>
            </a:r>
            <a:br>
              <a:rPr lang="en-US" altLang="en-US" dirty="0"/>
            </a:br>
            <a:endParaRPr lang="en-US" altLang="en-US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5400" smtClean="0"/>
              <a:t>Essential Question: </a:t>
            </a:r>
            <a:r>
              <a:rPr lang="en-US" altLang="en-US" sz="5400" smtClean="0">
                <a:solidFill>
                  <a:srgbClr val="CC3300"/>
                </a:solidFill>
              </a:rPr>
              <a:t>What is a sequence and how do I find its terms and sums?</a:t>
            </a:r>
            <a:br>
              <a:rPr lang="en-US" altLang="en-US" sz="5400" smtClean="0">
                <a:solidFill>
                  <a:srgbClr val="CC3300"/>
                </a:solidFill>
              </a:rPr>
            </a:br>
            <a:endParaRPr lang="en-US" altLang="en-US" sz="5400" smtClean="0">
              <a:solidFill>
                <a:srgbClr val="CC3300"/>
              </a:solidFill>
            </a:endParaRP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55763" y="4437063"/>
            <a:ext cx="6629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do I find the sum &amp; terms of  geometric sequences and series?</a:t>
            </a:r>
          </a:p>
        </p:txBody>
      </p:sp>
    </p:spTree>
    <p:extLst>
      <p:ext uri="{BB962C8B-B14F-4D97-AF65-F5344CB8AC3E}">
        <p14:creationId xmlns:p14="http://schemas.microsoft.com/office/powerpoint/2010/main" val="263907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Geometric </a:t>
            </a:r>
            <a:r>
              <a:rPr lang="en-US" altLang="en-US" smtClean="0">
                <a:solidFill>
                  <a:srgbClr val="FF0000"/>
                </a:solidFill>
              </a:rPr>
              <a:t>Sequence</a:t>
            </a:r>
            <a:endParaRPr lang="en-US" altLang="en-US" smtClean="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289050" y="2205038"/>
            <a:ext cx="8915400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/>
              <a:t>Geometric Sequence</a:t>
            </a:r>
            <a:r>
              <a:rPr lang="en-US" altLang="en-US" sz="3200" b="1"/>
              <a:t>– a sequence whose consecutive terms have a common </a:t>
            </a:r>
            <a:r>
              <a:rPr lang="en-US" altLang="en-US" sz="3200" b="1" i="1"/>
              <a:t>ratio</a:t>
            </a:r>
            <a:r>
              <a:rPr lang="en-US" altLang="en-US" sz="3200" b="1"/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b="1"/>
          </a:p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You multiply to get the next term.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46200" y="1966913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sequence is geometric if the ratios of consecutive terms are the same. 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Geometric Sequence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025650" y="2944813"/>
          <a:ext cx="338455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3" name="Equation" r:id="rId3" imgW="1384300" imgH="431800" progId="Equation.DSMT4">
                  <p:embed/>
                </p:oleObj>
              </mc:Choice>
              <mc:Fallback>
                <p:oleObj name="Equation" r:id="rId3" imgW="13843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2944813"/>
                        <a:ext cx="3384550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436688" y="4205288"/>
            <a:ext cx="7337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latin typeface="Arial" charset="0"/>
              </a:rPr>
              <a:t>The number </a:t>
            </a:r>
            <a:r>
              <a:rPr lang="en-US" sz="3200" b="1" i="1" u="sng">
                <a:latin typeface="Arial" charset="0"/>
              </a:rPr>
              <a:t>r</a:t>
            </a:r>
            <a:r>
              <a:rPr lang="en-US" sz="3200" b="1">
                <a:latin typeface="Arial" charset="0"/>
              </a:rPr>
              <a:t> is the </a:t>
            </a:r>
            <a:r>
              <a:rPr lang="en-US" sz="3200" b="1" i="1" u="sng">
                <a:latin typeface="Arial" charset="0"/>
              </a:rPr>
              <a:t>common</a:t>
            </a:r>
            <a:r>
              <a:rPr lang="en-US" sz="32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ratio</a:t>
            </a:r>
            <a:r>
              <a:rPr lang="en-US" sz="3200" b="1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chemeClr val="tx1"/>
                </a:solidFill>
              </a:rPr>
              <a:t>Formula for a Geometric Sequence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1651000" y="2225675"/>
            <a:ext cx="5486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>
                <a:latin typeface="Tahoma" pitchFamily="34" charset="0"/>
              </a:rPr>
              <a:t>a</a:t>
            </a:r>
            <a:r>
              <a:rPr lang="en-US" altLang="en-US" sz="4000" baseline="-25000">
                <a:latin typeface="Tahoma" pitchFamily="34" charset="0"/>
              </a:rPr>
              <a:t>n</a:t>
            </a:r>
            <a:r>
              <a:rPr lang="en-US" altLang="en-US" sz="4000">
                <a:latin typeface="Tahoma" pitchFamily="34" charset="0"/>
              </a:rPr>
              <a:t> = a</a:t>
            </a:r>
            <a:r>
              <a:rPr lang="en-US" altLang="en-US" sz="4000" baseline="-25000">
                <a:latin typeface="Tahoma" pitchFamily="34" charset="0"/>
              </a:rPr>
              <a:t>1</a:t>
            </a:r>
            <a:r>
              <a:rPr lang="en-US" altLang="en-US" sz="4000">
                <a:latin typeface="Tahoma" pitchFamily="34" charset="0"/>
              </a:rPr>
              <a:t>r </a:t>
            </a:r>
            <a:r>
              <a:rPr lang="en-US" altLang="en-US" sz="4000" baseline="30000">
                <a:latin typeface="Tahoma" pitchFamily="34" charset="0"/>
              </a:rPr>
              <a:t>n – 1</a:t>
            </a:r>
          </a:p>
        </p:txBody>
      </p:sp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4033838" y="3406775"/>
          <a:ext cx="12541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MathType Equation" r:id="rId3" imgW="431613" imgH="431613" progId="Equation">
                  <p:embed/>
                </p:oleObj>
              </mc:Choice>
              <mc:Fallback>
                <p:oleObj name="MathType Equation" r:id="rId3" imgW="431613" imgH="431613" progId="Equatio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3406775"/>
                        <a:ext cx="1254125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498600" y="1316038"/>
            <a:ext cx="541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2, 4, 8, 16, …, formula?, …</a:t>
            </a:r>
            <a:endParaRPr lang="en-US" altLang="en-US" sz="3600" b="1" u="sng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676275" y="342900"/>
            <a:ext cx="7772400" cy="685800"/>
          </a:xfrm>
        </p:spPr>
        <p:txBody>
          <a:bodyPr/>
          <a:lstStyle/>
          <a:p>
            <a:pPr algn="l" eaLnBrk="1" hangingPunct="1"/>
            <a:r>
              <a:rPr lang="en-US" altLang="en-US" sz="4000" u="sng" dirty="0" smtClean="0"/>
              <a:t>Ex. 1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1406525" y="2181225"/>
            <a:ext cx="6461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12, 36, 108, 324, …, </a:t>
            </a:r>
            <a:r>
              <a:rPr lang="en-US" altLang="en-US" sz="3200" b="1">
                <a:latin typeface="Arial" charset="0"/>
              </a:rPr>
              <a:t>formula?,</a:t>
            </a:r>
            <a:r>
              <a:rPr lang="en-US" altLang="en-US">
                <a:latin typeface="Arial" charset="0"/>
              </a:rPr>
              <a:t> </a:t>
            </a:r>
            <a:r>
              <a:rPr lang="en-US" altLang="en-US" sz="3600" b="1"/>
              <a:t>…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1133475" y="4648200"/>
            <a:ext cx="5000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1, 4, 9, 16, …, </a:t>
            </a:r>
            <a:r>
              <a:rPr lang="en-US" altLang="en-US" b="1">
                <a:latin typeface="Arial" charset="0"/>
              </a:rPr>
              <a:t>formula?</a:t>
            </a:r>
            <a:r>
              <a:rPr lang="en-US" altLang="en-US">
                <a:latin typeface="Arial" charset="0"/>
              </a:rPr>
              <a:t> </a:t>
            </a:r>
            <a:r>
              <a:rPr lang="en-US" altLang="en-US" sz="3600" b="1"/>
              <a:t>, …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897063" y="788988"/>
            <a:ext cx="6375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Are these geometric?  If so, find the formula.</a:t>
            </a:r>
          </a:p>
        </p:txBody>
      </p:sp>
      <p:graphicFrame>
        <p:nvGraphicFramePr>
          <p:cNvPr id="798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748490"/>
              </p:ext>
            </p:extLst>
          </p:nvPr>
        </p:nvGraphicFramePr>
        <p:xfrm>
          <a:off x="1217613" y="3159125"/>
          <a:ext cx="6762750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Equation" r:id="rId3" imgW="1981080" imgH="393480" progId="Equation.DSMT4">
                  <p:embed/>
                </p:oleObj>
              </mc:Choice>
              <mc:Fallback>
                <p:oleObj name="Equation" r:id="rId3" imgW="19810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3159125"/>
                        <a:ext cx="6762750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705601" y="1279525"/>
            <a:ext cx="19747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altLang="en-US" b="1" baseline="-25000" dirty="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> = 2(2)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Tahoma" pitchFamily="34" charset="0"/>
              </a:rPr>
              <a:t>n </a:t>
            </a:r>
            <a:r>
              <a:rPr lang="en-US" altLang="en-US" b="1" baseline="30000" dirty="0">
                <a:solidFill>
                  <a:srgbClr val="FF0000"/>
                </a:solidFill>
                <a:latin typeface="Tahoma" pitchFamily="34" charset="0"/>
              </a:rPr>
              <a:t>– 1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6134100" y="2790215"/>
            <a:ext cx="22367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altLang="en-US" b="1" baseline="-25000" dirty="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> = 12(3)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Tahoma" pitchFamily="34" charset="0"/>
              </a:rPr>
              <a:t>n </a:t>
            </a:r>
            <a:r>
              <a:rPr lang="en-US" altLang="en-US" b="1" baseline="30000" dirty="0">
                <a:solidFill>
                  <a:srgbClr val="FF0000"/>
                </a:solidFill>
                <a:latin typeface="Tahoma" pitchFamily="34" charset="0"/>
              </a:rPr>
              <a:t>– 1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5538788" y="5289550"/>
            <a:ext cx="29956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" charset="0"/>
              </a:rPr>
              <a:t>Not geometric, but what is the formula?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697415" y="4191000"/>
            <a:ext cx="3141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altLang="en-US" b="1" baseline="-25000" dirty="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</a:rPr>
              <a:t> = (-</a:t>
            </a:r>
            <a:r>
              <a:rPr lang="en-US" altLang="en-US" b="1" dirty="0">
                <a:solidFill>
                  <a:srgbClr val="FF0000"/>
                </a:solidFill>
                <a:latin typeface="Arial" charset="0"/>
              </a:rPr>
              <a:t>1/3)(-1/3)</a:t>
            </a:r>
            <a:r>
              <a:rPr lang="en-US" altLang="en-US" baseline="300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en-US" b="1" baseline="30000" dirty="0">
                <a:solidFill>
                  <a:srgbClr val="FF0000"/>
                </a:solidFill>
                <a:latin typeface="Tahoma" pitchFamily="34" charset="0"/>
              </a:rPr>
              <a:t>n –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6" grpId="0" autoUpdateAnimBg="0"/>
      <p:bldP spid="79877" grpId="0" autoUpdateAnimBg="0"/>
      <p:bldP spid="79880" grpId="0"/>
      <p:bldP spid="79881" grpId="0"/>
      <p:bldP spid="79882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360363"/>
            <a:ext cx="7742238" cy="1138237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Ex. 2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2827338" y="1035050"/>
            <a:ext cx="6777037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ahoma" pitchFamily="34" charset="0"/>
              </a:rPr>
              <a:t>Write the first five terms of the geometric sequence whose first term is a</a:t>
            </a:r>
            <a:r>
              <a:rPr lang="en-US" altLang="en-US" sz="3200" baseline="-25000" dirty="0">
                <a:latin typeface="Tahoma" pitchFamily="34" charset="0"/>
              </a:rPr>
              <a:t>1</a:t>
            </a:r>
            <a:r>
              <a:rPr lang="en-US" altLang="en-US" sz="3200" dirty="0">
                <a:latin typeface="Tahoma" pitchFamily="34" charset="0"/>
              </a:rPr>
              <a:t> = 9 and r = (1/3).</a:t>
            </a:r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53779"/>
              </p:ext>
            </p:extLst>
          </p:nvPr>
        </p:nvGraphicFramePr>
        <p:xfrm>
          <a:off x="2636838" y="4657725"/>
          <a:ext cx="3444875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4" name="Equation" r:id="rId3" imgW="774360" imgH="393480" progId="Equation.3">
                  <p:embed/>
                </p:oleObj>
              </mc:Choice>
              <mc:Fallback>
                <p:oleObj name="Equation" r:id="rId3" imgW="7743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838" y="4657725"/>
                        <a:ext cx="3444875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55800" y="2668467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>
                <a:solidFill>
                  <a:schemeClr val="accent2"/>
                </a:solidFill>
                <a:latin typeface="Tahoma" pitchFamily="34" charset="0"/>
              </a:rPr>
              <a:t>n</a:t>
            </a: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 = a</a:t>
            </a:r>
            <a:r>
              <a:rPr lang="en-US" altLang="en-US" sz="3200" baseline="-25000" dirty="0">
                <a:solidFill>
                  <a:schemeClr val="accent2"/>
                </a:solidFill>
                <a:latin typeface="Tahoma" pitchFamily="34" charset="0"/>
              </a:rPr>
              <a:t>1</a:t>
            </a: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r</a:t>
            </a:r>
            <a:r>
              <a:rPr lang="en-US" altLang="en-US" sz="3200" baseline="30000" dirty="0">
                <a:solidFill>
                  <a:schemeClr val="accent2"/>
                </a:solidFill>
                <a:latin typeface="Tahoma" pitchFamily="34" charset="0"/>
              </a:rPr>
              <a:t>n –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925" y="38735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Ex. 3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032000" y="1219200"/>
            <a:ext cx="69516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Find the 15</a:t>
            </a:r>
            <a:r>
              <a:rPr lang="en-US" sz="3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term of the geometric sequence whose first term is 20 and whose common ratio is 1.05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955800" y="291465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 dirty="0">
                <a:solidFill>
                  <a:schemeClr val="accent2"/>
                </a:solidFill>
                <a:latin typeface="Tahoma" pitchFamily="34" charset="0"/>
              </a:rPr>
              <a:t>n</a:t>
            </a: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 = a</a:t>
            </a:r>
            <a:r>
              <a:rPr lang="en-US" altLang="en-US" sz="3200" baseline="-25000" dirty="0">
                <a:solidFill>
                  <a:schemeClr val="accent2"/>
                </a:solidFill>
                <a:latin typeface="Tahoma" pitchFamily="34" charset="0"/>
              </a:rPr>
              <a:t>1</a:t>
            </a:r>
            <a:r>
              <a:rPr lang="en-US" altLang="en-US" sz="3200" dirty="0">
                <a:solidFill>
                  <a:schemeClr val="accent2"/>
                </a:solidFill>
                <a:latin typeface="Tahoma" pitchFamily="34" charset="0"/>
              </a:rPr>
              <a:t>r</a:t>
            </a:r>
            <a:r>
              <a:rPr lang="en-US" altLang="en-US" sz="3200" baseline="30000" dirty="0">
                <a:solidFill>
                  <a:schemeClr val="accent2"/>
                </a:solidFill>
                <a:latin typeface="Tahoma" pitchFamily="34" charset="0"/>
              </a:rPr>
              <a:t>n – 1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955800" y="358140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>
                <a:solidFill>
                  <a:schemeClr val="accent2"/>
                </a:solidFill>
                <a:latin typeface="Tahoma" pitchFamily="34" charset="0"/>
              </a:rPr>
              <a:t>15</a:t>
            </a: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 = (20)(1.05)</a:t>
            </a:r>
            <a:r>
              <a:rPr lang="en-US" altLang="en-US" sz="3200" baseline="30000">
                <a:solidFill>
                  <a:schemeClr val="accent2"/>
                </a:solidFill>
                <a:latin typeface="Tahoma" pitchFamily="34" charset="0"/>
              </a:rPr>
              <a:t>15 – 1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955800" y="434340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>
                <a:solidFill>
                  <a:schemeClr val="accent2"/>
                </a:solidFill>
                <a:latin typeface="Tahoma" pitchFamily="34" charset="0"/>
              </a:rPr>
              <a:t>15</a:t>
            </a: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 = 39.599</a:t>
            </a:r>
            <a:endParaRPr lang="en-US" altLang="en-US" sz="3200" baseline="30000">
              <a:solidFill>
                <a:schemeClr val="accent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/>
      <p:bldP spid="532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55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Ex. 4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990850" y="679450"/>
            <a:ext cx="581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Arial" charset="0"/>
              </a:rPr>
              <a:t>Find a formula for the nth term.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082800" y="3086100"/>
            <a:ext cx="581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Arial" charset="0"/>
              </a:rPr>
              <a:t>What is the 9th term?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663700" y="1143000"/>
            <a:ext cx="581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latin typeface="Arial" charset="0"/>
              </a:rPr>
              <a:t>5, 15, 45, …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593850" y="2344738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>
                <a:solidFill>
                  <a:schemeClr val="accent2"/>
                </a:solidFill>
                <a:latin typeface="Tahoma" pitchFamily="34" charset="0"/>
              </a:rPr>
              <a:t>n</a:t>
            </a: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 = 5(3)</a:t>
            </a:r>
            <a:r>
              <a:rPr lang="en-US" altLang="en-US" sz="3200" baseline="30000">
                <a:solidFill>
                  <a:schemeClr val="accent2"/>
                </a:solidFill>
                <a:latin typeface="Tahoma" pitchFamily="34" charset="0"/>
              </a:rPr>
              <a:t>n – 1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652588" y="3802063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>
                <a:solidFill>
                  <a:schemeClr val="accent2"/>
                </a:solidFill>
                <a:latin typeface="Tahoma" pitchFamily="34" charset="0"/>
              </a:rPr>
              <a:t>n</a:t>
            </a: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 = 5(3)</a:t>
            </a:r>
            <a:r>
              <a:rPr lang="en-US" altLang="en-US" sz="3200" baseline="30000">
                <a:solidFill>
                  <a:schemeClr val="accent2"/>
                </a:solidFill>
                <a:latin typeface="Tahoma" pitchFamily="34" charset="0"/>
              </a:rPr>
              <a:t>n – 1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443038" y="4316413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>
                <a:solidFill>
                  <a:schemeClr val="accent2"/>
                </a:solidFill>
                <a:latin typeface="Tahoma" pitchFamily="34" charset="0"/>
              </a:rPr>
              <a:t>9</a:t>
            </a: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 = 5(3)</a:t>
            </a:r>
            <a:r>
              <a:rPr lang="en-US" altLang="en-US" sz="3200" baseline="30000">
                <a:solidFill>
                  <a:schemeClr val="accent2"/>
                </a:solidFill>
                <a:latin typeface="Tahoma" pitchFamily="34" charset="0"/>
              </a:rPr>
              <a:t>8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3121025" y="4906963"/>
            <a:ext cx="2333625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>
                <a:solidFill>
                  <a:schemeClr val="accent2"/>
                </a:solidFill>
                <a:latin typeface="Tahoma" pitchFamily="34" charset="0"/>
              </a:rPr>
              <a:t>9</a:t>
            </a: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 = 32805</a:t>
            </a:r>
            <a:endParaRPr lang="en-US" altLang="en-US" sz="3200" baseline="3000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1536700" y="1731963"/>
            <a:ext cx="5486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altLang="en-US" sz="3200" baseline="-25000">
                <a:solidFill>
                  <a:schemeClr val="accent2"/>
                </a:solidFill>
                <a:latin typeface="Tahoma" pitchFamily="34" charset="0"/>
              </a:rPr>
              <a:t>n</a:t>
            </a: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 = a</a:t>
            </a:r>
            <a:r>
              <a:rPr lang="en-US" altLang="en-US" sz="3200" baseline="-25000">
                <a:solidFill>
                  <a:schemeClr val="accent2"/>
                </a:solidFill>
                <a:latin typeface="Tahoma" pitchFamily="34" charset="0"/>
              </a:rPr>
              <a:t>1</a:t>
            </a:r>
            <a:r>
              <a:rPr lang="en-US" altLang="en-US" sz="3200">
                <a:solidFill>
                  <a:schemeClr val="accent2"/>
                </a:solidFill>
                <a:latin typeface="Tahoma" pitchFamily="34" charset="0"/>
              </a:rPr>
              <a:t>r</a:t>
            </a:r>
            <a:r>
              <a:rPr lang="en-US" altLang="en-US" sz="3200" baseline="30000">
                <a:solidFill>
                  <a:schemeClr val="accent2"/>
                </a:solidFill>
                <a:latin typeface="Tahoma" pitchFamily="34" charset="0"/>
              </a:rPr>
              <a:t>n –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8" grpId="0"/>
      <p:bldP spid="54279" grpId="0"/>
      <p:bldP spid="54280" grpId="0"/>
      <p:bldP spid="54281" grpId="0" animBg="1"/>
      <p:bldP spid="54282" grpId="0"/>
    </p:bldLst>
  </p:timing>
</p:sld>
</file>

<file path=ppt/theme/theme1.xml><?xml version="1.0" encoding="utf-8"?>
<a:theme xmlns:a="http://schemas.openxmlformats.org/drawingml/2006/main" name="Navy and Green">
  <a:themeElements>
    <a:clrScheme name="Navy and Gree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vy and Gree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y and G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and G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Navy and Gree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vy and Gree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y and G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and G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Navy and Gree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vy and Gree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y and G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and G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Navy and Green</Template>
  <TotalTime>1597</TotalTime>
  <Words>374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Gill Sans MT</vt:lpstr>
      <vt:lpstr>Tahoma</vt:lpstr>
      <vt:lpstr>Times New Roman</vt:lpstr>
      <vt:lpstr>Navy and Green</vt:lpstr>
      <vt:lpstr>iRespondQuestionMaster</vt:lpstr>
      <vt:lpstr>iRespondGraphMaster</vt:lpstr>
      <vt:lpstr>Equation</vt:lpstr>
      <vt:lpstr>MathType Equation</vt:lpstr>
      <vt:lpstr>Homework Check</vt:lpstr>
      <vt:lpstr>Essential Question: What is a sequence and how do I find its terms and sums? </vt:lpstr>
      <vt:lpstr>Geometric Sequence</vt:lpstr>
      <vt:lpstr>Geometric Sequence</vt:lpstr>
      <vt:lpstr>Formula for a Geometric Sequence</vt:lpstr>
      <vt:lpstr>Ex. 1</vt:lpstr>
      <vt:lpstr>Ex. 2</vt:lpstr>
      <vt:lpstr>Ex. 3</vt:lpstr>
      <vt:lpstr>Ex. 4</vt:lpstr>
      <vt:lpstr>Ex. 5</vt:lpstr>
      <vt:lpstr>Sum of a finite geometric series </vt:lpstr>
      <vt:lpstr>Ex. 6</vt:lpstr>
      <vt:lpstr>Find the value of n for the geometric series</vt:lpstr>
      <vt:lpstr>What are your questions?</vt:lpstr>
      <vt:lpstr>Homework: WS #1-39 odd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10.3  Geometric Sequences and Series</dc:title>
  <dc:creator>Allerie Sweet</dc:creator>
  <cp:lastModifiedBy>Allerie Sweet</cp:lastModifiedBy>
  <cp:revision>45</cp:revision>
  <cp:lastPrinted>1601-01-01T00:00:00Z</cp:lastPrinted>
  <dcterms:created xsi:type="dcterms:W3CDTF">2004-04-20T22:29:53Z</dcterms:created>
  <dcterms:modified xsi:type="dcterms:W3CDTF">2016-12-12T04:35:56Z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