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18"/>
  </p:handoutMasterIdLst>
  <p:sldIdLst>
    <p:sldId id="256" r:id="rId2"/>
    <p:sldId id="279" r:id="rId3"/>
    <p:sldId id="268" r:id="rId4"/>
    <p:sldId id="267" r:id="rId5"/>
    <p:sldId id="269" r:id="rId6"/>
    <p:sldId id="274" r:id="rId7"/>
    <p:sldId id="278" r:id="rId8"/>
    <p:sldId id="276" r:id="rId9"/>
    <p:sldId id="277" r:id="rId10"/>
    <p:sldId id="275" r:id="rId11"/>
    <p:sldId id="259" r:id="rId12"/>
    <p:sldId id="260" r:id="rId13"/>
    <p:sldId id="261" r:id="rId14"/>
    <p:sldId id="262" r:id="rId15"/>
    <p:sldId id="263" r:id="rId16"/>
    <p:sldId id="26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D643F-ABBF-439A-AE32-DEFAC0F64FA8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BF1A76-3931-4544-83C4-D5FD0C4A7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87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5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0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696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1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8189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4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6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8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4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9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2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D2E1-3BF3-40E8-8DCC-33AE56F4844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3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689" y="81890"/>
            <a:ext cx="8812017" cy="1170960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1B.1-  Solving Quadratics: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266" y="2088107"/>
            <a:ext cx="6741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smtClean="0"/>
              <a:t>Solve by Factoring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smtClean="0"/>
              <a:t>Solve by Square Roots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48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783" y="624110"/>
            <a:ext cx="6589199" cy="7578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Solving with Square Roots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6590" y="1571772"/>
            <a:ext cx="8129221" cy="4343400"/>
          </a:xfrm>
          <a:noFill/>
        </p:spPr>
        <p:txBody>
          <a:bodyPr rtlCol="0">
            <a:normAutofit lnSpcReduction="10000"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/>
              <a:t>Get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30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/>
              <a:t> or the </a:t>
            </a:r>
            <a:r>
              <a:rPr lang="en-US" sz="3600" dirty="0" smtClean="0">
                <a:solidFill>
                  <a:srgbClr val="FF0000"/>
                </a:solidFill>
              </a:rPr>
              <a:t>binomial</a:t>
            </a:r>
            <a:r>
              <a:rPr lang="en-US" sz="3600" dirty="0" smtClean="0"/>
              <a:t> squared by itself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/>
              <a:t>Take the </a:t>
            </a:r>
            <a:r>
              <a:rPr lang="en-US" sz="3600" dirty="0" smtClean="0">
                <a:solidFill>
                  <a:srgbClr val="FF0000"/>
                </a:solidFill>
              </a:rPr>
              <a:t>square root </a:t>
            </a:r>
            <a:r>
              <a:rPr lang="en-US" sz="3600" dirty="0" smtClean="0"/>
              <a:t>of BOTH sides of the equal sign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/>
              <a:t>Don’t forget the </a:t>
            </a:r>
            <a:r>
              <a:rPr lang="en-US" sz="3600" dirty="0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600" dirty="0" smtClean="0">
                <a:sym typeface="Symbol" pitchFamily="18" charset="2"/>
              </a:rPr>
              <a:t> sign</a:t>
            </a:r>
            <a:endParaRPr lang="en-US" sz="3600" dirty="0" smtClean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/>
              <a:t>Simplify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/>
              <a:t>Check your answers!!</a:t>
            </a:r>
          </a:p>
        </p:txBody>
      </p:sp>
    </p:spTree>
    <p:extLst>
      <p:ext uri="{BB962C8B-B14F-4D97-AF65-F5344CB8AC3E}">
        <p14:creationId xmlns:p14="http://schemas.microsoft.com/office/powerpoint/2010/main" val="309978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622969"/>
              </p:ext>
            </p:extLst>
          </p:nvPr>
        </p:nvGraphicFramePr>
        <p:xfrm>
          <a:off x="1506681" y="1361210"/>
          <a:ext cx="4426033" cy="1042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863280" imgH="203040" progId="Equation.DSMT4">
                  <p:embed/>
                </p:oleObj>
              </mc:Choice>
              <mc:Fallback>
                <p:oleObj name="Equation" r:id="rId3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81" y="1361210"/>
                        <a:ext cx="4426033" cy="10424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51801" y="5902531"/>
            <a:ext cx="2207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X = ± 2</a:t>
            </a:r>
            <a:r>
              <a:rPr lang="en-US" sz="4400" i="1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5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31315" y="5804559"/>
                <a:ext cx="2729658" cy="83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X = ±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315" y="5804559"/>
                <a:ext cx="2729658" cy="835293"/>
              </a:xfrm>
              <a:prstGeom prst="rect">
                <a:avLst/>
              </a:prstGeom>
              <a:blipFill rotWithShape="0">
                <a:blip r:embed="rId3"/>
                <a:stretch>
                  <a:fillRect l="-9152" t="-7299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978104"/>
              </p:ext>
            </p:extLst>
          </p:nvPr>
        </p:nvGraphicFramePr>
        <p:xfrm>
          <a:off x="1506682" y="1361209"/>
          <a:ext cx="4763490" cy="175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" imgW="1104421" imgH="406224" progId="Equation.DSMT4">
                  <p:embed/>
                </p:oleObj>
              </mc:Choice>
              <mc:Fallback>
                <p:oleObj name="Equation" r:id="rId4" imgW="1104421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82" y="1361209"/>
                        <a:ext cx="4763490" cy="17524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97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12315" y="5815445"/>
                <a:ext cx="2424858" cy="833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B927E9">
                        <a:lumMod val="50000"/>
                      </a:srgbClr>
                    </a:solidFill>
                  </a:rPr>
                  <a:t>X = ±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315" y="5815445"/>
                <a:ext cx="2424858" cy="833113"/>
              </a:xfrm>
              <a:prstGeom prst="rect">
                <a:avLst/>
              </a:prstGeom>
              <a:blipFill rotWithShape="0">
                <a:blip r:embed="rId3"/>
                <a:stretch>
                  <a:fillRect l="-10050" t="-8029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20497"/>
              </p:ext>
            </p:extLst>
          </p:nvPr>
        </p:nvGraphicFramePr>
        <p:xfrm>
          <a:off x="1652588" y="1433513"/>
          <a:ext cx="63531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" imgW="1371600" imgH="203040" progId="Equation.DSMT4">
                  <p:embed/>
                </p:oleObj>
              </mc:Choice>
              <mc:Fallback>
                <p:oleObj name="Equation" r:id="rId4" imgW="1371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1433513"/>
                        <a:ext cx="6353175" cy="942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15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91482" y="5815445"/>
                <a:ext cx="3459000" cy="83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X = </a:t>
                </a:r>
                <a:r>
                  <a:rPr lang="en-US" sz="4400" dirty="0" smtClean="0">
                    <a:solidFill>
                      <a:srgbClr val="B927E9">
                        <a:lumMod val="50000"/>
                      </a:srgbClr>
                    </a:solidFill>
                  </a:rPr>
                  <a:t>-4 ± </a:t>
                </a:r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482" y="5815445"/>
                <a:ext cx="3459000" cy="835293"/>
              </a:xfrm>
              <a:prstGeom prst="rect">
                <a:avLst/>
              </a:prstGeom>
              <a:blipFill rotWithShape="0">
                <a:blip r:embed="rId3"/>
                <a:stretch>
                  <a:fillRect l="-7042" t="-8029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189642"/>
              </p:ext>
            </p:extLst>
          </p:nvPr>
        </p:nvGraphicFramePr>
        <p:xfrm>
          <a:off x="1531938" y="1597025"/>
          <a:ext cx="54864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" imgW="1320480" imgH="291960" progId="Equation.DSMT4">
                  <p:embed/>
                </p:oleObj>
              </mc:Choice>
              <mc:Fallback>
                <p:oleObj name="Equation" r:id="rId4" imgW="1320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1597025"/>
                        <a:ext cx="5486400" cy="12144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2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8581" y="5935187"/>
            <a:ext cx="3771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= -1 and 9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6681" y="1361209"/>
            <a:ext cx="5081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 5(x – 4)</a:t>
            </a:r>
            <a:r>
              <a:rPr lang="en-US" sz="4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125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74115" y="5771902"/>
                <a:ext cx="3175972" cy="833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X = </a:t>
                </a:r>
                <a:r>
                  <a:rPr lang="en-US" sz="4400" dirty="0" smtClean="0">
                    <a:solidFill>
                      <a:srgbClr val="B927E9">
                        <a:lumMod val="50000"/>
                      </a:srgbClr>
                    </a:solidFill>
                  </a:rPr>
                  <a:t>± 3</a:t>
                </a:r>
                <a:r>
                  <a:rPr lang="en-US" sz="4400" i="1" dirty="0" smtClean="0">
                    <a:solidFill>
                      <a:srgbClr val="B927E9">
                        <a:lumMod val="50000"/>
                      </a:srgbClr>
                    </a:solidFill>
                  </a:rPr>
                  <a:t>i</a:t>
                </a:r>
                <a:r>
                  <a:rPr lang="en-US" sz="4400" dirty="0" smtClean="0">
                    <a:solidFill>
                      <a:srgbClr val="B927E9">
                        <a:lumMod val="50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115" y="5771902"/>
                <a:ext cx="3175972" cy="833113"/>
              </a:xfrm>
              <a:prstGeom prst="rect">
                <a:avLst/>
              </a:prstGeom>
              <a:blipFill rotWithShape="0">
                <a:blip r:embed="rId2"/>
                <a:stretch>
                  <a:fillRect l="-7869" t="-8088" b="-34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06681" y="1361209"/>
            <a:ext cx="44919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- 9x</a:t>
            </a:r>
            <a:r>
              <a:rPr lang="en-US" sz="5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243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1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8336" y="0"/>
            <a:ext cx="6589199" cy="778663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Solve by Factoring</a:t>
            </a:r>
            <a:endParaRPr lang="en-US" sz="4000" b="1" u="sng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898962" y="1153155"/>
            <a:ext cx="83780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Put the equation in </a:t>
            </a:r>
            <a:r>
              <a:rPr lang="en-US" sz="4800" dirty="0" smtClean="0">
                <a:solidFill>
                  <a:srgbClr val="FF0000"/>
                </a:solidFill>
              </a:rPr>
              <a:t>standard form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Factor</a:t>
            </a:r>
            <a:r>
              <a:rPr lang="en-US" sz="4800" dirty="0" smtClean="0"/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Set each factor equal to 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zero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4800" dirty="0" smtClean="0">
                <a:solidFill>
                  <a:srgbClr val="FF0000"/>
                </a:solidFill>
              </a:rPr>
              <a:t>solve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Check your answers!!!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0954" y="5903893"/>
            <a:ext cx="7735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Standard Form of a Quadratic Equation:</a:t>
            </a:r>
          </a:p>
          <a:p>
            <a:r>
              <a:rPr lang="en-US" sz="2800" dirty="0" smtClean="0">
                <a:solidFill>
                  <a:schemeClr val="accent4"/>
                </a:solidFill>
              </a:rPr>
              <a:t>ax</a:t>
            </a:r>
            <a:r>
              <a:rPr lang="en-US" sz="2800" baseline="30000" dirty="0" smtClean="0">
                <a:solidFill>
                  <a:schemeClr val="accent4"/>
                </a:solidFill>
              </a:rPr>
              <a:t>2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+ </a:t>
            </a:r>
            <a:r>
              <a:rPr lang="en-US" sz="2800" dirty="0" err="1" smtClean="0">
                <a:solidFill>
                  <a:schemeClr val="accent4"/>
                </a:solidFill>
              </a:rPr>
              <a:t>bx</a:t>
            </a:r>
            <a:r>
              <a:rPr lang="en-US" sz="2800" dirty="0" smtClean="0">
                <a:solidFill>
                  <a:schemeClr val="accent4"/>
                </a:solidFill>
              </a:rPr>
              <a:t> + c = 0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8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47490"/>
          </a:xfrm>
        </p:spPr>
        <p:txBody>
          <a:bodyPr/>
          <a:lstStyle/>
          <a:p>
            <a:r>
              <a:rPr lang="en-US" dirty="0" smtClean="0"/>
              <a:t>Solve by Factoring (a=1)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45200" y="1371600"/>
            <a:ext cx="3804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 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x</a:t>
            </a:r>
            <a:r>
              <a:rPr lang="en-US" sz="36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– x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56 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= 0</a:t>
            </a:r>
          </a:p>
        </p:txBody>
      </p:sp>
      <p:sp>
        <p:nvSpPr>
          <p:cNvPr id="4" name="Rectangle 3"/>
          <p:cNvSpPr/>
          <p:nvPr/>
        </p:nvSpPr>
        <p:spPr>
          <a:xfrm>
            <a:off x="5737218" y="5957892"/>
            <a:ext cx="26244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x </a:t>
            </a:r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= </a:t>
            </a:r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-7  x </a:t>
            </a:r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= 8</a:t>
            </a:r>
          </a:p>
        </p:txBody>
      </p:sp>
    </p:spTree>
    <p:extLst>
      <p:ext uri="{BB962C8B-B14F-4D97-AF65-F5344CB8AC3E}">
        <p14:creationId xmlns:p14="http://schemas.microsoft.com/office/powerpoint/2010/main" val="56363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47490"/>
          </a:xfrm>
        </p:spPr>
        <p:txBody>
          <a:bodyPr/>
          <a:lstStyle/>
          <a:p>
            <a:r>
              <a:rPr lang="en-US" dirty="0" smtClean="0"/>
              <a:t>Solve by Factoring (a=1)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45200" y="1371600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8x + x</a:t>
            </a:r>
            <a:r>
              <a:rPr lang="en-US" sz="3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+ 7 = 0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847" y="5914349"/>
            <a:ext cx="2778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-7  x = -1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7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47490"/>
          </a:xfrm>
        </p:spPr>
        <p:txBody>
          <a:bodyPr/>
          <a:lstStyle/>
          <a:p>
            <a:r>
              <a:rPr lang="en-US" dirty="0" smtClean="0"/>
              <a:t>Solve by Factoring (a=1)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45200" y="1371600"/>
            <a:ext cx="4360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 n</a:t>
            </a:r>
            <a:r>
              <a:rPr lang="en-US" sz="36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– 11n + 10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= 0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7847" y="5914349"/>
            <a:ext cx="2848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n </a:t>
            </a:r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= </a:t>
            </a:r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10  n </a:t>
            </a:r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= </a:t>
            </a:r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1</a:t>
            </a:r>
            <a:endParaRPr lang="en-US" sz="3600" dirty="0">
              <a:solidFill>
                <a:srgbClr val="B927E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7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47490"/>
          </a:xfrm>
        </p:spPr>
        <p:txBody>
          <a:bodyPr/>
          <a:lstStyle/>
          <a:p>
            <a:r>
              <a:rPr lang="en-US" dirty="0" smtClean="0"/>
              <a:t>Solve by Factoring </a:t>
            </a:r>
            <a:r>
              <a:rPr lang="en-US" dirty="0" smtClean="0">
                <a:solidFill>
                  <a:srgbClr val="FF0000"/>
                </a:solidFill>
              </a:rPr>
              <a:t>(GCF)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5200" y="1371600"/>
            <a:ext cx="4366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4.  3x</a:t>
            </a:r>
            <a:r>
              <a:rPr lang="en-US" sz="36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9x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54 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= 0</a:t>
            </a:r>
          </a:p>
        </p:txBody>
      </p:sp>
      <p:sp>
        <p:nvSpPr>
          <p:cNvPr id="4" name="Rectangle 3"/>
          <p:cNvSpPr/>
          <p:nvPr/>
        </p:nvSpPr>
        <p:spPr>
          <a:xfrm>
            <a:off x="5737218" y="5957892"/>
            <a:ext cx="26244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x = </a:t>
            </a:r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-6  </a:t>
            </a:r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x = </a:t>
            </a:r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3</a:t>
            </a:r>
            <a:endParaRPr lang="en-US" sz="3600" dirty="0">
              <a:solidFill>
                <a:srgbClr val="B927E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QUESTIONS??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615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47490"/>
          </a:xfrm>
        </p:spPr>
        <p:txBody>
          <a:bodyPr/>
          <a:lstStyle/>
          <a:p>
            <a:r>
              <a:rPr lang="en-US" dirty="0" smtClean="0"/>
              <a:t>Solve by Factoring </a:t>
            </a:r>
            <a:r>
              <a:rPr lang="en-US" dirty="0" smtClean="0">
                <a:solidFill>
                  <a:srgbClr val="FF0000"/>
                </a:solidFill>
              </a:rPr>
              <a:t>(a &gt; 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5200" y="1371600"/>
            <a:ext cx="4110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5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 2x</a:t>
            </a:r>
            <a:r>
              <a:rPr lang="en-US" sz="36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x – 15 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= 0</a:t>
            </a:r>
          </a:p>
        </p:txBody>
      </p:sp>
      <p:sp>
        <p:nvSpPr>
          <p:cNvPr id="4" name="Rectangle 3"/>
          <p:cNvSpPr/>
          <p:nvPr/>
        </p:nvSpPr>
        <p:spPr>
          <a:xfrm>
            <a:off x="5587090" y="5957892"/>
            <a:ext cx="3082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x = </a:t>
            </a:r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-3  </a:t>
            </a:r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x = </a:t>
            </a:r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5/2</a:t>
            </a:r>
            <a:endParaRPr lang="en-US" sz="3600" dirty="0">
              <a:solidFill>
                <a:srgbClr val="B927E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47490"/>
          </a:xfrm>
        </p:spPr>
        <p:txBody>
          <a:bodyPr/>
          <a:lstStyle/>
          <a:p>
            <a:r>
              <a:rPr lang="en-US" dirty="0" smtClean="0"/>
              <a:t>Solve by Factoring </a:t>
            </a:r>
            <a:r>
              <a:rPr lang="en-US" dirty="0" smtClean="0">
                <a:solidFill>
                  <a:srgbClr val="FF0000"/>
                </a:solidFill>
              </a:rPr>
              <a:t>(a &gt; 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5200" y="1371600"/>
            <a:ext cx="3648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6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4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x</a:t>
            </a:r>
            <a:r>
              <a:rPr lang="en-US" sz="36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+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21x = -5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1431" y="5507515"/>
            <a:ext cx="3236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x = </a:t>
            </a:r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-5  </a:t>
            </a:r>
            <a:r>
              <a:rPr lang="en-US" sz="3600" dirty="0">
                <a:solidFill>
                  <a:srgbClr val="B927E9">
                    <a:lumMod val="50000"/>
                  </a:srgbClr>
                </a:solidFill>
              </a:rPr>
              <a:t>x = </a:t>
            </a:r>
            <a:r>
              <a:rPr lang="en-US" sz="3600" dirty="0" smtClean="0">
                <a:solidFill>
                  <a:srgbClr val="B927E9">
                    <a:lumMod val="50000"/>
                  </a:srgbClr>
                </a:solidFill>
              </a:rPr>
              <a:t>-1/4</a:t>
            </a:r>
            <a:endParaRPr lang="en-US" sz="3600" dirty="0">
              <a:solidFill>
                <a:srgbClr val="B927E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735</TotalTime>
  <Words>295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Century Gothic</vt:lpstr>
      <vt:lpstr>Symbol</vt:lpstr>
      <vt:lpstr>Wingdings</vt:lpstr>
      <vt:lpstr>Wingdings 3</vt:lpstr>
      <vt:lpstr>Wisp</vt:lpstr>
      <vt:lpstr>Equation</vt:lpstr>
      <vt:lpstr>1B.1-  Solving Quadratics:</vt:lpstr>
      <vt:lpstr>Solve by Factoring</vt:lpstr>
      <vt:lpstr>Solve by Factoring (a=1)</vt:lpstr>
      <vt:lpstr>Solve by Factoring (a=1)</vt:lpstr>
      <vt:lpstr>Solve by Factoring (a=1)</vt:lpstr>
      <vt:lpstr>Solve by Factoring (GCF)</vt:lpstr>
      <vt:lpstr>QUESTIONS??</vt:lpstr>
      <vt:lpstr>Solve by Factoring (a &gt; 1)</vt:lpstr>
      <vt:lpstr>Solve by Factoring (a &gt; 1)</vt:lpstr>
      <vt:lpstr>Solving with Square Roots</vt:lpstr>
      <vt:lpstr>Solve by Taking Square Roots</vt:lpstr>
      <vt:lpstr>Solve by Taking Square Roots</vt:lpstr>
      <vt:lpstr>Solve by Taking Square Roots</vt:lpstr>
      <vt:lpstr>Solve by Taking Square Roots</vt:lpstr>
      <vt:lpstr>Solve by Taking Square Roots</vt:lpstr>
      <vt:lpstr>Solve by Taking Square Roots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</dc:title>
  <dc:creator>Jeannine</dc:creator>
  <cp:lastModifiedBy>Allerie Sweet</cp:lastModifiedBy>
  <cp:revision>35</cp:revision>
  <cp:lastPrinted>2015-07-14T23:04:14Z</cp:lastPrinted>
  <dcterms:created xsi:type="dcterms:W3CDTF">2015-07-14T18:47:39Z</dcterms:created>
  <dcterms:modified xsi:type="dcterms:W3CDTF">2016-08-11T21:08:41Z</dcterms:modified>
</cp:coreProperties>
</file>