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3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4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84" r:id="rId5"/>
    <p:sldMasterId id="2147483702" r:id="rId6"/>
    <p:sldMasterId id="2147483714" r:id="rId7"/>
    <p:sldMasterId id="2147483727" r:id="rId8"/>
    <p:sldMasterId id="2147483740" r:id="rId9"/>
  </p:sldMasterIdLst>
  <p:notesMasterIdLst>
    <p:notesMasterId r:id="rId31"/>
  </p:notesMasterIdLst>
  <p:handoutMasterIdLst>
    <p:handoutMasterId r:id="rId32"/>
  </p:handoutMasterIdLst>
  <p:sldIdLst>
    <p:sldId id="403" r:id="rId10"/>
    <p:sldId id="404" r:id="rId11"/>
    <p:sldId id="367" r:id="rId12"/>
    <p:sldId id="405" r:id="rId13"/>
    <p:sldId id="406" r:id="rId14"/>
    <p:sldId id="407" r:id="rId15"/>
    <p:sldId id="408" r:id="rId16"/>
    <p:sldId id="409" r:id="rId17"/>
    <p:sldId id="370" r:id="rId18"/>
    <p:sldId id="402" r:id="rId19"/>
    <p:sldId id="264" r:id="rId20"/>
    <p:sldId id="410" r:id="rId21"/>
    <p:sldId id="411" r:id="rId22"/>
    <p:sldId id="384" r:id="rId23"/>
    <p:sldId id="395" r:id="rId24"/>
    <p:sldId id="396" r:id="rId25"/>
    <p:sldId id="397" r:id="rId26"/>
    <p:sldId id="398" r:id="rId27"/>
    <p:sldId id="399" r:id="rId28"/>
    <p:sldId id="400" r:id="rId29"/>
    <p:sldId id="401" r:id="rId30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63" d="100"/>
          <a:sy n="63" d="100"/>
        </p:scale>
        <p:origin x="77" y="4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220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E1774C4-BADA-45F3-8FAF-0C106C3279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81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69793"/>
            <a:ext cx="5486400" cy="4139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7988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7988"/>
            <a:ext cx="2971800" cy="459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101195-FC8C-498D-8394-E2113DDB3B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720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795FF-A83E-4CC0-BA90-396C4F7DD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32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37D2A-6284-4828-AA06-EB87E444A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0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6B4D64-5CA2-4E7C-B1CA-0D6C477B77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1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3005B36-8D7B-4A04-95B7-064FA3C07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48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D747F6-4266-4A28-8868-E76245574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91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67529F0-9368-4297-AAC0-1D3A30B8C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51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096E745-42CC-41C1-873E-61D6A6EE8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36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062F3CD-2299-482C-A4CC-98659583C4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51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CEE550F-D247-4A62-9DCA-E204159295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87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DCE7A24-6565-40AE-8627-7A795B8E3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39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EA7900-D37C-4096-A4FC-2CEB24C7B4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E7A24-6565-40AE-8627-7A795B8E3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39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30D180-A960-4566-A349-FBF6D334D5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1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0A21C6-5611-4BCA-8B8E-58AD055E9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13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239E9-3104-4703-B714-AEC805FFA6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5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3542CB-B211-4934-94F5-9128AD7D73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298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A3A283-F558-42B1-85A4-C896BF695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21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5D09D3-4201-4709-91A7-D9ADFDA984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50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A37D2A-6284-4828-AA06-EB87E444A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030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6B4D64-5CA2-4E7C-B1CA-0D6C477B77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12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005B36-8D7B-4A04-95B7-064FA3C07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481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D747F6-4266-4A28-8868-E76245574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9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A7900-D37C-4096-A4FC-2CEB24C7B4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71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7529F0-9368-4297-AAC0-1D3A30B8C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518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96E745-42CC-41C1-873E-61D6A6EE8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367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62F3CD-2299-482C-A4CC-98659583C4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51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CEE550F-D247-4A62-9DCA-E204159295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876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31E04-8638-4AA5-88CD-9D8B5538AF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338557"/>
      </p:ext>
    </p:extLst>
  </p:cSld>
  <p:clrMapOvr>
    <a:masterClrMapping/>
  </p:clrMapOvr>
  <p:transition>
    <p:rand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46ED5-3AAB-44CC-BEBA-4A9F62AE7D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190979"/>
      </p:ext>
    </p:extLst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D55B3-776F-4B4F-A5EF-87D2E9EDED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479561"/>
      </p:ext>
    </p:extLst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29B12-98D4-4883-A5C1-6DA1BFBEB15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77522"/>
      </p:ext>
    </p:extLst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40EAA-1180-4D11-9943-0068DD1634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91075"/>
      </p:ext>
    </p:extLst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34758-5576-4411-9E1F-48B8A97511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087659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0D180-A960-4566-A349-FBF6D334D5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1258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4D750-BE09-4B78-85A1-21B42BD70D3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88650"/>
      </p:ext>
    </p:extLst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26690-DCCB-4180-A1B4-428AFD3F03A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164570"/>
      </p:ext>
    </p:extLst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84837-1144-4AD4-AC8C-DBF185A594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785271"/>
      </p:ext>
    </p:extLst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53E92-C03C-4B6D-BE02-080DDE89C0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168335"/>
      </p:ext>
    </p:extLst>
  </p:cSld>
  <p:clrMapOvr>
    <a:masterClrMapping/>
  </p:clrMapOvr>
  <p:transition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5DF74-9867-4A85-9BC6-BBAAB16669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009079"/>
      </p:ext>
    </p:extLst>
  </p:cSld>
  <p:clrMapOvr>
    <a:masterClrMapping/>
  </p:clrMapOvr>
  <p:transition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671C08-4E9A-4A34-975A-631E79585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259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92D9F9-6A76-4A95-924A-C8BB691A5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0768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BC7AEC7-713C-4ADE-A109-CFF1F68C7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5229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4059FE6-B903-4702-9071-80553CCC5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6549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DFC4D54-5E33-498E-A5DA-92A507E7C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2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A21C6-5611-4BCA-8B8E-58AD055E9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13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DDF6C83-DF5B-45E9-88E0-2BCBF1509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562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F46F0A5-1D7C-44D4-964A-F1060EC8F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47624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3318749-F87E-4F0A-BE54-2E9C6A712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9310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617303E-78EE-493D-BB57-B32689166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4786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EC5C738-9A1A-43F0-AC56-7EFD5444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2172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26E2072-8A7E-4855-8FAF-1E032A447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5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A4F0D-5B2E-474E-A69F-C5571D2BF27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542303"/>
      </p:ext>
    </p:extLst>
  </p:cSld>
  <p:clrMapOvr>
    <a:masterClrMapping/>
  </p:clrMapOvr>
  <p:transition>
    <p:random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82F45-EEA4-4706-A38F-E0B0AEFD394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25360"/>
      </p:ext>
    </p:extLst>
  </p:cSld>
  <p:clrMapOvr>
    <a:masterClrMapping/>
  </p:clrMapOvr>
  <p:transition>
    <p:random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6B80-5480-4C4A-88F8-72BE298D450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089712"/>
      </p:ext>
    </p:extLst>
  </p:cSld>
  <p:clrMapOvr>
    <a:masterClrMapping/>
  </p:clrMapOvr>
  <p:transition>
    <p:random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DF8C4-49F1-4222-B150-57B3A36165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26596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239E9-3104-4703-B714-AEC805FFA6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55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7D9DD0-2DB7-442D-8233-EC37DEA1A2E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082079"/>
      </p:ext>
    </p:extLst>
  </p:cSld>
  <p:clrMapOvr>
    <a:masterClrMapping/>
  </p:clrMapOvr>
  <p:transition>
    <p:random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68B4A-EE73-423D-91E9-43B5A4F55F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70860"/>
      </p:ext>
    </p:extLst>
  </p:cSld>
  <p:clrMapOvr>
    <a:masterClrMapping/>
  </p:clrMapOvr>
  <p:transition>
    <p:rand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A834E-78C7-498A-ACC4-49276A3C1F9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04044"/>
      </p:ext>
    </p:extLst>
  </p:cSld>
  <p:clrMapOvr>
    <a:masterClrMapping/>
  </p:clrMapOvr>
  <p:transition>
    <p:random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3B43AF-7E48-47C9-8B96-51C929AA239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3444"/>
      </p:ext>
    </p:extLst>
  </p:cSld>
  <p:clrMapOvr>
    <a:masterClrMapping/>
  </p:clrMapOvr>
  <p:transition>
    <p:random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CE8E6-DB84-4162-B571-C034A8F718D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092991"/>
      </p:ext>
    </p:extLst>
  </p:cSld>
  <p:clrMapOvr>
    <a:masterClrMapping/>
  </p:clrMapOvr>
  <p:transition>
    <p:random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730B7-2730-4D86-BE2F-7DF2447D8A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564510"/>
      </p:ext>
    </p:extLst>
  </p:cSld>
  <p:clrMapOvr>
    <a:masterClrMapping/>
  </p:clrMapOvr>
  <p:transition>
    <p:random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9159D-34D5-4D08-A05F-948044F4F5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283016"/>
      </p:ext>
    </p:extLst>
  </p:cSld>
  <p:clrMapOvr>
    <a:masterClrMapping/>
  </p:clrMapOvr>
  <p:transition>
    <p:random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E221E4D-9305-48AB-BC59-3820CC7540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8639"/>
      </p:ext>
    </p:extLst>
  </p:cSld>
  <p:clrMapOvr>
    <a:masterClrMapping/>
  </p:clrMapOvr>
  <p:transition>
    <p:random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DCE7A24-6565-40AE-8627-7A795B8E3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394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EA7900-D37C-4096-A4FC-2CEB24C7B4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542CB-B211-4934-94F5-9128AD7D73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2982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030D180-A960-4566-A349-FBF6D334D5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812586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50A21C6-5611-4BCA-8B8E-58AD055E9F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85135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239E9-3104-4703-B714-AEC805FFA6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555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43542CB-B211-4934-94F5-9128AD7D73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2982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3A3A283-F558-42B1-85A4-C896BF695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2146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75D09D3-4201-4709-91A7-D9ADFDA984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5042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A37D2A-6284-4828-AA06-EB87E444A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0305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6B4D64-5CA2-4E7C-B1CA-0D6C477B77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412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3005B36-8D7B-4A04-95B7-064FA3C07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1481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D747F6-4266-4A28-8868-E76245574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3A283-F558-42B1-85A4-C896BF6955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21468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67529F0-9368-4297-AAC0-1D3A30B8C2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5188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096E745-42CC-41C1-873E-61D6A6EE8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3675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62F3CD-2299-482C-A4CC-98659583C4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3512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7912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CEE550F-D247-4A62-9DCA-E204159295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587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D09D3-4201-4709-91A7-D9ADFDA984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5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7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slideLayout" Target="../slideLayouts/slideLayout80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slideLayout" Target="../slideLayouts/slideLayout79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69.xml"/><Relationship Id="rId16" Type="http://schemas.openxmlformats.org/officeDocument/2006/relationships/slideLayout" Target="../slideLayouts/slideLayout83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5791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EC103D-8D29-4356-A849-67814B00A85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algebra_md_wht"/>
          <p:cNvPicPr>
            <a:picLocks noChangeAspect="1" noChangeArrowheads="1" noCrop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2438400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algebra_md_wht"/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2438400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3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102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1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1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25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5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25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9D0DAAF3-D62F-4BDB-A310-C1233AAD35A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72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6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76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476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F3C003DB-A7FF-4179-9F2D-F7E576045582}" type="slidenum">
              <a:rPr lang="en-US">
                <a:cs typeface="Arial" charset="0"/>
              </a:rPr>
              <a:pPr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6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5C995F-58BB-4DE7-8737-37AA082ED60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57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algebra_md_wht"/>
          <p:cNvPicPr>
            <a:picLocks noChangeAspect="1" noChangeArrowheads="1" noCrop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2438400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44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7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61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6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6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6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6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6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7772400" cy="1143000"/>
          </a:xfrm>
        </p:spPr>
        <p:txBody>
          <a:bodyPr/>
          <a:lstStyle/>
          <a:p>
            <a:r>
              <a:rPr lang="en-US" sz="6000" b="1" dirty="0"/>
              <a:t>Homework Review</a:t>
            </a:r>
          </a:p>
        </p:txBody>
      </p:sp>
    </p:spTree>
    <p:extLst>
      <p:ext uri="{BB962C8B-B14F-4D97-AF65-F5344CB8AC3E}">
        <p14:creationId xmlns:p14="http://schemas.microsoft.com/office/powerpoint/2010/main" val="237856017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9144000" cy="4724400"/>
          </a:xfrm>
          <a:solidFill>
            <a:schemeClr val="bg1"/>
          </a:solidFill>
        </p:spPr>
        <p:txBody>
          <a:bodyPr/>
          <a:lstStyle/>
          <a:p>
            <a:r>
              <a:rPr lang="en-US" sz="9600" b="1" dirty="0" smtClean="0">
                <a:latin typeface="Century Gothic" pitchFamily="34" charset="0"/>
              </a:rPr>
              <a:t>Lesson 1B.2</a:t>
            </a:r>
            <a:br>
              <a:rPr lang="en-US" sz="9600" b="1" dirty="0" smtClean="0">
                <a:latin typeface="Century Gothic" pitchFamily="34" charset="0"/>
              </a:rPr>
            </a:br>
            <a:r>
              <a:rPr lang="en-US" sz="9600" b="1" dirty="0" smtClean="0">
                <a:latin typeface="Century Gothic" pitchFamily="34" charset="0"/>
              </a:rPr>
              <a:t>Completing </a:t>
            </a:r>
            <a:r>
              <a:rPr lang="en-US" sz="9600" b="1" dirty="0">
                <a:latin typeface="Century Gothic" pitchFamily="34" charset="0"/>
              </a:rPr>
              <a:t>the Square</a:t>
            </a:r>
          </a:p>
        </p:txBody>
      </p:sp>
    </p:spTree>
    <p:extLst>
      <p:ext uri="{BB962C8B-B14F-4D97-AF65-F5344CB8AC3E}">
        <p14:creationId xmlns:p14="http://schemas.microsoft.com/office/powerpoint/2010/main" val="237652033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6705600" cy="1143000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Completing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the Square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7620000" cy="4114800"/>
          </a:xfrm>
          <a:solidFill>
            <a:schemeClr val="accent3"/>
          </a:solidFill>
          <a:ln w="57150" cmpd="thinThick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latin typeface="Century Gothic" pitchFamily="34" charset="0"/>
              </a:rPr>
              <a:t>Completing the square is used for all those problems that don’t factor!!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 smtClean="0">
              <a:latin typeface="Century Gothic" pitchFamily="34" charset="0"/>
            </a:endParaRPr>
          </a:p>
          <a:p>
            <a:r>
              <a:rPr lang="en-US" i="1" dirty="0" smtClean="0">
                <a:latin typeface="Century Gothic" pitchFamily="34" charset="0"/>
              </a:rPr>
              <a:t>It gets a little messy when a is not 1.</a:t>
            </a:r>
          </a:p>
          <a:p>
            <a:pPr>
              <a:lnSpc>
                <a:spcPct val="90000"/>
              </a:lnSpc>
            </a:pP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9309"/>
            <a:ext cx="5334000" cy="990600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000" b="1" dirty="0" smtClean="0">
                <a:solidFill>
                  <a:srgbClr val="3333CC"/>
                </a:solidFill>
                <a:latin typeface="Century Gothic" pitchFamily="34" charset="0"/>
              </a:rPr>
              <a:t>a</a:t>
            </a:r>
            <a:r>
              <a:rPr lang="en-US" sz="5000" b="1" dirty="0" smtClean="0">
                <a:solidFill>
                  <a:srgbClr val="000000"/>
                </a:solidFill>
                <a:latin typeface="Century Gothic" pitchFamily="34" charset="0"/>
              </a:rPr>
              <a:t>x</a:t>
            </a:r>
            <a:r>
              <a:rPr lang="en-US" sz="5000" b="1" baseline="30000" dirty="0" smtClean="0">
                <a:solidFill>
                  <a:srgbClr val="000000"/>
                </a:solidFill>
                <a:latin typeface="Century Gothic" pitchFamily="34" charset="0"/>
              </a:rPr>
              <a:t>2</a:t>
            </a:r>
            <a:r>
              <a:rPr lang="en-US" sz="5000" b="1" dirty="0" smtClean="0">
                <a:solidFill>
                  <a:srgbClr val="000000"/>
                </a:solidFill>
                <a:latin typeface="Century Gothic" pitchFamily="34" charset="0"/>
              </a:rPr>
              <a:t> + </a:t>
            </a:r>
            <a:r>
              <a:rPr lang="en-US" sz="5000" b="1" dirty="0" err="1" smtClean="0">
                <a:solidFill>
                  <a:srgbClr val="00B050"/>
                </a:solidFill>
                <a:latin typeface="Century Gothic" pitchFamily="34" charset="0"/>
              </a:rPr>
              <a:t>b</a:t>
            </a:r>
            <a:r>
              <a:rPr lang="en-US" sz="5000" b="1" dirty="0" err="1" smtClean="0">
                <a:solidFill>
                  <a:srgbClr val="000000"/>
                </a:solidFill>
                <a:latin typeface="Century Gothic" pitchFamily="34" charset="0"/>
              </a:rPr>
              <a:t>x</a:t>
            </a:r>
            <a:r>
              <a:rPr lang="en-US" sz="5000" b="1" dirty="0" smtClean="0">
                <a:solidFill>
                  <a:srgbClr val="000000"/>
                </a:solidFill>
                <a:latin typeface="Century Gothic" pitchFamily="34" charset="0"/>
              </a:rPr>
              <a:t> + </a:t>
            </a:r>
            <a:r>
              <a:rPr lang="en-US" sz="5000" b="1" dirty="0" smtClean="0">
                <a:solidFill>
                  <a:srgbClr val="FF0000"/>
                </a:solidFill>
                <a:latin typeface="Century Gothic" pitchFamily="34" charset="0"/>
              </a:rPr>
              <a:t>c</a:t>
            </a:r>
            <a:r>
              <a:rPr lang="en-US" sz="5000" b="1" dirty="0" smtClean="0">
                <a:solidFill>
                  <a:srgbClr val="000000"/>
                </a:solidFill>
                <a:latin typeface="Century Gothic" pitchFamily="34" charset="0"/>
              </a:rPr>
              <a:t> = 0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76200" y="1360054"/>
            <a:ext cx="601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 i="1" dirty="0" smtClean="0">
                <a:solidFill>
                  <a:srgbClr val="3333CC"/>
                </a:solidFill>
                <a:latin typeface="Century Gothic" pitchFamily="34" charset="0"/>
              </a:rPr>
              <a:t>a</a:t>
            </a:r>
            <a:r>
              <a:rPr lang="en-US" sz="3200" b="1" i="1" dirty="0" smtClean="0">
                <a:solidFill>
                  <a:srgbClr val="000000"/>
                </a:solidFill>
                <a:latin typeface="Century Gothic" pitchFamily="34" charset="0"/>
              </a:rPr>
              <a:t> needs to be 1.</a:t>
            </a:r>
          </a:p>
          <a:p>
            <a:pPr algn="ctr"/>
            <a:r>
              <a:rPr lang="en-US" sz="3200" b="1" i="1" dirty="0" smtClean="0">
                <a:solidFill>
                  <a:srgbClr val="00B050"/>
                </a:solidFill>
                <a:latin typeface="Century Gothic" pitchFamily="34" charset="0"/>
              </a:rPr>
              <a:t>b</a:t>
            </a:r>
            <a:r>
              <a:rPr lang="en-US" sz="3200" b="1" i="1" dirty="0" smtClean="0">
                <a:solidFill>
                  <a:srgbClr val="000000"/>
                </a:solidFill>
                <a:latin typeface="Century Gothic" pitchFamily="34" charset="0"/>
              </a:rPr>
              <a:t> needs to be even.</a:t>
            </a:r>
          </a:p>
        </p:txBody>
      </p:sp>
      <p:graphicFrame>
        <p:nvGraphicFramePr>
          <p:cNvPr id="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733605"/>
              </p:ext>
            </p:extLst>
          </p:nvPr>
        </p:nvGraphicFramePr>
        <p:xfrm>
          <a:off x="101600" y="3886200"/>
          <a:ext cx="41386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499" name="Equation" r:id="rId3" imgW="1002960" imgH="203040" progId="Equation.DSMT4">
                  <p:embed/>
                </p:oleObj>
              </mc:Choice>
              <mc:Fallback>
                <p:oleObj name="Equation" r:id="rId3" imgW="1002960" imgH="203040" progId="Equation.DSMT4">
                  <p:embed/>
                  <p:pic>
                    <p:nvPicPr>
                      <p:cNvPr id="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" y="3886200"/>
                        <a:ext cx="4138613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" y="25146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i="1" dirty="0" smtClean="0">
                <a:solidFill>
                  <a:srgbClr val="3333CC"/>
                </a:solidFill>
                <a:latin typeface="Century Gothic" pitchFamily="34" charset="0"/>
              </a:rPr>
              <a:t>You will need to find a new </a:t>
            </a:r>
            <a:r>
              <a:rPr lang="en-US" sz="3200" i="1" dirty="0" smtClean="0">
                <a:solidFill>
                  <a:srgbClr val="FF0000"/>
                </a:solidFill>
                <a:latin typeface="Century Gothic" pitchFamily="34" charset="0"/>
              </a:rPr>
              <a:t>c</a:t>
            </a:r>
            <a:r>
              <a:rPr lang="en-US" sz="3200" i="1" dirty="0" smtClean="0">
                <a:solidFill>
                  <a:srgbClr val="3333CC"/>
                </a:solidFill>
                <a:latin typeface="Century Gothic" pitchFamily="34" charset="0"/>
              </a:rPr>
              <a:t> term to make a </a:t>
            </a:r>
            <a:r>
              <a:rPr lang="en-US" sz="3200" b="1" i="1" dirty="0" smtClean="0">
                <a:solidFill>
                  <a:srgbClr val="3333CC"/>
                </a:solidFill>
                <a:latin typeface="Century Gothic" pitchFamily="34" charset="0"/>
              </a:rPr>
              <a:t>perfect square trinomial </a:t>
            </a:r>
            <a:endParaRPr lang="en-US" sz="3200" b="1" i="1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graphicFrame>
        <p:nvGraphicFramePr>
          <p:cNvPr id="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9276483"/>
              </p:ext>
            </p:extLst>
          </p:nvPr>
        </p:nvGraphicFramePr>
        <p:xfrm>
          <a:off x="49213" y="4876800"/>
          <a:ext cx="42433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0" name="Equation" r:id="rId5" imgW="1028520" imgH="203040" progId="Equation.DSMT4">
                  <p:embed/>
                </p:oleObj>
              </mc:Choice>
              <mc:Fallback>
                <p:oleObj name="Equation" r:id="rId5" imgW="1028520" imgH="203040" progId="Equation.DSMT4">
                  <p:embed/>
                  <p:pic>
                    <p:nvPicPr>
                      <p:cNvPr id="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4876800"/>
                        <a:ext cx="4243387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4454225"/>
              </p:ext>
            </p:extLst>
          </p:nvPr>
        </p:nvGraphicFramePr>
        <p:xfrm>
          <a:off x="49213" y="5867400"/>
          <a:ext cx="42433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1" name="Equation" r:id="rId7" imgW="1028520" imgH="203040" progId="Equation.DSMT4">
                  <p:embed/>
                </p:oleObj>
              </mc:Choice>
              <mc:Fallback>
                <p:oleObj name="Equation" r:id="rId7" imgW="1028520" imgH="203040" progId="Equation.DSMT4">
                  <p:embed/>
                  <p:pic>
                    <p:nvPicPr>
                      <p:cNvPr id="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5867400"/>
                        <a:ext cx="4243387" cy="838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584570"/>
              </p:ext>
            </p:extLst>
          </p:nvPr>
        </p:nvGraphicFramePr>
        <p:xfrm>
          <a:off x="5867400" y="4010025"/>
          <a:ext cx="18415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2" name="Equation" r:id="rId9" imgW="469800" imgH="177480" progId="Equation.DSMT4">
                  <p:embed/>
                </p:oleObj>
              </mc:Choice>
              <mc:Fallback>
                <p:oleObj name="Equation" r:id="rId9" imgW="46980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010025"/>
                        <a:ext cx="18415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768428"/>
              </p:ext>
            </p:extLst>
          </p:nvPr>
        </p:nvGraphicFramePr>
        <p:xfrm>
          <a:off x="5826125" y="4913313"/>
          <a:ext cx="16922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3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25" y="4913313"/>
                        <a:ext cx="1692275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1704707"/>
              </p:ext>
            </p:extLst>
          </p:nvPr>
        </p:nvGraphicFramePr>
        <p:xfrm>
          <a:off x="5854700" y="5816600"/>
          <a:ext cx="184150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4" name="Equation" r:id="rId13" imgW="469800" imgH="177480" progId="Equation.DSMT4">
                  <p:embed/>
                </p:oleObj>
              </mc:Choice>
              <mc:Fallback>
                <p:oleObj name="Equation" r:id="rId13" imgW="46980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4700" y="5816600"/>
                        <a:ext cx="1841500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948185"/>
              </p:ext>
            </p:extLst>
          </p:nvPr>
        </p:nvGraphicFramePr>
        <p:xfrm>
          <a:off x="6736347" y="242888"/>
          <a:ext cx="1564105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8505" name="Equation" r:id="rId15" imgW="380880" imgH="482400" progId="Equation.DSMT4">
                  <p:embed/>
                </p:oleObj>
              </mc:Choice>
              <mc:Fallback>
                <p:oleObj name="Equation" r:id="rId15" imgW="380880" imgH="482400" progId="Equation.DSMT4">
                  <p:embed/>
                  <p:pic>
                    <p:nvPicPr>
                      <p:cNvPr id="2" name="Object 1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736347" y="242888"/>
                        <a:ext cx="1564105" cy="198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Explosion 2 1"/>
          <p:cNvSpPr/>
          <p:nvPr/>
        </p:nvSpPr>
        <p:spPr>
          <a:xfrm rot="1526292">
            <a:off x="5849216" y="-604837"/>
            <a:ext cx="3505200" cy="3676650"/>
          </a:xfrm>
          <a:prstGeom prst="irregularSeal2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5976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152400"/>
            <a:ext cx="5334000" cy="990600"/>
          </a:xfrm>
          <a:prstGeom prst="rect">
            <a:avLst/>
          </a:prstGeom>
          <a:solidFill>
            <a:srgbClr val="FFFF99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5000" b="1" dirty="0" smtClean="0">
                <a:solidFill>
                  <a:srgbClr val="3333CC"/>
                </a:solidFill>
                <a:latin typeface="Century Gothic" pitchFamily="34" charset="0"/>
              </a:rPr>
              <a:t>a</a:t>
            </a:r>
            <a:r>
              <a:rPr lang="en-US" sz="5000" b="1" dirty="0" smtClean="0">
                <a:solidFill>
                  <a:srgbClr val="000000"/>
                </a:solidFill>
                <a:latin typeface="Century Gothic" pitchFamily="34" charset="0"/>
              </a:rPr>
              <a:t>x</a:t>
            </a:r>
            <a:r>
              <a:rPr lang="en-US" sz="5000" b="1" baseline="30000" dirty="0" smtClean="0">
                <a:solidFill>
                  <a:srgbClr val="000000"/>
                </a:solidFill>
                <a:latin typeface="Century Gothic" pitchFamily="34" charset="0"/>
              </a:rPr>
              <a:t>2</a:t>
            </a:r>
            <a:r>
              <a:rPr lang="en-US" sz="5000" b="1" dirty="0" smtClean="0">
                <a:solidFill>
                  <a:srgbClr val="000000"/>
                </a:solidFill>
                <a:latin typeface="Century Gothic" pitchFamily="34" charset="0"/>
              </a:rPr>
              <a:t> + </a:t>
            </a:r>
            <a:r>
              <a:rPr lang="en-US" sz="5000" b="1" dirty="0" err="1" smtClean="0">
                <a:solidFill>
                  <a:srgbClr val="00B050"/>
                </a:solidFill>
                <a:latin typeface="Century Gothic" pitchFamily="34" charset="0"/>
              </a:rPr>
              <a:t>b</a:t>
            </a:r>
            <a:r>
              <a:rPr lang="en-US" sz="5000" b="1" dirty="0" err="1" smtClean="0">
                <a:solidFill>
                  <a:srgbClr val="000000"/>
                </a:solidFill>
                <a:latin typeface="Century Gothic" pitchFamily="34" charset="0"/>
              </a:rPr>
              <a:t>x</a:t>
            </a:r>
            <a:r>
              <a:rPr lang="en-US" sz="5000" b="1" dirty="0" smtClean="0">
                <a:solidFill>
                  <a:srgbClr val="000000"/>
                </a:solidFill>
                <a:latin typeface="Century Gothic" pitchFamily="34" charset="0"/>
              </a:rPr>
              <a:t> + </a:t>
            </a:r>
            <a:r>
              <a:rPr lang="en-US" sz="5000" b="1" dirty="0" smtClean="0">
                <a:solidFill>
                  <a:srgbClr val="FF0000"/>
                </a:solidFill>
                <a:latin typeface="Century Gothic" pitchFamily="34" charset="0"/>
              </a:rPr>
              <a:t>c</a:t>
            </a:r>
            <a:r>
              <a:rPr lang="en-US" sz="5000" b="1" dirty="0" smtClean="0">
                <a:solidFill>
                  <a:srgbClr val="000000"/>
                </a:solidFill>
                <a:latin typeface="Century Gothic" pitchFamily="34" charset="0"/>
              </a:rPr>
              <a:t> = 0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0200" y="1371600"/>
            <a:ext cx="6019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 i="1" dirty="0" smtClean="0">
                <a:solidFill>
                  <a:srgbClr val="3333CC"/>
                </a:solidFill>
                <a:latin typeface="Century Gothic" pitchFamily="34" charset="0"/>
              </a:rPr>
              <a:t>a</a:t>
            </a:r>
            <a:r>
              <a:rPr lang="en-US" sz="3200" b="1" i="1" dirty="0" smtClean="0">
                <a:solidFill>
                  <a:srgbClr val="000000"/>
                </a:solidFill>
                <a:latin typeface="Century Gothic" pitchFamily="34" charset="0"/>
              </a:rPr>
              <a:t> needs to be 1.</a:t>
            </a:r>
          </a:p>
          <a:p>
            <a:pPr algn="ctr"/>
            <a:r>
              <a:rPr lang="en-US" sz="3200" b="1" i="1" dirty="0" smtClean="0">
                <a:solidFill>
                  <a:srgbClr val="00B050"/>
                </a:solidFill>
                <a:latin typeface="Century Gothic" pitchFamily="34" charset="0"/>
              </a:rPr>
              <a:t>b</a:t>
            </a:r>
            <a:r>
              <a:rPr lang="en-US" sz="3200" b="1" i="1" dirty="0" smtClean="0">
                <a:solidFill>
                  <a:srgbClr val="000000"/>
                </a:solidFill>
                <a:latin typeface="Century Gothic" pitchFamily="34" charset="0"/>
              </a:rPr>
              <a:t> needs to be even.</a:t>
            </a:r>
          </a:p>
        </p:txBody>
      </p:sp>
      <p:graphicFrame>
        <p:nvGraphicFramePr>
          <p:cNvPr id="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735886"/>
              </p:ext>
            </p:extLst>
          </p:nvPr>
        </p:nvGraphicFramePr>
        <p:xfrm>
          <a:off x="322263" y="3629025"/>
          <a:ext cx="5343525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1" name="Equation" r:id="rId3" imgW="1295280" imgH="228600" progId="Equation.DSMT4">
                  <p:embed/>
                </p:oleObj>
              </mc:Choice>
              <mc:Fallback>
                <p:oleObj name="Equation" r:id="rId3" imgW="1295280" imgH="228600" progId="Equation.DSMT4">
                  <p:embed/>
                  <p:pic>
                    <p:nvPicPr>
                      <p:cNvPr id="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3629025"/>
                        <a:ext cx="5343525" cy="942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6200" y="2514600"/>
            <a:ext cx="9067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i="1" dirty="0" smtClean="0">
                <a:solidFill>
                  <a:srgbClr val="3333CC"/>
                </a:solidFill>
                <a:latin typeface="Century Gothic" pitchFamily="34" charset="0"/>
              </a:rPr>
              <a:t>Now take that </a:t>
            </a:r>
            <a:r>
              <a:rPr lang="en-US" sz="3200" b="1" i="1" dirty="0" smtClean="0">
                <a:solidFill>
                  <a:srgbClr val="3333CC"/>
                </a:solidFill>
                <a:latin typeface="Century Gothic" pitchFamily="34" charset="0"/>
              </a:rPr>
              <a:t>perfect square trinomial</a:t>
            </a:r>
            <a:r>
              <a:rPr lang="en-US" sz="3200" i="1" dirty="0" smtClean="0">
                <a:solidFill>
                  <a:srgbClr val="3333CC"/>
                </a:solidFill>
                <a:latin typeface="Century Gothic" pitchFamily="34" charset="0"/>
              </a:rPr>
              <a:t> and write it as a </a:t>
            </a:r>
            <a:r>
              <a:rPr lang="en-US" sz="3200" b="1" i="1" dirty="0" smtClean="0">
                <a:solidFill>
                  <a:srgbClr val="3333CC"/>
                </a:solidFill>
                <a:latin typeface="Century Gothic" pitchFamily="34" charset="0"/>
              </a:rPr>
              <a:t>binomial squared -  (       )</a:t>
            </a:r>
            <a:r>
              <a:rPr lang="en-US" sz="3200" b="1" i="1" baseline="30000" dirty="0" smtClean="0">
                <a:solidFill>
                  <a:srgbClr val="3333CC"/>
                </a:solidFill>
                <a:latin typeface="Century Gothic" pitchFamily="34" charset="0"/>
              </a:rPr>
              <a:t>2</a:t>
            </a:r>
            <a:endParaRPr lang="en-US" sz="3200" b="1" i="1" baseline="300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graphicFrame>
        <p:nvGraphicFramePr>
          <p:cNvPr id="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02980"/>
              </p:ext>
            </p:extLst>
          </p:nvPr>
        </p:nvGraphicFramePr>
        <p:xfrm>
          <a:off x="331787" y="4694237"/>
          <a:ext cx="5186363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2" name="Equation" r:id="rId5" imgW="1257120" imgH="228600" progId="Equation.DSMT4">
                  <p:embed/>
                </p:oleObj>
              </mc:Choice>
              <mc:Fallback>
                <p:oleObj name="Equation" r:id="rId5" imgW="1257120" imgH="228600" progId="Equation.DSMT4">
                  <p:embed/>
                  <p:pic>
                    <p:nvPicPr>
                      <p:cNvPr id="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" y="4694237"/>
                        <a:ext cx="5186363" cy="942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659354"/>
              </p:ext>
            </p:extLst>
          </p:nvPr>
        </p:nvGraphicFramePr>
        <p:xfrm>
          <a:off x="334963" y="5668963"/>
          <a:ext cx="5291137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3" name="Equation" r:id="rId7" imgW="1282680" imgH="228600" progId="Equation.DSMT4">
                  <p:embed/>
                </p:oleObj>
              </mc:Choice>
              <mc:Fallback>
                <p:oleObj name="Equation" r:id="rId7" imgW="1282680" imgH="228600" progId="Equation.DSMT4">
                  <p:embed/>
                  <p:pic>
                    <p:nvPicPr>
                      <p:cNvPr id="8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5668963"/>
                        <a:ext cx="5291137" cy="942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7338871"/>
              </p:ext>
            </p:extLst>
          </p:nvPr>
        </p:nvGraphicFramePr>
        <p:xfrm>
          <a:off x="5680075" y="3546475"/>
          <a:ext cx="2039938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4" name="Equation" r:id="rId9" imgW="520560" imgH="291960" progId="Equation.DSMT4">
                  <p:embed/>
                </p:oleObj>
              </mc:Choice>
              <mc:Fallback>
                <p:oleObj name="Equation" r:id="rId9" imgW="520560" imgH="2919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075" y="3546475"/>
                        <a:ext cx="2039938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0527865"/>
              </p:ext>
            </p:extLst>
          </p:nvPr>
        </p:nvGraphicFramePr>
        <p:xfrm>
          <a:off x="5638800" y="4494212"/>
          <a:ext cx="2039938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5" name="Equation" r:id="rId11" imgW="520560" imgH="291960" progId="Equation.DSMT4">
                  <p:embed/>
                </p:oleObj>
              </mc:Choice>
              <mc:Fallback>
                <p:oleObj name="Equation" r:id="rId11" imgW="520560" imgH="2919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494212"/>
                        <a:ext cx="2039938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334103"/>
              </p:ext>
            </p:extLst>
          </p:nvPr>
        </p:nvGraphicFramePr>
        <p:xfrm>
          <a:off x="5667375" y="5484812"/>
          <a:ext cx="2039938" cy="1144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526" name="Equation" r:id="rId13" imgW="520560" imgH="291960" progId="Equation.DSMT4">
                  <p:embed/>
                </p:oleObj>
              </mc:Choice>
              <mc:Fallback>
                <p:oleObj name="Equation" r:id="rId13" imgW="520560" imgH="29196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75" y="5484812"/>
                        <a:ext cx="2039938" cy="1144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040714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8915400" cy="1219200"/>
          </a:xfrm>
        </p:spPr>
        <p:txBody>
          <a:bodyPr/>
          <a:lstStyle/>
          <a:p>
            <a:r>
              <a:rPr lang="en-US" b="1" dirty="0">
                <a:solidFill>
                  <a:srgbClr val="0000FF"/>
                </a:solidFill>
                <a:latin typeface="Century Gothic" pitchFamily="34" charset="0"/>
              </a:rPr>
              <a:t>Steps to </a:t>
            </a:r>
            <a:r>
              <a:rPr lang="en-US" b="1" u="sng" dirty="0" smtClean="0">
                <a:solidFill>
                  <a:srgbClr val="0000FF"/>
                </a:solidFill>
                <a:latin typeface="Century Gothic" pitchFamily="34" charset="0"/>
              </a:rPr>
              <a:t>Completing </a:t>
            </a:r>
            <a:r>
              <a:rPr lang="en-US" b="1" u="sng" dirty="0">
                <a:solidFill>
                  <a:srgbClr val="0000FF"/>
                </a:solidFill>
                <a:latin typeface="Century Gothic" pitchFamily="34" charset="0"/>
              </a:rPr>
              <a:t>the Square</a:t>
            </a:r>
            <a:endParaRPr lang="en-US" b="1" dirty="0">
              <a:solidFill>
                <a:srgbClr val="0000FF"/>
              </a:solidFill>
              <a:latin typeface="Century Gothic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229600" cy="1828800"/>
          </a:xfrm>
          <a:solidFill>
            <a:schemeClr val="bg1"/>
          </a:solidFill>
        </p:spPr>
        <p:txBody>
          <a:bodyPr/>
          <a:lstStyle/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entury Gothic" pitchFamily="34" charset="0"/>
              </a:rPr>
              <a:t>1.  Move the </a:t>
            </a:r>
            <a:r>
              <a:rPr lang="en-US" dirty="0">
                <a:solidFill>
                  <a:srgbClr val="FF0000"/>
                </a:solidFill>
                <a:latin typeface="Century Gothic" pitchFamily="34" charset="0"/>
              </a:rPr>
              <a:t>constant</a:t>
            </a:r>
            <a:r>
              <a:rPr lang="en-US" dirty="0">
                <a:solidFill>
                  <a:srgbClr val="000000"/>
                </a:solidFill>
                <a:latin typeface="Century Gothic" pitchFamily="34" charset="0"/>
              </a:rPr>
              <a:t> to the other </a:t>
            </a:r>
            <a:r>
              <a:rPr lang="en-US" dirty="0" smtClean="0">
                <a:solidFill>
                  <a:srgbClr val="000000"/>
                </a:solidFill>
                <a:latin typeface="Century Gothic" pitchFamily="34" charset="0"/>
              </a:rPr>
              <a:t>side.</a:t>
            </a:r>
            <a:endParaRPr lang="en-US" dirty="0">
              <a:solidFill>
                <a:srgbClr val="000000"/>
              </a:solidFill>
              <a:latin typeface="Century Gothic" pitchFamily="34" charset="0"/>
            </a:endParaRPr>
          </a:p>
          <a:p>
            <a:pPr>
              <a:buFontTx/>
              <a:buNone/>
            </a:pPr>
            <a:r>
              <a:rPr lang="en-US" dirty="0">
                <a:solidFill>
                  <a:srgbClr val="000000"/>
                </a:solidFill>
                <a:latin typeface="Century Gothic" pitchFamily="34" charset="0"/>
              </a:rPr>
              <a:t>2.  Add            to </a:t>
            </a: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BOTH</a:t>
            </a:r>
            <a:r>
              <a:rPr lang="en-US" b="1" dirty="0" smtClean="0">
                <a:solidFill>
                  <a:srgbClr val="000000"/>
                </a:solidFill>
                <a:latin typeface="Century Gothic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entury Gothic" pitchFamily="34" charset="0"/>
              </a:rPr>
              <a:t>sides of the eqn.</a:t>
            </a:r>
            <a:endParaRPr lang="en-US" dirty="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81000" y="3429000"/>
            <a:ext cx="82296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3.  Factor!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4.  Take the </a:t>
            </a:r>
            <a:r>
              <a:rPr lang="en-US" sz="3200" dirty="0" smtClean="0">
                <a:solidFill>
                  <a:srgbClr val="FF0000"/>
                </a:solidFill>
                <a:latin typeface="Century Gothic" pitchFamily="34" charset="0"/>
              </a:rPr>
              <a:t>square root </a:t>
            </a: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of both sides.</a:t>
            </a:r>
          </a:p>
          <a:p>
            <a:pPr marL="514350" indent="-514350">
              <a:spcBef>
                <a:spcPct val="20000"/>
              </a:spcBef>
              <a:buAutoNum type="arabicPeriod" startAt="5"/>
            </a:pP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Solve </a:t>
            </a: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for x</a:t>
            </a: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.</a:t>
            </a:r>
          </a:p>
          <a:p>
            <a:pPr marL="514350" indent="-514350">
              <a:spcBef>
                <a:spcPct val="20000"/>
              </a:spcBef>
              <a:buAutoNum type="arabicPeriod" startAt="5"/>
            </a:pPr>
            <a:r>
              <a:rPr lang="en-US" sz="3200" dirty="0" smtClean="0">
                <a:solidFill>
                  <a:srgbClr val="000000"/>
                </a:solidFill>
                <a:latin typeface="Century Gothic" pitchFamily="34" charset="0"/>
              </a:rPr>
              <a:t>Check your answers!!!</a:t>
            </a:r>
            <a:endParaRPr lang="en-US" sz="3200" dirty="0" smtClean="0">
              <a:solidFill>
                <a:srgbClr val="000000"/>
              </a:solidFill>
              <a:latin typeface="Century Gothic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759594"/>
              </p:ext>
            </p:extLst>
          </p:nvPr>
        </p:nvGraphicFramePr>
        <p:xfrm>
          <a:off x="1908175" y="1946275"/>
          <a:ext cx="96252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32" name="Equation" r:id="rId3" imgW="380880" imgH="482400" progId="Equation.DSMT4">
                  <p:embed/>
                </p:oleObj>
              </mc:Choice>
              <mc:Fallback>
                <p:oleObj name="Equation" r:id="rId3" imgW="380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8175" y="1946275"/>
                        <a:ext cx="962526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99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69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Example 1:  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4336964"/>
              </p:ext>
            </p:extLst>
          </p:nvPr>
        </p:nvGraphicFramePr>
        <p:xfrm>
          <a:off x="152400" y="1295400"/>
          <a:ext cx="6465094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4" name="Equation" r:id="rId3" imgW="1143000" imgH="203040" progId="Equation.DSMT4">
                  <p:embed/>
                </p:oleObj>
              </mc:Choice>
              <mc:Fallback>
                <p:oleObj name="Equation" r:id="rId3" imgW="1143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295400"/>
                        <a:ext cx="6465094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2625"/>
              </p:ext>
            </p:extLst>
          </p:nvPr>
        </p:nvGraphicFramePr>
        <p:xfrm>
          <a:off x="3224213" y="5302250"/>
          <a:ext cx="4741862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5" name="Equation" r:id="rId5" imgW="838080" imgH="241200" progId="Equation.DSMT4">
                  <p:embed/>
                </p:oleObj>
              </mc:Choice>
              <mc:Fallback>
                <p:oleObj name="Equation" r:id="rId5" imgW="8380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5302250"/>
                        <a:ext cx="4741862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1768776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69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Example 2:  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351787"/>
              </p:ext>
            </p:extLst>
          </p:nvPr>
        </p:nvGraphicFramePr>
        <p:xfrm>
          <a:off x="152400" y="1295400"/>
          <a:ext cx="6465094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0" name="Equation" r:id="rId3" imgW="1143000" imgH="203040" progId="Equation.DSMT4">
                  <p:embed/>
                </p:oleObj>
              </mc:Choice>
              <mc:Fallback>
                <p:oleObj name="Equation" r:id="rId3" imgW="1143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1295400"/>
                        <a:ext cx="6465094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7476771"/>
              </p:ext>
            </p:extLst>
          </p:nvPr>
        </p:nvGraphicFramePr>
        <p:xfrm>
          <a:off x="3762375" y="5481638"/>
          <a:ext cx="3665538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1" name="Equation" r:id="rId5" imgW="647640" imgH="177480" progId="Equation.DSMT4">
                  <p:embed/>
                </p:oleObj>
              </mc:Choice>
              <mc:Fallback>
                <p:oleObj name="Equation" r:id="rId5" imgW="6476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75" y="5481638"/>
                        <a:ext cx="3665538" cy="1006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257398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69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Example 3:  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763468"/>
              </p:ext>
            </p:extLst>
          </p:nvPr>
        </p:nvGraphicFramePr>
        <p:xfrm>
          <a:off x="117475" y="1295400"/>
          <a:ext cx="653732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4" name="Equation" r:id="rId3" imgW="1155600" imgH="203040" progId="Equation.DSMT4">
                  <p:embed/>
                </p:oleObj>
              </mc:Choice>
              <mc:Fallback>
                <p:oleObj name="Equation" r:id="rId3" imgW="1155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475" y="1295400"/>
                        <a:ext cx="6537325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567341"/>
              </p:ext>
            </p:extLst>
          </p:nvPr>
        </p:nvGraphicFramePr>
        <p:xfrm>
          <a:off x="2649538" y="5302250"/>
          <a:ext cx="5892800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95" name="Equation" r:id="rId5" imgW="1041120" imgH="241200" progId="Equation.DSMT4">
                  <p:embed/>
                </p:oleObj>
              </mc:Choice>
              <mc:Fallback>
                <p:oleObj name="Equation" r:id="rId5" imgW="10411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538" y="5302250"/>
                        <a:ext cx="5892800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504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69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Example 4:  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852793"/>
              </p:ext>
            </p:extLst>
          </p:nvPr>
        </p:nvGraphicFramePr>
        <p:xfrm>
          <a:off x="368300" y="1295400"/>
          <a:ext cx="6035675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8" name="Equation" r:id="rId3" imgW="1066680" imgH="203040" progId="Equation.DSMT4">
                  <p:embed/>
                </p:oleObj>
              </mc:Choice>
              <mc:Fallback>
                <p:oleObj name="Equation" r:id="rId3" imgW="1066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8300" y="1295400"/>
                        <a:ext cx="6035675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232177"/>
              </p:ext>
            </p:extLst>
          </p:nvPr>
        </p:nvGraphicFramePr>
        <p:xfrm>
          <a:off x="2973388" y="5302250"/>
          <a:ext cx="5245100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9" name="Equation" r:id="rId5" imgW="927000" imgH="241200" progId="Equation.DSMT4">
                  <p:embed/>
                </p:oleObj>
              </mc:Choice>
              <mc:Fallback>
                <p:oleObj name="Equation" r:id="rId5" imgW="9270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3388" y="5302250"/>
                        <a:ext cx="5245100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737321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69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Example 5:  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523515"/>
              </p:ext>
            </p:extLst>
          </p:nvPr>
        </p:nvGraphicFramePr>
        <p:xfrm>
          <a:off x="188913" y="1295400"/>
          <a:ext cx="6394450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2" name="Equation" r:id="rId3" imgW="1130040" imgH="203040" progId="Equation.DSMT4">
                  <p:embed/>
                </p:oleObj>
              </mc:Choice>
              <mc:Fallback>
                <p:oleObj name="Equation" r:id="rId3" imgW="11300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913" y="1295400"/>
                        <a:ext cx="6394450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7022848"/>
              </p:ext>
            </p:extLst>
          </p:nvPr>
        </p:nvGraphicFramePr>
        <p:xfrm>
          <a:off x="3295650" y="5302250"/>
          <a:ext cx="4598988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43" name="Equation" r:id="rId5" imgW="812520" imgH="241200" progId="Equation.DSMT4">
                  <p:embed/>
                </p:oleObj>
              </mc:Choice>
              <mc:Fallback>
                <p:oleObj name="Equation" r:id="rId5" imgW="812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5302250"/>
                        <a:ext cx="4598988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648144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3200"/>
            <a:ext cx="7772400" cy="1143000"/>
          </a:xfrm>
        </p:spPr>
        <p:txBody>
          <a:bodyPr/>
          <a:lstStyle/>
          <a:p>
            <a:r>
              <a:rPr lang="en-US" sz="8800" b="1" dirty="0" smtClean="0"/>
              <a:t>Let’s Practice Solving by </a:t>
            </a:r>
            <a:br>
              <a:rPr lang="en-US" sz="8800" b="1" dirty="0" smtClean="0"/>
            </a:br>
            <a:r>
              <a:rPr lang="en-US" sz="8800" b="1" dirty="0" smtClean="0"/>
              <a:t>Square Roots!</a:t>
            </a:r>
            <a:br>
              <a:rPr lang="en-US" sz="8800" b="1" dirty="0" smtClean="0"/>
            </a:br>
            <a:r>
              <a:rPr lang="en-US" sz="4800" b="1" dirty="0" smtClean="0">
                <a:solidFill>
                  <a:srgbClr val="FF0000"/>
                </a:solidFill>
              </a:rPr>
              <a:t>You need a marker, and something to erase with.</a:t>
            </a:r>
            <a:endParaRPr lang="en-US" sz="8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3139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169" y="1524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/>
              <a:t>Example 6:  </a:t>
            </a:r>
            <a:endParaRPr lang="en-US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633871"/>
              </p:ext>
            </p:extLst>
          </p:nvPr>
        </p:nvGraphicFramePr>
        <p:xfrm>
          <a:off x="36512" y="1295400"/>
          <a:ext cx="689768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6" name="Equation" r:id="rId3" imgW="1218960" imgH="203040" progId="Equation.DSMT4">
                  <p:embed/>
                </p:oleObj>
              </mc:Choice>
              <mc:Fallback>
                <p:oleObj name="Equation" r:id="rId3" imgW="12189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512" y="1295400"/>
                        <a:ext cx="6897688" cy="1149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907734"/>
              </p:ext>
            </p:extLst>
          </p:nvPr>
        </p:nvGraphicFramePr>
        <p:xfrm>
          <a:off x="3187700" y="5302250"/>
          <a:ext cx="4814888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67" name="Equation" r:id="rId5" imgW="850680" imgH="241200" progId="Equation.DSMT4">
                  <p:embed/>
                </p:oleObj>
              </mc:Choice>
              <mc:Fallback>
                <p:oleObj name="Equation" r:id="rId5" imgW="8506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5302250"/>
                        <a:ext cx="4814888" cy="136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39643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514600"/>
          </a:xfrm>
        </p:spPr>
        <p:txBody>
          <a:bodyPr/>
          <a:lstStyle/>
          <a:p>
            <a:r>
              <a:rPr lang="en-US" sz="9600" b="1" u="sng" dirty="0" smtClean="0">
                <a:solidFill>
                  <a:schemeClr val="bg1"/>
                </a:solidFill>
              </a:rPr>
              <a:t>Homework</a:t>
            </a:r>
            <a:endParaRPr lang="en-US" sz="9600" b="1" u="sng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2895600"/>
            <a:ext cx="9144000" cy="3276600"/>
          </a:xfrm>
        </p:spPr>
        <p:txBody>
          <a:bodyPr/>
          <a:lstStyle/>
          <a:p>
            <a:r>
              <a:rPr lang="en-US" sz="5400" b="1" i="1" dirty="0" smtClean="0">
                <a:solidFill>
                  <a:schemeClr val="bg1"/>
                </a:solidFill>
              </a:rPr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78664956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704759"/>
              </p:ext>
            </p:extLst>
          </p:nvPr>
        </p:nvGraphicFramePr>
        <p:xfrm>
          <a:off x="1112838" y="1908175"/>
          <a:ext cx="6380162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4" name="Equation" r:id="rId3" imgW="1002960" imgH="203040" progId="Equation.DSMT4">
                  <p:embed/>
                </p:oleObj>
              </mc:Choice>
              <mc:Fallback>
                <p:oleObj name="Equation" r:id="rId3" imgW="1002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1908175"/>
                        <a:ext cx="6380162" cy="1292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015425"/>
              </p:ext>
            </p:extLst>
          </p:nvPr>
        </p:nvGraphicFramePr>
        <p:xfrm>
          <a:off x="3024188" y="4724400"/>
          <a:ext cx="3648075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5" name="Equation" r:id="rId5" imgW="457200" imgH="164880" progId="Equation.DSMT4">
                  <p:embed/>
                </p:oleObj>
              </mc:Choice>
              <mc:Fallback>
                <p:oleObj name="Equation" r:id="rId5" imgW="457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188" y="4724400"/>
                        <a:ext cx="3648075" cy="13223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7200" b="1" u="sng" dirty="0" smtClean="0"/>
              <a:t>Desktop Practice!!</a:t>
            </a:r>
            <a:endParaRPr lang="en-US" sz="7200" b="1" u="sng" dirty="0"/>
          </a:p>
        </p:txBody>
      </p:sp>
    </p:spTree>
    <p:extLst>
      <p:ext uri="{BB962C8B-B14F-4D97-AF65-F5344CB8AC3E}">
        <p14:creationId xmlns:p14="http://schemas.microsoft.com/office/powerpoint/2010/main" val="11302981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7200" b="1" u="sng" dirty="0" smtClean="0"/>
              <a:t>Desktop Practice!!</a:t>
            </a:r>
            <a:endParaRPr lang="en-US" sz="7200" b="1" u="sng" dirty="0"/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779526"/>
              </p:ext>
            </p:extLst>
          </p:nvPr>
        </p:nvGraphicFramePr>
        <p:xfrm>
          <a:off x="749300" y="1908175"/>
          <a:ext cx="7107238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2" name="Equation" r:id="rId3" imgW="1117440" imgH="203040" progId="Equation.DSMT4">
                  <p:embed/>
                </p:oleObj>
              </mc:Choice>
              <mc:Fallback>
                <p:oleObj name="Equation" r:id="rId3" imgW="1117440" imgH="203040" progId="Equation.DSMT4">
                  <p:embed/>
                  <p:pic>
                    <p:nvPicPr>
                      <p:cNvPr id="10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1908175"/>
                        <a:ext cx="7107238" cy="12922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35857"/>
              </p:ext>
            </p:extLst>
          </p:nvPr>
        </p:nvGraphicFramePr>
        <p:xfrm>
          <a:off x="2873375" y="4673600"/>
          <a:ext cx="3951288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3" name="Equation" r:id="rId5" imgW="495000" imgH="177480" progId="Equation.DSMT4">
                  <p:embed/>
                </p:oleObj>
              </mc:Choice>
              <mc:Fallback>
                <p:oleObj name="Equation" r:id="rId5" imgW="495000" imgH="177480" progId="Equation.DSMT4">
                  <p:embed/>
                  <p:pic>
                    <p:nvPicPr>
                      <p:cNvPr id="1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75" y="4673600"/>
                        <a:ext cx="3951288" cy="14239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159095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763843"/>
              </p:ext>
            </p:extLst>
          </p:nvPr>
        </p:nvGraphicFramePr>
        <p:xfrm>
          <a:off x="1111250" y="1828800"/>
          <a:ext cx="6381750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4" name="Equation" r:id="rId3" imgW="1002960" imgH="228600" progId="Equation.DSMT4">
                  <p:embed/>
                </p:oleObj>
              </mc:Choice>
              <mc:Fallback>
                <p:oleObj name="Equation" r:id="rId3" imgW="1002960" imgH="228600" progId="Equation.DSMT4">
                  <p:embed/>
                  <p:pic>
                    <p:nvPicPr>
                      <p:cNvPr id="10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1828800"/>
                        <a:ext cx="6381750" cy="1452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066495"/>
              </p:ext>
            </p:extLst>
          </p:nvPr>
        </p:nvGraphicFramePr>
        <p:xfrm>
          <a:off x="846138" y="4572000"/>
          <a:ext cx="8005762" cy="162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95" name="Equation" r:id="rId5" imgW="1002960" imgH="203040" progId="Equation.DSMT4">
                  <p:embed/>
                </p:oleObj>
              </mc:Choice>
              <mc:Fallback>
                <p:oleObj name="Equation" r:id="rId5" imgW="1002960" imgH="203040" progId="Equation.DSMT4">
                  <p:embed/>
                  <p:pic>
                    <p:nvPicPr>
                      <p:cNvPr id="1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4572000"/>
                        <a:ext cx="8005762" cy="1627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7200" b="1" u="sng" dirty="0" smtClean="0"/>
              <a:t>Desktop Practice!!</a:t>
            </a:r>
            <a:endParaRPr lang="en-US" sz="7200" b="1" u="sng" dirty="0"/>
          </a:p>
        </p:txBody>
      </p:sp>
    </p:spTree>
    <p:extLst>
      <p:ext uri="{BB962C8B-B14F-4D97-AF65-F5344CB8AC3E}">
        <p14:creationId xmlns:p14="http://schemas.microsoft.com/office/powerpoint/2010/main" val="371110162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236252"/>
              </p:ext>
            </p:extLst>
          </p:nvPr>
        </p:nvGraphicFramePr>
        <p:xfrm>
          <a:off x="265113" y="1828800"/>
          <a:ext cx="8075612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8" name="Equation" r:id="rId3" imgW="1269720" imgH="228600" progId="Equation.DSMT4">
                  <p:embed/>
                </p:oleObj>
              </mc:Choice>
              <mc:Fallback>
                <p:oleObj name="Equation" r:id="rId3" imgW="1269720" imgH="228600" progId="Equation.DSMT4">
                  <p:embed/>
                  <p:pic>
                    <p:nvPicPr>
                      <p:cNvPr id="10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3" y="1828800"/>
                        <a:ext cx="8075612" cy="1452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867588"/>
              </p:ext>
            </p:extLst>
          </p:nvPr>
        </p:nvGraphicFramePr>
        <p:xfrm>
          <a:off x="1655763" y="4595813"/>
          <a:ext cx="6384925" cy="1830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19" name="Equation" r:id="rId5" imgW="799920" imgH="228600" progId="Equation.DSMT4">
                  <p:embed/>
                </p:oleObj>
              </mc:Choice>
              <mc:Fallback>
                <p:oleObj name="Equation" r:id="rId5" imgW="799920" imgH="228600" progId="Equation.DSMT4">
                  <p:embed/>
                  <p:pic>
                    <p:nvPicPr>
                      <p:cNvPr id="1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5763" y="4595813"/>
                        <a:ext cx="6384925" cy="18303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7200" b="1" u="sng" dirty="0" smtClean="0"/>
              <a:t>Desktop Practice!!</a:t>
            </a:r>
            <a:endParaRPr lang="en-US" sz="7200" b="1" u="sng" dirty="0"/>
          </a:p>
        </p:txBody>
      </p:sp>
    </p:spTree>
    <p:extLst>
      <p:ext uri="{BB962C8B-B14F-4D97-AF65-F5344CB8AC3E}">
        <p14:creationId xmlns:p14="http://schemas.microsoft.com/office/powerpoint/2010/main" val="279844795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209012"/>
              </p:ext>
            </p:extLst>
          </p:nvPr>
        </p:nvGraphicFramePr>
        <p:xfrm>
          <a:off x="22225" y="1828800"/>
          <a:ext cx="8561388" cy="145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4" name="Equation" r:id="rId3" imgW="1346040" imgH="228600" progId="Equation.DSMT4">
                  <p:embed/>
                </p:oleObj>
              </mc:Choice>
              <mc:Fallback>
                <p:oleObj name="Equation" r:id="rId3" imgW="1346040" imgH="228600" progId="Equation.DSMT4">
                  <p:embed/>
                  <p:pic>
                    <p:nvPicPr>
                      <p:cNvPr id="10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1828800"/>
                        <a:ext cx="8561388" cy="1452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7200" b="1" u="sng" dirty="0" smtClean="0"/>
              <a:t>Desktop Practice!!</a:t>
            </a:r>
            <a:endParaRPr lang="en-US" sz="7200" b="1" u="sng" dirty="0"/>
          </a:p>
        </p:txBody>
      </p:sp>
      <p:graphicFrame>
        <p:nvGraphicFramePr>
          <p:cNvPr id="6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300517"/>
              </p:ext>
            </p:extLst>
          </p:nvPr>
        </p:nvGraphicFramePr>
        <p:xfrm>
          <a:off x="1200150" y="4545013"/>
          <a:ext cx="7296150" cy="193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45" name="Equation" r:id="rId5" imgW="914400" imgH="241200" progId="Equation.DSMT4">
                  <p:embed/>
                </p:oleObj>
              </mc:Choice>
              <mc:Fallback>
                <p:oleObj name="Equation" r:id="rId5" imgW="914400" imgH="241200" progId="Equation.DSMT4">
                  <p:embed/>
                  <p:pic>
                    <p:nvPicPr>
                      <p:cNvPr id="1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0150" y="4545013"/>
                        <a:ext cx="7296150" cy="19319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085440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1"/>
          <p:cNvSpPr>
            <a:spLocks noChangeArrowheads="1"/>
          </p:cNvSpPr>
          <p:nvPr/>
        </p:nvSpPr>
        <p:spPr bwMode="auto">
          <a:xfrm>
            <a:off x="0" y="32813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102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912894"/>
              </p:ext>
            </p:extLst>
          </p:nvPr>
        </p:nvGraphicFramePr>
        <p:xfrm>
          <a:off x="909638" y="1263650"/>
          <a:ext cx="6784975" cy="258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6" name="Equation" r:id="rId3" imgW="1066680" imgH="406080" progId="Equation.DSMT4">
                  <p:embed/>
                </p:oleObj>
              </mc:Choice>
              <mc:Fallback>
                <p:oleObj name="Equation" r:id="rId3" imgW="1066680" imgH="406080" progId="Equation.DSMT4">
                  <p:embed/>
                  <p:pic>
                    <p:nvPicPr>
                      <p:cNvPr id="10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638" y="1263650"/>
                        <a:ext cx="6784975" cy="25828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875034"/>
              </p:ext>
            </p:extLst>
          </p:nvPr>
        </p:nvGraphicFramePr>
        <p:xfrm>
          <a:off x="2214563" y="4368800"/>
          <a:ext cx="5268912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7467" name="Equation" r:id="rId5" imgW="660240" imgH="253800" progId="Equation.DSMT4">
                  <p:embed/>
                </p:oleObj>
              </mc:Choice>
              <mc:Fallback>
                <p:oleObj name="Equation" r:id="rId5" imgW="660240" imgH="253800" progId="Equation.DSMT4">
                  <p:embed/>
                  <p:pic>
                    <p:nvPicPr>
                      <p:cNvPr id="1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63" y="4368800"/>
                        <a:ext cx="5268912" cy="20335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sz="7200" b="1" u="sng" dirty="0" smtClean="0"/>
              <a:t>Desktop Practice!!</a:t>
            </a:r>
            <a:endParaRPr lang="en-US" sz="7200" b="1" u="sng" dirty="0"/>
          </a:p>
        </p:txBody>
      </p:sp>
    </p:spTree>
    <p:extLst>
      <p:ext uri="{BB962C8B-B14F-4D97-AF65-F5344CB8AC3E}">
        <p14:creationId xmlns:p14="http://schemas.microsoft.com/office/powerpoint/2010/main" val="967903389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CC"/>
                </a:solidFill>
              </a:rPr>
              <a:t>GSE Algebra II</a:t>
            </a:r>
            <a:br>
              <a:rPr lang="en-US" sz="4000" dirty="0" smtClean="0">
                <a:solidFill>
                  <a:srgbClr val="FFFFCC"/>
                </a:solidFill>
              </a:rPr>
            </a:br>
            <a:endParaRPr lang="en-US" sz="4000" dirty="0" smtClean="0">
              <a:solidFill>
                <a:srgbClr val="FFFFCC"/>
              </a:solidFill>
            </a:endParaRP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53440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000" dirty="0">
                <a:solidFill>
                  <a:srgbClr val="FFFFCC"/>
                </a:solidFill>
                <a:ea typeface="ＭＳ Ｐゴシック" pitchFamily="34" charset="-128"/>
                <a:cs typeface="Arial" charset="0"/>
              </a:rPr>
              <a:t>UNIT QUESTION: How are real life scenarios represented by quadratic functions?</a:t>
            </a:r>
          </a:p>
          <a:p>
            <a:endParaRPr lang="en-US" sz="1800" u="sng" dirty="0">
              <a:solidFill>
                <a:srgbClr val="FFFFCC"/>
              </a:solidFill>
              <a:ea typeface="ＭＳ Ｐゴシック" pitchFamily="34" charset="-128"/>
              <a:cs typeface="Arial" charset="0"/>
            </a:endParaRPr>
          </a:p>
          <a:p>
            <a:endParaRPr lang="en-US" sz="1800" u="sng" dirty="0">
              <a:solidFill>
                <a:srgbClr val="FFFFCC"/>
              </a:solidFill>
              <a:ea typeface="ＭＳ Ｐゴシック" pitchFamily="34" charset="-128"/>
              <a:cs typeface="Arial" charset="0"/>
            </a:endParaRPr>
          </a:p>
          <a:p>
            <a:r>
              <a:rPr lang="en-US" sz="4000" dirty="0">
                <a:solidFill>
                  <a:srgbClr val="FFFFCC"/>
                </a:solidFill>
                <a:ea typeface="ＭＳ Ｐゴシック" pitchFamily="34" charset="-128"/>
                <a:cs typeface="Arial" charset="0"/>
              </a:rPr>
              <a:t>Today’s Question:</a:t>
            </a:r>
          </a:p>
          <a:p>
            <a:r>
              <a:rPr lang="en-US" sz="4000" dirty="0" smtClean="0">
                <a:solidFill>
                  <a:srgbClr val="FFFFCC"/>
                </a:solidFill>
                <a:ea typeface="ＭＳ Ｐゴシック" pitchFamily="34" charset="-128"/>
                <a:cs typeface="Arial" charset="0"/>
              </a:rPr>
              <a:t>When is it useful to solve quadratics by completing the square?</a:t>
            </a:r>
            <a:endParaRPr lang="en-US" sz="4000" dirty="0">
              <a:solidFill>
                <a:srgbClr val="FFFFCC"/>
              </a:solidFill>
              <a:ea typeface="ＭＳ Ｐゴシック" pitchFamily="34" charset="-128"/>
              <a:cs typeface="Arial" charset="0"/>
            </a:endParaRPr>
          </a:p>
          <a:p>
            <a:r>
              <a:rPr lang="en-US" sz="1800" dirty="0">
                <a:solidFill>
                  <a:srgbClr val="FFFFCC"/>
                </a:solidFill>
                <a:ea typeface="ＭＳ Ｐゴシック" pitchFamily="34" charset="-128"/>
                <a:cs typeface="Arial" charset="0"/>
              </a:rPr>
              <a:t>Standard: </a:t>
            </a:r>
            <a:r>
              <a:rPr lang="en-US" sz="1800" u="sng" dirty="0" smtClean="0">
                <a:solidFill>
                  <a:srgbClr val="FFFFCC"/>
                </a:solidFill>
                <a:ea typeface="ＭＳ Ｐゴシック" pitchFamily="34" charset="-128"/>
                <a:cs typeface="Arial" charset="0"/>
              </a:rPr>
              <a:t>MCC9-12..A.REI.4b</a:t>
            </a:r>
            <a:endParaRPr lang="en-US" sz="1800" u="sng" dirty="0">
              <a:solidFill>
                <a:srgbClr val="FFFFCC"/>
              </a:solidFill>
              <a:ea typeface="ＭＳ Ｐゴシック" pitchFamily="34" charset="-128"/>
              <a:cs typeface="Arial" charset="0"/>
            </a:endParaRPr>
          </a:p>
          <a:p>
            <a:endParaRPr lang="en-US" sz="1800" dirty="0">
              <a:solidFill>
                <a:srgbClr val="FFFFCC"/>
              </a:solidFill>
              <a:ea typeface="ＭＳ Ｐゴシック" pitchFamily="34" charset="-128"/>
              <a:cs typeface="Arial" charset="0"/>
            </a:endParaRPr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681663"/>
            <a:ext cx="2590800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56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gebraanimated">
  <a:themeElements>
    <a:clrScheme name="algebraanimate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gebraanimate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gebraanimat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ebraanimat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RespondGraphMaster">
  <a:themeElements>
    <a:clrScheme name="algebraanimate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gebraanimate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gebraanimat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ebraanimat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iRespondQuestionMaster">
  <a:themeElements>
    <a:clrScheme name="algebraanimated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gebraanimate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gebraanimate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ebraanimate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ebraanimat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B9094870FBB5488FD28452FB5B1C95" ma:contentTypeVersion="0" ma:contentTypeDescription="Create a new document." ma:contentTypeScope="" ma:versionID="d1c0785aeba32407e36455838e866a7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9E810E-CACB-451A-9AF7-22F155029A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B63F7A3-96E3-4CF6-8BDA-DED1B4C989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0D6122-A716-4F9B-B920-4E77A6909BD1}">
  <ds:schemaRefs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algebraanimated</Template>
  <TotalTime>1093</TotalTime>
  <Words>226</Words>
  <Application>Microsoft Office PowerPoint</Application>
  <PresentationFormat>On-screen Show (4:3)</PresentationFormat>
  <Paragraphs>43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3" baseType="lpstr">
      <vt:lpstr>ＭＳ Ｐゴシック</vt:lpstr>
      <vt:lpstr>Arial</vt:lpstr>
      <vt:lpstr>Century Gothic</vt:lpstr>
      <vt:lpstr>Times New Roman</vt:lpstr>
      <vt:lpstr>algebraanimated</vt:lpstr>
      <vt:lpstr>iRespondGraphMaster</vt:lpstr>
      <vt:lpstr>2_Default Design</vt:lpstr>
      <vt:lpstr>4_Default Design</vt:lpstr>
      <vt:lpstr>Default Design</vt:lpstr>
      <vt:lpstr>iRespondQuestionMaster</vt:lpstr>
      <vt:lpstr>Equation</vt:lpstr>
      <vt:lpstr>MathType 6.0 Equation</vt:lpstr>
      <vt:lpstr>Homework Review</vt:lpstr>
      <vt:lpstr>Let’s Practice Solving by  Square Roots! You need a marker, and something to erase with.</vt:lpstr>
      <vt:lpstr>Desktop Practice!!</vt:lpstr>
      <vt:lpstr>Desktop Practice!!</vt:lpstr>
      <vt:lpstr>Desktop Practice!!</vt:lpstr>
      <vt:lpstr>Desktop Practice!!</vt:lpstr>
      <vt:lpstr>Desktop Practice!!</vt:lpstr>
      <vt:lpstr>Desktop Practice!!</vt:lpstr>
      <vt:lpstr>GSE Algebra II </vt:lpstr>
      <vt:lpstr>Lesson 1B.2 Completing the Square</vt:lpstr>
      <vt:lpstr>Completing the Square</vt:lpstr>
      <vt:lpstr>ax2 + bx + c = 0</vt:lpstr>
      <vt:lpstr>ax2 + bx + c = 0</vt:lpstr>
      <vt:lpstr>Steps to Completing the Square</vt:lpstr>
      <vt:lpstr>Example 1:  </vt:lpstr>
      <vt:lpstr>Example 2:  </vt:lpstr>
      <vt:lpstr>Example 3:  </vt:lpstr>
      <vt:lpstr>Example 4:  </vt:lpstr>
      <vt:lpstr>Example 5:  </vt:lpstr>
      <vt:lpstr>Example 6:  </vt:lpstr>
      <vt:lpstr>Homework</vt:lpstr>
    </vt:vector>
  </TitlesOfParts>
  <Company>Catawba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Completing the Square</dc:title>
  <dc:creator>Emily Freeman</dc:creator>
  <cp:lastModifiedBy>Allerie Sweet</cp:lastModifiedBy>
  <cp:revision>60</cp:revision>
  <cp:lastPrinted>2013-10-24T16:07:08Z</cp:lastPrinted>
  <dcterms:created xsi:type="dcterms:W3CDTF">2009-09-24T00:35:01Z</dcterms:created>
  <dcterms:modified xsi:type="dcterms:W3CDTF">2016-08-12T01:40:25Z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