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</p:sldMasterIdLst>
  <p:notesMasterIdLst>
    <p:notesMasterId r:id="rId23"/>
  </p:notesMasterIdLst>
  <p:handoutMasterIdLst>
    <p:handoutMasterId r:id="rId24"/>
  </p:handoutMasterIdLst>
  <p:sldIdLst>
    <p:sldId id="315" r:id="rId5"/>
    <p:sldId id="317" r:id="rId6"/>
    <p:sldId id="285" r:id="rId7"/>
    <p:sldId id="313" r:id="rId8"/>
    <p:sldId id="308" r:id="rId9"/>
    <p:sldId id="314" r:id="rId10"/>
    <p:sldId id="309" r:id="rId11"/>
    <p:sldId id="310" r:id="rId12"/>
    <p:sldId id="311" r:id="rId13"/>
    <p:sldId id="312" r:id="rId14"/>
    <p:sldId id="318" r:id="rId15"/>
    <p:sldId id="307" r:id="rId16"/>
    <p:sldId id="293" r:id="rId17"/>
    <p:sldId id="259" r:id="rId18"/>
    <p:sldId id="319" r:id="rId19"/>
    <p:sldId id="320" r:id="rId20"/>
    <p:sldId id="321" r:id="rId21"/>
    <p:sldId id="316" r:id="rId2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erie Sweet" initials="AS" lastIdx="1" clrIdx="0">
    <p:extLst>
      <p:ext uri="{19B8F6BF-5375-455C-9EA6-DF929625EA0E}">
        <p15:presenceInfo xmlns:p15="http://schemas.microsoft.com/office/powerpoint/2012/main" userId="S-1-5-21-2101088238-2819444276-2041968236-6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7" autoAdjust="0"/>
    <p:restoredTop sz="94660"/>
  </p:normalViewPr>
  <p:slideViewPr>
    <p:cSldViewPr>
      <p:cViewPr varScale="1">
        <p:scale>
          <a:sx n="88" d="100"/>
          <a:sy n="88" d="100"/>
        </p:scale>
        <p:origin x="78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5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48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9600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Check</a:t>
            </a:r>
            <a: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</a:t>
            </a:r>
            <a:r>
              <a:rPr lang="en-US" sz="96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Factoring </a:t>
            </a:r>
            <a:r>
              <a:rPr lang="en-US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Square Roots</a:t>
            </a:r>
            <a:endParaRPr lang="en-US" sz="9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3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3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417398"/>
              </p:ext>
            </p:extLst>
          </p:nvPr>
        </p:nvGraphicFramePr>
        <p:xfrm>
          <a:off x="0" y="1219200"/>
          <a:ext cx="49149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1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49149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2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3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4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5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Real Roots</a:t>
            </a:r>
          </a:p>
        </p:txBody>
      </p:sp>
    </p:spTree>
    <p:extLst>
      <p:ext uri="{BB962C8B-B14F-4D97-AF65-F5344CB8AC3E}">
        <p14:creationId xmlns:p14="http://schemas.microsoft.com/office/powerpoint/2010/main" val="20389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bg1"/>
            </a:gs>
            <a:gs pos="83000">
              <a:schemeClr val="bg1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Questions??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7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5410199"/>
          </a:xfrm>
        </p:spPr>
        <p:txBody>
          <a:bodyPr>
            <a:normAutofit/>
          </a:bodyPr>
          <a:lstStyle/>
          <a:p>
            <a:pPr algn="ctr"/>
            <a:r>
              <a:rPr lang="en-US" sz="8800" b="1" i="1" dirty="0" smtClean="0">
                <a:latin typeface="Century Gothic" pitchFamily="34" charset="0"/>
              </a:rPr>
              <a:t>Simplifying for</a:t>
            </a:r>
            <a:r>
              <a:rPr lang="en-US" sz="8800" b="1" dirty="0" smtClean="0">
                <a:latin typeface="Century Gothic" pitchFamily="34" charset="0"/>
              </a:rPr>
              <a:t> </a:t>
            </a:r>
            <a:r>
              <a:rPr lang="en-US" sz="8800" b="1" dirty="0" smtClean="0">
                <a:latin typeface="Century Gothic" pitchFamily="34" charset="0"/>
              </a:rPr>
              <a:t>the </a:t>
            </a:r>
            <a:r>
              <a:rPr lang="en-US" sz="8800" b="1" dirty="0">
                <a:latin typeface="Century Gothic" pitchFamily="34" charset="0"/>
              </a:rPr>
              <a:t>Quadratic </a:t>
            </a:r>
            <a:r>
              <a:rPr lang="en-US" sz="8800" b="1" dirty="0" smtClean="0">
                <a:latin typeface="Century Gothic" pitchFamily="34" charset="0"/>
              </a:rPr>
              <a:t>Formula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395948"/>
            <a:ext cx="9144000" cy="378565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</a:rPr>
              <a:t>Before we solve using the Quadratic Formula, we need to practice simplifying radicals.  </a:t>
            </a:r>
            <a:endParaRPr lang="en-US" sz="6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#1</a:t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89555"/>
              </p:ext>
            </p:extLst>
          </p:nvPr>
        </p:nvGraphicFramePr>
        <p:xfrm>
          <a:off x="1143000" y="1414462"/>
          <a:ext cx="2895600" cy="20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14462"/>
                        <a:ext cx="2895600" cy="206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47983"/>
              </p:ext>
            </p:extLst>
          </p:nvPr>
        </p:nvGraphicFramePr>
        <p:xfrm>
          <a:off x="4295775" y="3908425"/>
          <a:ext cx="45688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5" imgW="672840" imgH="368280" progId="Equation.DSMT4">
                  <p:embed/>
                </p:oleObj>
              </mc:Choice>
              <mc:Fallback>
                <p:oleObj name="Equation" r:id="rId5" imgW="672840" imgH="3682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3908425"/>
                        <a:ext cx="4568825" cy="2470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88044"/>
              </p:ext>
            </p:extLst>
          </p:nvPr>
        </p:nvGraphicFramePr>
        <p:xfrm>
          <a:off x="4572000" y="1414462"/>
          <a:ext cx="2530542" cy="19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7" imgW="469800" imgH="368280" progId="Equation.DSMT4">
                  <p:embed/>
                </p:oleObj>
              </mc:Choice>
              <mc:Fallback>
                <p:oleObj name="Equation" r:id="rId7" imgW="469800" imgH="3682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14462"/>
                        <a:ext cx="2530542" cy="19576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295880"/>
              </p:ext>
            </p:extLst>
          </p:nvPr>
        </p:nvGraphicFramePr>
        <p:xfrm>
          <a:off x="436563" y="4164013"/>
          <a:ext cx="3351212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9" imgW="622080" imgH="368280" progId="Equation.DSMT4">
                  <p:embed/>
                </p:oleObj>
              </mc:Choice>
              <mc:Fallback>
                <p:oleObj name="Equation" r:id="rId9" imgW="622080" imgH="3682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4164013"/>
                        <a:ext cx="3351212" cy="1958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362201" y="1317626"/>
            <a:ext cx="16764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649069"/>
            <a:ext cx="3200400" cy="64633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Perfect Square!!!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</a:t>
            </a:r>
            <a:r>
              <a:rPr lang="en-US" sz="3200" dirty="0" smtClean="0"/>
              <a:t>#2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79836"/>
              </p:ext>
            </p:extLst>
          </p:nvPr>
        </p:nvGraphicFramePr>
        <p:xfrm>
          <a:off x="941388" y="1414463"/>
          <a:ext cx="3300412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1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14463"/>
                        <a:ext cx="3300412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29783"/>
              </p:ext>
            </p:extLst>
          </p:nvPr>
        </p:nvGraphicFramePr>
        <p:xfrm>
          <a:off x="4383088" y="3824288"/>
          <a:ext cx="4395787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824288"/>
                        <a:ext cx="4395787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733512"/>
              </p:ext>
            </p:extLst>
          </p:nvPr>
        </p:nvGraphicFramePr>
        <p:xfrm>
          <a:off x="4797425" y="1347788"/>
          <a:ext cx="396557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1347788"/>
                        <a:ext cx="3965575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9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</a:t>
            </a:r>
            <a:r>
              <a:rPr lang="en-US" sz="3200" dirty="0" smtClean="0"/>
              <a:t>#3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00097"/>
              </p:ext>
            </p:extLst>
          </p:nvPr>
        </p:nvGraphicFramePr>
        <p:xfrm>
          <a:off x="941388" y="1414463"/>
          <a:ext cx="3300412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3" imgW="622080" imgH="393480" progId="Equation.DSMT4">
                  <p:embed/>
                </p:oleObj>
              </mc:Choice>
              <mc:Fallback>
                <p:oleObj name="Equation" r:id="rId3" imgW="62208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414463"/>
                        <a:ext cx="3300412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834204"/>
              </p:ext>
            </p:extLst>
          </p:nvPr>
        </p:nvGraphicFramePr>
        <p:xfrm>
          <a:off x="4684713" y="3824288"/>
          <a:ext cx="3792537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824288"/>
                        <a:ext cx="3792537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707868"/>
              </p:ext>
            </p:extLst>
          </p:nvPr>
        </p:nvGraphicFramePr>
        <p:xfrm>
          <a:off x="4900613" y="1347788"/>
          <a:ext cx="3759200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7" imgW="698400" imgH="393480" progId="Equation.DSMT4">
                  <p:embed/>
                </p:oleObj>
              </mc:Choice>
              <mc:Fallback>
                <p:oleObj name="Equation" r:id="rId7" imgW="69840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1347788"/>
                        <a:ext cx="3759200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Question </a:t>
            </a:r>
            <a:r>
              <a:rPr lang="en-US" sz="3200" dirty="0" smtClean="0"/>
              <a:t>#4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04163"/>
              </p:ext>
            </p:extLst>
          </p:nvPr>
        </p:nvGraphicFramePr>
        <p:xfrm>
          <a:off x="1143000" y="1414463"/>
          <a:ext cx="28971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3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14463"/>
                        <a:ext cx="2897188" cy="2060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944775"/>
              </p:ext>
            </p:extLst>
          </p:nvPr>
        </p:nvGraphicFramePr>
        <p:xfrm>
          <a:off x="4943475" y="3824288"/>
          <a:ext cx="3275013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824288"/>
                        <a:ext cx="3275013" cy="264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44099"/>
              </p:ext>
            </p:extLst>
          </p:nvPr>
        </p:nvGraphicFramePr>
        <p:xfrm>
          <a:off x="5003800" y="1347788"/>
          <a:ext cx="35528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347788"/>
                        <a:ext cx="3552825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0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Homework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443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Warm up – Solve by Completing the Square</a:t>
            </a:r>
            <a:endParaRPr lang="en-US" sz="3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94548"/>
              </p:ext>
            </p:extLst>
          </p:nvPr>
        </p:nvGraphicFramePr>
        <p:xfrm>
          <a:off x="0" y="1764803"/>
          <a:ext cx="6075363" cy="294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6" name="Equation" r:id="rId3" imgW="1384200" imgH="672840" progId="Equation.DSMT4">
                  <p:embed/>
                </p:oleObj>
              </mc:Choice>
              <mc:Fallback>
                <p:oleObj name="Equation" r:id="rId3" imgW="13842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64803"/>
                        <a:ext cx="6075363" cy="294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201950"/>
              </p:ext>
            </p:extLst>
          </p:nvPr>
        </p:nvGraphicFramePr>
        <p:xfrm>
          <a:off x="5181600" y="2057400"/>
          <a:ext cx="37496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7" name="Equation" r:id="rId5" imgW="596880" imgH="215640" progId="Equation.DSMT4">
                  <p:embed/>
                </p:oleObj>
              </mc:Choice>
              <mc:Fallback>
                <p:oleObj name="Equation" r:id="rId5" imgW="596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7400"/>
                        <a:ext cx="3749675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184579"/>
              </p:ext>
            </p:extLst>
          </p:nvPr>
        </p:nvGraphicFramePr>
        <p:xfrm>
          <a:off x="4678363" y="4724400"/>
          <a:ext cx="446563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8" name="Equation" r:id="rId7" imgW="711000" imgH="215640" progId="Equation.DSMT4">
                  <p:embed/>
                </p:oleObj>
              </mc:Choice>
              <mc:Fallback>
                <p:oleObj name="Equation" r:id="rId7" imgW="711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4724400"/>
                        <a:ext cx="4465637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01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 over HW?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Century Gothic" pitchFamily="34" charset="0"/>
              </a:rPr>
              <a:t>The Discriminant</a:t>
            </a:r>
            <a:endParaRPr lang="en-US" sz="9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67922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0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Discriminant tells how many &amp; what type of solutions the quadratic has.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223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021004"/>
              </p:ext>
            </p:extLst>
          </p:nvPr>
        </p:nvGraphicFramePr>
        <p:xfrm>
          <a:off x="533400" y="2743200"/>
          <a:ext cx="830542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3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830542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2590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Put the </a:t>
            </a:r>
            <a:r>
              <a:rPr lang="en-US" sz="6600" b="1" i="1" dirty="0" smtClean="0">
                <a:solidFill>
                  <a:srgbClr val="0000FF"/>
                </a:solidFill>
                <a:latin typeface="Century Gothic" pitchFamily="34" charset="0"/>
              </a:rPr>
              <a:t>quadratic in </a:t>
            </a:r>
            <a:r>
              <a:rPr lang="en-US" sz="6600" b="1" i="1" dirty="0">
                <a:solidFill>
                  <a:srgbClr val="0000FF"/>
                </a:solidFill>
                <a:latin typeface="Century Gothic" pitchFamily="34" charset="0"/>
              </a:rPr>
              <a:t>standard form first!</a:t>
            </a:r>
          </a:p>
        </p:txBody>
      </p:sp>
    </p:spTree>
    <p:extLst>
      <p:ext uri="{BB962C8B-B14F-4D97-AF65-F5344CB8AC3E}">
        <p14:creationId xmlns:p14="http://schemas.microsoft.com/office/powerpoint/2010/main" val="32272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514600" y="0"/>
          <a:ext cx="37338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8" name="TestCheck Worksheet Builder Equation" r:id="rId3" imgW="545760" imgH="190440" progId="Equation">
                  <p:embed/>
                </p:oleObj>
              </mc:Choice>
              <mc:Fallback>
                <p:oleObj name="TestCheck Worksheet Builder Equation" r:id="rId3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733800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3904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chemeClr val="accent2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chemeClr val="accent2"/>
                </a:solidFill>
                <a:latin typeface="Century Gothic" pitchFamily="34" charset="0"/>
              </a:rPr>
              <a:t>POSITIVE</a:t>
            </a:r>
            <a:r>
              <a:rPr lang="en-US" sz="3600" dirty="0">
                <a:solidFill>
                  <a:schemeClr val="accent2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chemeClr val="accent2"/>
                </a:solidFill>
                <a:latin typeface="Century Gothic" pitchFamily="34" charset="0"/>
              </a:rPr>
              <a:t>2 real roots.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" y="2838271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990099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990099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990099"/>
                </a:solidFill>
                <a:latin typeface="Century Gothic" pitchFamily="34" charset="0"/>
              </a:rPr>
              <a:t>ZERO</a:t>
            </a:r>
            <a:r>
              <a:rPr lang="en-US" sz="3600" dirty="0">
                <a:solidFill>
                  <a:srgbClr val="990099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990099"/>
                </a:solidFill>
                <a:latin typeface="Century Gothic" pitchFamily="34" charset="0"/>
              </a:rPr>
              <a:t>1 real root.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0770" y="4362271"/>
            <a:ext cx="8831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6600"/>
                </a:solidFill>
                <a:latin typeface="Century Gothic" pitchFamily="34" charset="0"/>
                <a:sym typeface="Wingdings 2" pitchFamily="18" charset="2"/>
              </a:rPr>
              <a:t> 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If the </a:t>
            </a:r>
            <a:r>
              <a:rPr lang="en-US" sz="3600" dirty="0" smtClean="0">
                <a:solidFill>
                  <a:srgbClr val="006600"/>
                </a:solidFill>
                <a:latin typeface="Century Gothic" pitchFamily="34" charset="0"/>
              </a:rPr>
              <a:t>discriminant is </a:t>
            </a:r>
            <a:r>
              <a:rPr lang="en-US" sz="3600" b="1" dirty="0">
                <a:solidFill>
                  <a:srgbClr val="006600"/>
                </a:solidFill>
                <a:latin typeface="Century Gothic" pitchFamily="34" charset="0"/>
              </a:rPr>
              <a:t>NEGATIVE</a:t>
            </a:r>
            <a:r>
              <a:rPr lang="en-US" sz="3600" dirty="0">
                <a:solidFill>
                  <a:srgbClr val="006600"/>
                </a:solidFill>
                <a:latin typeface="Century Gothic" pitchFamily="34" charset="0"/>
              </a:rPr>
              <a:t>, then you will have </a:t>
            </a:r>
            <a:r>
              <a:rPr lang="en-US" sz="3600" u="sng" dirty="0">
                <a:solidFill>
                  <a:srgbClr val="006600"/>
                </a:solidFill>
                <a:latin typeface="Century Gothic" pitchFamily="34" charset="0"/>
              </a:rPr>
              <a:t>2 imaginary roots.</a:t>
            </a:r>
          </a:p>
        </p:txBody>
      </p:sp>
    </p:spTree>
    <p:extLst>
      <p:ext uri="{BB962C8B-B14F-4D97-AF65-F5344CB8AC3E}">
        <p14:creationId xmlns:p14="http://schemas.microsoft.com/office/powerpoint/2010/main" val="321303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types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1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12117"/>
              </p:ext>
            </p:extLst>
          </p:nvPr>
        </p:nvGraphicFramePr>
        <p:xfrm>
          <a:off x="152400" y="1295400"/>
          <a:ext cx="4457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93" name="Equation" r:id="rId3" imgW="914400" imgH="203040" progId="Equation.3">
                  <p:embed/>
                </p:oleObj>
              </mc:Choice>
              <mc:Fallback>
                <p:oleObj name="Equation" r:id="rId3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44577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94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95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819400" y="3446463"/>
          <a:ext cx="25431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96" name="ips Publishing Equation" r:id="rId9" imgW="520560" imgH="152280" progId="Equation">
                  <p:embed/>
                </p:oleObj>
              </mc:Choice>
              <mc:Fallback>
                <p:oleObj name="ips Publishing Equation" r:id="rId9" imgW="52056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46463"/>
                        <a:ext cx="25431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895600" y="4360863"/>
          <a:ext cx="1612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97" name="ips Publishing Equation" r:id="rId11" imgW="330120" imgH="152280" progId="Equation">
                  <p:embed/>
                </p:oleObj>
              </mc:Choice>
              <mc:Fallback>
                <p:oleObj name="ips Publishing Equation" r:id="rId11" imgW="3301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60863"/>
                        <a:ext cx="16129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2 Imaginary Roots</a:t>
            </a:r>
          </a:p>
        </p:txBody>
      </p:sp>
    </p:spTree>
    <p:extLst>
      <p:ext uri="{BB962C8B-B14F-4D97-AF65-F5344CB8AC3E}">
        <p14:creationId xmlns:p14="http://schemas.microsoft.com/office/powerpoint/2010/main" val="19499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219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D60093"/>
                </a:solidFill>
              </a:rPr>
              <a:t>Determine the number </a:t>
            </a:r>
            <a:r>
              <a:rPr lang="en-US" sz="3600" b="1" dirty="0" smtClean="0">
                <a:solidFill>
                  <a:srgbClr val="D60093"/>
                </a:solidFill>
              </a:rPr>
              <a:t>&amp; type of </a:t>
            </a:r>
            <a:r>
              <a:rPr lang="en-US" sz="3600" b="1" dirty="0">
                <a:solidFill>
                  <a:srgbClr val="D60093"/>
                </a:solidFill>
              </a:rPr>
              <a:t>roots.</a:t>
            </a:r>
            <a:br>
              <a:rPr lang="en-US" sz="3600" b="1" dirty="0">
                <a:solidFill>
                  <a:srgbClr val="D60093"/>
                </a:solidFill>
              </a:rPr>
            </a:br>
            <a:r>
              <a:rPr lang="en-US" sz="3600" b="1" dirty="0"/>
              <a:t>Example: 2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46869"/>
              </p:ext>
            </p:extLst>
          </p:nvPr>
        </p:nvGraphicFramePr>
        <p:xfrm>
          <a:off x="130174" y="1219200"/>
          <a:ext cx="49831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7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4" y="1219200"/>
                        <a:ext cx="498316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6200" y="2270125"/>
          <a:ext cx="26670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8" name="TestCheck Worksheet Builder Equation" r:id="rId5" imgW="545760" imgH="190440" progId="Equation">
                  <p:embed/>
                </p:oleObj>
              </mc:Choice>
              <mc:Fallback>
                <p:oleObj name="TestCheck Worksheet Builder Equation" r:id="rId5" imgW="545760" imgH="1904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70125"/>
                        <a:ext cx="26670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819400" y="2312988"/>
          <a:ext cx="52101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9" name="ips Publishing Equation" r:id="rId7" imgW="1066680" imgH="228600" progId="Equation">
                  <p:embed/>
                </p:oleObj>
              </mc:Choice>
              <mc:Fallback>
                <p:oleObj name="ips Publishing Equation" r:id="rId7" imgW="1066680" imgH="2286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12988"/>
                        <a:ext cx="521017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665413" y="3446463"/>
          <a:ext cx="2852737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0" name="ips Publishing Equation" r:id="rId9" imgW="583920" imgH="152280" progId="Equation">
                  <p:embed/>
                </p:oleObj>
              </mc:Choice>
              <mc:Fallback>
                <p:oleObj name="ips Publishing Equation" r:id="rId9" imgW="58392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446463"/>
                        <a:ext cx="2852737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2708275" y="4360863"/>
          <a:ext cx="11779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1" name="ips Publishing Equation" r:id="rId11" imgW="241200" imgH="152280" progId="Equation">
                  <p:embed/>
                </p:oleObj>
              </mc:Choice>
              <mc:Fallback>
                <p:oleObj name="ips Publishing Equation" r:id="rId11" imgW="241200" imgH="1522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60863"/>
                        <a:ext cx="11779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3581400" y="3971925"/>
            <a:ext cx="5105400" cy="2352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666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 Real Root</a:t>
            </a:r>
          </a:p>
        </p:txBody>
      </p:sp>
    </p:spTree>
    <p:extLst>
      <p:ext uri="{BB962C8B-B14F-4D97-AF65-F5344CB8AC3E}">
        <p14:creationId xmlns:p14="http://schemas.microsoft.com/office/powerpoint/2010/main" val="32806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</p:bldLst>
  </p:timing>
</p:sld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1159</TotalTime>
  <Words>154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Calibri</vt:lpstr>
      <vt:lpstr>Century Gothic</vt:lpstr>
      <vt:lpstr>Impact</vt:lpstr>
      <vt:lpstr>Tw Cen MT</vt:lpstr>
      <vt:lpstr>Wingdings 2</vt:lpstr>
      <vt:lpstr>basic purple</vt:lpstr>
      <vt:lpstr>iRespondGraphMaster</vt:lpstr>
      <vt:lpstr>Office Theme</vt:lpstr>
      <vt:lpstr>iRespondQuestionMaster</vt:lpstr>
      <vt:lpstr>Equation</vt:lpstr>
      <vt:lpstr>MathType 6.0 Equation</vt:lpstr>
      <vt:lpstr>TestCheck Worksheet Builder Equation</vt:lpstr>
      <vt:lpstr>ips Publishing Equation</vt:lpstr>
      <vt:lpstr>Skills Check Solve by Factoring and Square Roots</vt:lpstr>
      <vt:lpstr>Warm up – Solve by Completing the Square</vt:lpstr>
      <vt:lpstr>Questions over HW?</vt:lpstr>
      <vt:lpstr>The Discriminant</vt:lpstr>
      <vt:lpstr>The Discriminant tells how many &amp; what type of solutions the quadratic has.</vt:lpstr>
      <vt:lpstr>Put the quadratic in standard form first!</vt:lpstr>
      <vt:lpstr>PowerPoint Presentation</vt:lpstr>
      <vt:lpstr>Determine the number &amp; types of roots. Example: 1</vt:lpstr>
      <vt:lpstr>Determine the number &amp; type of roots. Example: 2</vt:lpstr>
      <vt:lpstr>Determine the number &amp; type of roots. Example: 3</vt:lpstr>
      <vt:lpstr>Questions??</vt:lpstr>
      <vt:lpstr>Simplifying for the Quadratic Formula</vt:lpstr>
      <vt:lpstr>PowerPoint Presentation</vt:lpstr>
      <vt:lpstr>Question #1 Simplify.</vt:lpstr>
      <vt:lpstr>Question #2 Simplify.</vt:lpstr>
      <vt:lpstr>Question #3 Simplify.</vt:lpstr>
      <vt:lpstr>Question #4 Simplify.</vt:lpstr>
      <vt:lpstr>Homework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Allerie Sweet</cp:lastModifiedBy>
  <cp:revision>47</cp:revision>
  <cp:lastPrinted>2013-10-25T17:17:36Z</cp:lastPrinted>
  <dcterms:created xsi:type="dcterms:W3CDTF">2011-09-19T15:30:28Z</dcterms:created>
  <dcterms:modified xsi:type="dcterms:W3CDTF">2016-08-15T01:26:32Z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