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7" r:id="rId1"/>
    <p:sldMasterId id="2147483679" r:id="rId2"/>
    <p:sldMasterId id="2147483775" r:id="rId3"/>
  </p:sldMasterIdLst>
  <p:notesMasterIdLst>
    <p:notesMasterId r:id="rId20"/>
  </p:notesMasterIdLst>
  <p:handoutMasterIdLst>
    <p:handoutMasterId r:id="rId21"/>
  </p:handoutMasterIdLst>
  <p:sldIdLst>
    <p:sldId id="360" r:id="rId4"/>
    <p:sldId id="317" r:id="rId5"/>
    <p:sldId id="334" r:id="rId6"/>
    <p:sldId id="345" r:id="rId7"/>
    <p:sldId id="336" r:id="rId8"/>
    <p:sldId id="335" r:id="rId9"/>
    <p:sldId id="333" r:id="rId10"/>
    <p:sldId id="337" r:id="rId11"/>
    <p:sldId id="338" r:id="rId12"/>
    <p:sldId id="339" r:id="rId13"/>
    <p:sldId id="346" r:id="rId14"/>
    <p:sldId id="347" r:id="rId15"/>
    <p:sldId id="350" r:id="rId16"/>
    <p:sldId id="348" r:id="rId17"/>
    <p:sldId id="349" r:id="rId18"/>
    <p:sldId id="351" r:id="rId19"/>
  </p:sldIdLst>
  <p:sldSz cx="9144000" cy="6858000" type="screen4x3"/>
  <p:notesSz cx="6858000" cy="9083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FFFF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3" autoAdjust="0"/>
  </p:normalViewPr>
  <p:slideViewPr>
    <p:cSldViewPr>
      <p:cViewPr varScale="1">
        <p:scale>
          <a:sx n="51" d="100"/>
          <a:sy n="51" d="100"/>
        </p:scale>
        <p:origin x="542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806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2806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5E005DC7-F559-4AF7-94A7-B6CA14AF96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63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6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81038"/>
            <a:ext cx="4541838" cy="3406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4825"/>
            <a:ext cx="5486400" cy="408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806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806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57F6BE8F-562E-4284-AED5-0946453F79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44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75C8CE4-8B44-4962-B14C-5A69058664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7DBC36B-122A-4A0B-95DE-300294E429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75C8CE4-8B44-4962-B14C-5A69058664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1A3FD4A-1819-4672-8B3A-218BCFBF29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138A9C9-3D49-4778-8B2F-56304AAF29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D925EF2-CE53-4448-B8DB-3FC808D1F4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38512B6-B495-4600-A3B0-F59ABD99FE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3064D8F-2F15-4502-B13A-EDFB22E9C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C61F33-9C29-4F37-AA35-486FCFA5E5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16ADDD6-5D3E-4A51-9413-EC65C5A4DE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9B64FF3-A1AF-46C4-8536-25EDE7B77C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1A3FD4A-1819-4672-8B3A-218BCFBF29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7DBC36B-122A-4A0B-95DE-300294E429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4720631-7AC6-4EE8-A508-C7236EDDD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8CE4-8B44-4962-B14C-5A6905866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A3FD4A-1819-4672-8B3A-218BCFBF29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A9C9-3D49-4778-8B2F-56304AAF2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5EF2-CE53-4448-B8DB-3FC808D1F4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12B6-B495-4600-A3B0-F59ABD99F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4D8F-2F15-4502-B13A-EDFB22E9C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1F33-9C29-4F37-AA35-486FCFA5E5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16ADDD6-5D3E-4A51-9413-EC65C5A4DE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138A9C9-3D49-4778-8B2F-56304AAF29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4FF3-A1AF-46C4-8536-25EDE7B77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C36B-122A-4A0B-95DE-300294E42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D925EF2-CE53-4448-B8DB-3FC808D1F4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38512B6-B495-4600-A3B0-F59ABD99FE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3064D8F-2F15-4502-B13A-EDFB22E9C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C61F33-9C29-4F37-AA35-486FCFA5E5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16ADDD6-5D3E-4A51-9413-EC65C5A4DE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9B64FF3-A1AF-46C4-8536-25EDE7B77C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3824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QuestionShape"/>
          <p:cNvSpPr/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z="38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3" name="AShape"/>
          <p:cNvSpPr/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en-US" sz="3000" smtClean="0">
                <a:latin typeface="+mn-lt"/>
              </a:rPr>
              <a:t>A.) Response A</a:t>
            </a:r>
          </a:p>
        </p:txBody>
      </p:sp>
      <p:sp>
        <p:nvSpPr>
          <p:cNvPr id="4" name="BShape"/>
          <p:cNvSpPr/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en-US" sz="3000" smtClean="0">
                <a:latin typeface="+mn-lt"/>
              </a:rPr>
              <a:t>B.) Response B</a:t>
            </a:r>
          </a:p>
        </p:txBody>
      </p:sp>
      <p:sp>
        <p:nvSpPr>
          <p:cNvPr id="5" name="CShape"/>
          <p:cNvSpPr/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en-US" sz="3000" smtClean="0">
                <a:latin typeface="+mn-lt"/>
              </a:rPr>
              <a:t>C.) Response C</a:t>
            </a:r>
          </a:p>
        </p:txBody>
      </p:sp>
      <p:sp>
        <p:nvSpPr>
          <p:cNvPr id="6" name="DShape"/>
          <p:cNvSpPr/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en-US" sz="3000" smtClean="0">
                <a:latin typeface="+mn-lt"/>
              </a:rPr>
              <a:t>D.) Response D</a:t>
            </a:r>
          </a:p>
        </p:txBody>
      </p:sp>
      <p:sp>
        <p:nvSpPr>
          <p:cNvPr id="7" name="EShape"/>
          <p:cNvSpPr/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en-US" sz="3000" smtClean="0">
                <a:latin typeface="+mn-lt"/>
              </a:rPr>
              <a:t>E.) Response E</a:t>
            </a:r>
          </a:p>
        </p:txBody>
      </p:sp>
      <p:sp>
        <p:nvSpPr>
          <p:cNvPr id="8" name="Percent"/>
          <p:cNvSpPr/>
          <p:nvPr userDrawn="1"/>
        </p:nvSpPr>
        <p:spPr bwMode="auto"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 bwMode="auto"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3824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GraphShape" hidden="1"/>
          <p:cNvSpPr/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iRespond Graph</a:t>
            </a:r>
          </a:p>
        </p:txBody>
      </p:sp>
      <p:grpSp>
        <p:nvGrpSpPr>
          <p:cNvPr id="138240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" name="CorrectBar1"/>
            <p:cNvSpPr/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67%</a:t>
              </a:r>
            </a:p>
          </p:txBody>
        </p:sp>
      </p:grpSp>
      <p:grpSp>
        <p:nvGrpSpPr>
          <p:cNvPr id="138241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" name="IncorrectBar3"/>
            <p:cNvSpPr/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6" name="IncorrectBar4"/>
            <p:cNvSpPr/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E</a:t>
              </a: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YAxisLine"/>
            <p:cNvCxnSpPr/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YAxisTick0"/>
            <p:cNvCxnSpPr/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YAxisTick1"/>
            <p:cNvCxnSpPr/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YAxisTick2"/>
            <p:cNvCxnSpPr/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YAxisTick3"/>
            <p:cNvCxnSpPr/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August 20,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13.wmf"/><Relationship Id="rId3" Type="http://schemas.openxmlformats.org/officeDocument/2006/relationships/oleObject" Target="../embeddings/oleObject5.bin"/><Relationship Id="rId21" Type="http://schemas.openxmlformats.org/officeDocument/2006/relationships/oleObject" Target="../embeddings/oleObject14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12.bin"/><Relationship Id="rId2" Type="http://schemas.openxmlformats.org/officeDocument/2006/relationships/slideLayout" Target="../slideLayouts/slideLayout27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13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1.wmf"/><Relationship Id="rId22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3429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7200" dirty="0" smtClean="0">
                <a:latin typeface="Bodoni MT Black" pitchFamily="18" charset="0"/>
              </a:rPr>
              <a:t>Let’s Begin!!!</a:t>
            </a:r>
            <a:br>
              <a:rPr lang="en-US" sz="7200" dirty="0" smtClean="0">
                <a:latin typeface="Bodoni MT Black" pitchFamily="18" charset="0"/>
              </a:rPr>
            </a:br>
            <a:r>
              <a:rPr lang="en-US" sz="7200" dirty="0" smtClean="0">
                <a:latin typeface="Bodoni MT Black" pitchFamily="18" charset="0"/>
              </a:rPr>
              <a:t/>
            </a:r>
            <a:br>
              <a:rPr lang="en-US" sz="7200" dirty="0" smtClean="0">
                <a:latin typeface="Bodoni MT Black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9600" dirty="0" smtClean="0">
                <a:solidFill>
                  <a:srgbClr val="FFFF00"/>
                </a:solidFill>
                <a:sym typeface="Wingdings" pitchFamily="2" charset="2"/>
              </a:rPr>
              <a:t></a:t>
            </a:r>
            <a:endParaRPr lang="en-US" sz="96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01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id="12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945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677174"/>
              </p:ext>
            </p:extLst>
          </p:nvPr>
        </p:nvGraphicFramePr>
        <p:xfrm>
          <a:off x="18300" y="1136844"/>
          <a:ext cx="8821816" cy="4629595"/>
        </p:xfrm>
        <a:graphic>
          <a:graphicData uri="http://schemas.openxmlformats.org/drawingml/2006/table">
            <a:tbl>
              <a:tblPr/>
              <a:tblGrid>
                <a:gridCol w="2262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1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3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67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88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461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Polynomial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# of Terms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 by # of Terms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DEGREE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 by Degree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1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7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71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4x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+ 3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6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5x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+ x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71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3x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4x + 6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71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7t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7t + 3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607494" y="2307796"/>
            <a:ext cx="82608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Century Gothic" pitchFamily="34" charset="0"/>
              </a:rPr>
              <a:t>1</a:t>
            </a:r>
            <a:endParaRPr lang="en-US" sz="2500" b="1" dirty="0"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07494" y="2893272"/>
            <a:ext cx="82608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Century Gothic" pitchFamily="34" charset="0"/>
              </a:rPr>
              <a:t>1</a:t>
            </a:r>
            <a:endParaRPr lang="en-US" sz="2500" b="1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07494" y="3598011"/>
            <a:ext cx="82608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Century Gothic" pitchFamily="34" charset="0"/>
              </a:rPr>
              <a:t>2</a:t>
            </a:r>
            <a:endParaRPr lang="en-US" sz="2500" b="1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07494" y="4129276"/>
            <a:ext cx="82608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Century Gothic" pitchFamily="34" charset="0"/>
              </a:rPr>
              <a:t>2</a:t>
            </a:r>
            <a:endParaRPr lang="en-US" sz="2500" b="1" dirty="0"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07494" y="4682225"/>
            <a:ext cx="82608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latin typeface="Century Gothic" pitchFamily="34" charset="0"/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05549" y="2302306"/>
            <a:ext cx="19025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Century Gothic" pitchFamily="34" charset="0"/>
              </a:rPr>
              <a:t>Monomial</a:t>
            </a:r>
            <a:endParaRPr lang="en-US" sz="2500" b="1" dirty="0">
              <a:latin typeface="Century Gothic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05549" y="2893272"/>
            <a:ext cx="19025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Century Gothic" pitchFamily="34" charset="0"/>
              </a:rPr>
              <a:t>Monomial</a:t>
            </a:r>
            <a:endParaRPr lang="en-US" sz="2500" b="1" dirty="0">
              <a:latin typeface="Century Gothic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05549" y="3500432"/>
            <a:ext cx="19025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Century Gothic" pitchFamily="34" charset="0"/>
              </a:rPr>
              <a:t>Binomial</a:t>
            </a:r>
            <a:endParaRPr lang="en-US" sz="2500" b="1" dirty="0"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05549" y="4107592"/>
            <a:ext cx="19025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Century Gothic" pitchFamily="34" charset="0"/>
              </a:rPr>
              <a:t>Binomial</a:t>
            </a:r>
            <a:endParaRPr lang="en-US" sz="2500" b="1" dirty="0">
              <a:latin typeface="Century Gothic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05549" y="4660541"/>
            <a:ext cx="19025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Century Gothic" pitchFamily="34" charset="0"/>
              </a:rPr>
              <a:t>Trinomial</a:t>
            </a:r>
            <a:endParaRPr lang="en-US" sz="2500" b="1" dirty="0">
              <a:latin typeface="Century Gothic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25316" y="2307796"/>
            <a:ext cx="95129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Century Gothic" pitchFamily="34" charset="0"/>
              </a:rPr>
              <a:t>0</a:t>
            </a:r>
            <a:endParaRPr lang="en-US" sz="2500" b="1" dirty="0">
              <a:latin typeface="Century Gothic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25241" y="2914956"/>
            <a:ext cx="95129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latin typeface="Century Gothic" pitchFamily="34" charset="0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99993" y="3576327"/>
            <a:ext cx="95129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latin typeface="Century Gothic" pitchFamily="34" charset="0"/>
              </a:rPr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99993" y="4129276"/>
            <a:ext cx="95129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Century Gothic" pitchFamily="34" charset="0"/>
              </a:rPr>
              <a:t>3</a:t>
            </a:r>
            <a:endParaRPr lang="en-US" sz="2500" b="1" dirty="0">
              <a:latin typeface="Century Gothic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9993" y="4660541"/>
            <a:ext cx="95129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latin typeface="Century Gothic" pitchFamily="34" charset="0"/>
              </a:rPr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299004" y="2307796"/>
            <a:ext cx="19025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Century Gothic" pitchFamily="34" charset="0"/>
              </a:rPr>
              <a:t>Constant</a:t>
            </a:r>
            <a:endParaRPr lang="en-US" sz="2500" b="1" dirty="0">
              <a:latin typeface="Century Gothic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26689" y="2893272"/>
            <a:ext cx="19025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Century Gothic" pitchFamily="34" charset="0"/>
              </a:rPr>
              <a:t>Linear</a:t>
            </a:r>
            <a:endParaRPr lang="en-US" sz="2500" b="1" dirty="0">
              <a:latin typeface="Century Gothic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72614" y="3522116"/>
            <a:ext cx="19025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Century Gothic" pitchFamily="34" charset="0"/>
              </a:rPr>
              <a:t>Quadratic</a:t>
            </a:r>
            <a:endParaRPr lang="en-US" sz="2500" b="1" dirty="0">
              <a:latin typeface="Century Gothic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76194" y="4129276"/>
            <a:ext cx="19025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Century Gothic" pitchFamily="34" charset="0"/>
              </a:rPr>
              <a:t>Cubic</a:t>
            </a:r>
            <a:endParaRPr lang="en-US" sz="2500" b="1" dirty="0">
              <a:latin typeface="Century Gothic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72614" y="4660541"/>
            <a:ext cx="19025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Century Gothic" pitchFamily="34" charset="0"/>
              </a:rPr>
              <a:t>Quadratic</a:t>
            </a:r>
            <a:endParaRPr lang="en-US" sz="2500" b="1" dirty="0">
              <a:latin typeface="Century Gothic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07494" y="5198031"/>
            <a:ext cx="82608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latin typeface="Century Gothic" pitchFamily="34" charset="0"/>
              </a:rPr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05549" y="5198031"/>
            <a:ext cx="19025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Century Gothic" pitchFamily="34" charset="0"/>
              </a:rPr>
              <a:t>Trinomial</a:t>
            </a:r>
            <a:endParaRPr lang="en-US" sz="2500" b="1" dirty="0">
              <a:latin typeface="Century Gothic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99993" y="5174585"/>
            <a:ext cx="95129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latin typeface="Century Gothic" pitchFamily="34" charset="0"/>
              </a:rPr>
              <a:t>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450794" y="5174585"/>
            <a:ext cx="19025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Century Gothic" pitchFamily="34" charset="0"/>
              </a:rPr>
              <a:t>Quartic</a:t>
            </a:r>
            <a:endParaRPr lang="en-US" sz="25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92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Adding and Subtracting Polynomials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057400"/>
            <a:ext cx="7848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ADDING</a:t>
            </a:r>
            <a:r>
              <a:rPr lang="en-US" sz="4400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4400" dirty="0" smtClean="0"/>
              <a:t>Combine like terms!</a:t>
            </a:r>
          </a:p>
          <a:p>
            <a:endParaRPr lang="en-US" sz="4400" dirty="0" smtClean="0"/>
          </a:p>
          <a:p>
            <a:r>
              <a:rPr lang="en-US" sz="4400" b="1" dirty="0" smtClean="0"/>
              <a:t>SUBTRACTING</a:t>
            </a:r>
            <a:r>
              <a:rPr lang="en-US" sz="4400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4400" dirty="0" smtClean="0"/>
              <a:t>Distribute the negative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4400" dirty="0" smtClean="0"/>
              <a:t>Combine like terms!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7787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0"/>
            <a:ext cx="7772400" cy="1143000"/>
          </a:xfrm>
        </p:spPr>
        <p:txBody>
          <a:bodyPr/>
          <a:lstStyle/>
          <a:p>
            <a:pPr algn="l"/>
            <a:r>
              <a:rPr lang="en-US" b="1" dirty="0" smtClean="0"/>
              <a:t>Ex. 1</a:t>
            </a:r>
            <a:endParaRPr lang="en-US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0782965"/>
              </p:ext>
            </p:extLst>
          </p:nvPr>
        </p:nvGraphicFramePr>
        <p:xfrm>
          <a:off x="1535113" y="1870075"/>
          <a:ext cx="599122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47" name="Equation" r:id="rId3" imgW="2197080" imgH="304560" progId="Equation.DSMT4">
                  <p:embed/>
                </p:oleObj>
              </mc:Choice>
              <mc:Fallback>
                <p:oleObj name="Equation" r:id="rId3" imgW="21970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35113" y="1870075"/>
                        <a:ext cx="5991225" cy="831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9902439"/>
              </p:ext>
            </p:extLst>
          </p:nvPr>
        </p:nvGraphicFramePr>
        <p:xfrm>
          <a:off x="3176588" y="5478463"/>
          <a:ext cx="3011487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48" name="Equation" r:id="rId5" imgW="1104840" imgH="228600" progId="Equation.DSMT4">
                  <p:embed/>
                </p:oleObj>
              </mc:Choice>
              <mc:Fallback>
                <p:oleObj name="Equation" r:id="rId5" imgW="1104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6588" y="5478463"/>
                        <a:ext cx="3011487" cy="623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16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0"/>
            <a:ext cx="7772400" cy="1143000"/>
          </a:xfrm>
        </p:spPr>
        <p:txBody>
          <a:bodyPr/>
          <a:lstStyle/>
          <a:p>
            <a:pPr algn="l"/>
            <a:r>
              <a:rPr lang="en-US" b="1" dirty="0" smtClean="0"/>
              <a:t>Ex. 2</a:t>
            </a:r>
            <a:endParaRPr lang="en-US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3895339"/>
              </p:ext>
            </p:extLst>
          </p:nvPr>
        </p:nvGraphicFramePr>
        <p:xfrm>
          <a:off x="755073" y="1905000"/>
          <a:ext cx="755072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71" name="Equation" r:id="rId3" imgW="2768400" imgH="279360" progId="Equation.DSMT4">
                  <p:embed/>
                </p:oleObj>
              </mc:Choice>
              <mc:Fallback>
                <p:oleObj name="Equation" r:id="rId3" imgW="27684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5073" y="1905000"/>
                        <a:ext cx="7550727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792524"/>
              </p:ext>
            </p:extLst>
          </p:nvPr>
        </p:nvGraphicFramePr>
        <p:xfrm>
          <a:off x="3055938" y="5478463"/>
          <a:ext cx="3254375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72" name="Equation" r:id="rId5" imgW="1193760" imgH="228600" progId="Equation.DSMT4">
                  <p:embed/>
                </p:oleObj>
              </mc:Choice>
              <mc:Fallback>
                <p:oleObj name="Equation" r:id="rId5" imgW="1193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5938" y="5478463"/>
                        <a:ext cx="3254375" cy="623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277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0"/>
            <a:ext cx="7772400" cy="1143000"/>
          </a:xfrm>
        </p:spPr>
        <p:txBody>
          <a:bodyPr/>
          <a:lstStyle/>
          <a:p>
            <a:pPr algn="l"/>
            <a:r>
              <a:rPr lang="en-US" b="1" dirty="0" smtClean="0"/>
              <a:t>Ex. 3</a:t>
            </a:r>
            <a:endParaRPr lang="en-US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376629"/>
              </p:ext>
            </p:extLst>
          </p:nvPr>
        </p:nvGraphicFramePr>
        <p:xfrm>
          <a:off x="1377950" y="1905000"/>
          <a:ext cx="63039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95" name="Equation" r:id="rId3" imgW="2311200" imgH="279360" progId="Equation.DSMT4">
                  <p:embed/>
                </p:oleObj>
              </mc:Choice>
              <mc:Fallback>
                <p:oleObj name="Equation" r:id="rId3" imgW="23112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7950" y="1905000"/>
                        <a:ext cx="6303963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0357622"/>
              </p:ext>
            </p:extLst>
          </p:nvPr>
        </p:nvGraphicFramePr>
        <p:xfrm>
          <a:off x="3471863" y="5513388"/>
          <a:ext cx="2422525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96" name="Equation" r:id="rId5" imgW="888840" imgH="203040" progId="Equation.DSMT4">
                  <p:embed/>
                </p:oleObj>
              </mc:Choice>
              <mc:Fallback>
                <p:oleObj name="Equation" r:id="rId5" imgW="8888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1863" y="5513388"/>
                        <a:ext cx="2422525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658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0"/>
            <a:ext cx="7772400" cy="1143000"/>
          </a:xfrm>
        </p:spPr>
        <p:txBody>
          <a:bodyPr/>
          <a:lstStyle/>
          <a:p>
            <a:pPr algn="l"/>
            <a:r>
              <a:rPr lang="en-US" b="1" dirty="0" smtClean="0"/>
              <a:t>Ex. 4</a:t>
            </a:r>
            <a:endParaRPr lang="en-US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4924871"/>
              </p:ext>
            </p:extLst>
          </p:nvPr>
        </p:nvGraphicFramePr>
        <p:xfrm>
          <a:off x="1066800" y="1905000"/>
          <a:ext cx="69278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19" name="Equation" r:id="rId3" imgW="2539800" imgH="279360" progId="Equation.DSMT4">
                  <p:embed/>
                </p:oleObj>
              </mc:Choice>
              <mc:Fallback>
                <p:oleObj name="Equation" r:id="rId3" imgW="25398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905000"/>
                        <a:ext cx="692785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0871426"/>
              </p:ext>
            </p:extLst>
          </p:nvPr>
        </p:nvGraphicFramePr>
        <p:xfrm>
          <a:off x="2867025" y="5513388"/>
          <a:ext cx="3633788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20" name="Equation" r:id="rId5" imgW="1333440" imgH="203040" progId="Equation.DSMT4">
                  <p:embed/>
                </p:oleObj>
              </mc:Choice>
              <mc:Fallback>
                <p:oleObj name="Equation" r:id="rId5" imgW="13334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7025" y="5513388"/>
                        <a:ext cx="3633788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460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HOMEWORK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/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dirty="0" smtClean="0"/>
              <a:t>Practice Worksheet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6451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0090" y="241300"/>
            <a:ext cx="8215085" cy="914400"/>
          </a:xfrm>
        </p:spPr>
        <p:txBody>
          <a:bodyPr/>
          <a:lstStyle/>
          <a:p>
            <a:r>
              <a:rPr lang="en-US" sz="4400" dirty="0" smtClean="0">
                <a:latin typeface="Century Gothic" pitchFamily="34" charset="0"/>
              </a:rPr>
              <a:t>Let’s Review Functions</a:t>
            </a:r>
            <a:endParaRPr lang="en-US" sz="4400" dirty="0">
              <a:latin typeface="Century Gothic" pitchFamily="34" charset="0"/>
            </a:endParaRPr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625460" y="3399972"/>
            <a:ext cx="751363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 eaLnBrk="1" hangingPunct="1">
              <a:spcBef>
                <a:spcPct val="50000"/>
              </a:spcBef>
              <a:buAutoNum type="arabicPeriod"/>
            </a:pPr>
            <a:r>
              <a:rPr lang="en-US" sz="2400" dirty="0" smtClean="0">
                <a:latin typeface="Century Gothic" pitchFamily="34" charset="0"/>
              </a:rPr>
              <a:t>How do I name polynomials?</a:t>
            </a:r>
          </a:p>
          <a:p>
            <a:pPr marL="457200" indent="-457200" algn="just" eaLnBrk="1" hangingPunct="1">
              <a:spcBef>
                <a:spcPct val="50000"/>
              </a:spcBef>
              <a:buAutoNum type="arabicPeriod"/>
            </a:pPr>
            <a:r>
              <a:rPr lang="en-US" sz="2400" dirty="0" smtClean="0">
                <a:latin typeface="Century Gothic" pitchFamily="34" charset="0"/>
              </a:rPr>
              <a:t>How do I add and subtract polynomials?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397775" y="2288745"/>
            <a:ext cx="3567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tx2"/>
                </a:solidFill>
                <a:latin typeface="Century Gothic" pitchFamily="34" charset="0"/>
              </a:rPr>
              <a:t>Daily Questions…….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52400" y="902200"/>
            <a:ext cx="8839200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3200" b="1" u="sng" dirty="0" smtClean="0">
                <a:solidFill>
                  <a:schemeClr val="accent3"/>
                </a:solidFill>
                <a:latin typeface="Century Gothic" pitchFamily="34" charset="0"/>
              </a:rPr>
              <a:t>POLYNOMIAL Function:</a:t>
            </a:r>
            <a:endParaRPr lang="en-US" sz="3200" b="1" u="sng" dirty="0">
              <a:solidFill>
                <a:schemeClr val="accent3"/>
              </a:solidFill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b="1" dirty="0" smtClean="0">
                <a:latin typeface="Century Gothic" pitchFamily="34" charset="0"/>
              </a:rPr>
              <a:t>A </a:t>
            </a:r>
            <a:r>
              <a:rPr lang="en-US" sz="3200" b="1" dirty="0">
                <a:latin typeface="Century Gothic" pitchFamily="34" charset="0"/>
              </a:rPr>
              <a:t>polynomial is the </a:t>
            </a:r>
            <a:r>
              <a:rPr lang="en-US" sz="3200" b="1" dirty="0" smtClean="0">
                <a:latin typeface="Century Gothic" pitchFamily="34" charset="0"/>
              </a:rPr>
              <a:t>monomial or the sum </a:t>
            </a:r>
            <a:r>
              <a:rPr lang="en-US" sz="3200" b="1" dirty="0">
                <a:latin typeface="Century Gothic" pitchFamily="34" charset="0"/>
              </a:rPr>
              <a:t>of </a:t>
            </a:r>
            <a:r>
              <a:rPr lang="en-US" sz="3200" b="1" dirty="0" smtClean="0">
                <a:latin typeface="Century Gothic" pitchFamily="34" charset="0"/>
              </a:rPr>
              <a:t>monomials</a:t>
            </a:r>
            <a:r>
              <a:rPr lang="en-US" sz="3200" b="1" dirty="0">
                <a:latin typeface="Century Gothic" pitchFamily="34" charset="0"/>
              </a:rPr>
              <a:t> </a:t>
            </a:r>
            <a:r>
              <a:rPr lang="en-US" sz="3200" b="1" dirty="0" smtClean="0">
                <a:latin typeface="Century Gothic" pitchFamily="34" charset="0"/>
              </a:rPr>
              <a:t>with </a:t>
            </a:r>
            <a:r>
              <a:rPr lang="en-US" sz="3200" b="1" u="sng" dirty="0" smtClean="0">
                <a:latin typeface="Century Gothic" pitchFamily="34" charset="0"/>
              </a:rPr>
              <a:t>all exponents as whole numbers</a:t>
            </a:r>
            <a:r>
              <a:rPr lang="en-US" sz="3200" b="1" dirty="0" smtClean="0">
                <a:latin typeface="Century Gothic" pitchFamily="34" charset="0"/>
              </a:rPr>
              <a:t> and </a:t>
            </a:r>
            <a:r>
              <a:rPr lang="en-US" sz="3200" b="1" u="sng" dirty="0" smtClean="0">
                <a:latin typeface="Century Gothic" pitchFamily="34" charset="0"/>
              </a:rPr>
              <a:t>coefficients are all real numbers</a:t>
            </a:r>
            <a:r>
              <a:rPr lang="en-US" sz="3200" b="1" dirty="0" smtClean="0">
                <a:latin typeface="Century Gothic" pitchFamily="34" charset="0"/>
              </a:rPr>
              <a:t>.</a:t>
            </a:r>
          </a:p>
          <a:p>
            <a:pPr lvl="1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b="1" dirty="0" smtClean="0">
                <a:latin typeface="Century Gothic" pitchFamily="34" charset="0"/>
              </a:rPr>
              <a:t>Ex- </a:t>
            </a:r>
            <a:endParaRPr lang="en-US" sz="3200" b="1" dirty="0"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905000" y="3820627"/>
            <a:ext cx="266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chemeClr val="accent2"/>
                </a:solidFill>
                <a:latin typeface="Century Gothic" pitchFamily="34" charset="0"/>
              </a:rPr>
              <a:t>x</a:t>
            </a:r>
            <a:r>
              <a:rPr lang="en-US" sz="2800" b="1" baseline="30000" dirty="0">
                <a:solidFill>
                  <a:schemeClr val="accent2"/>
                </a:solidFill>
                <a:latin typeface="Century Gothic" pitchFamily="34" charset="0"/>
              </a:rPr>
              <a:t>3</a:t>
            </a:r>
            <a:r>
              <a:rPr lang="en-US" sz="2800" b="1" dirty="0">
                <a:solidFill>
                  <a:schemeClr val="accent2"/>
                </a:solidFill>
                <a:latin typeface="Century Gothic" pitchFamily="34" charset="0"/>
              </a:rPr>
              <a:t>+6x</a:t>
            </a:r>
            <a:r>
              <a:rPr lang="en-US" sz="2800" b="1" baseline="30000" dirty="0">
                <a:solidFill>
                  <a:schemeClr val="accent2"/>
                </a:solidFill>
                <a:latin typeface="Century Gothic" pitchFamily="34" charset="0"/>
              </a:rPr>
              <a:t>2</a:t>
            </a:r>
            <a:r>
              <a:rPr lang="en-US" sz="2800" b="1" dirty="0">
                <a:solidFill>
                  <a:schemeClr val="accent2"/>
                </a:solidFill>
                <a:latin typeface="Century Gothic" pitchFamily="34" charset="0"/>
              </a:rPr>
              <a:t>+12x+8</a:t>
            </a:r>
          </a:p>
        </p:txBody>
      </p:sp>
    </p:spTree>
    <p:extLst>
      <p:ext uri="{BB962C8B-B14F-4D97-AF65-F5344CB8AC3E}">
        <p14:creationId xmlns:p14="http://schemas.microsoft.com/office/powerpoint/2010/main" val="100701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52400" y="902200"/>
            <a:ext cx="88392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3200" b="1" u="sng" dirty="0" smtClean="0">
                <a:solidFill>
                  <a:schemeClr val="accent3"/>
                </a:solidFill>
                <a:latin typeface="Century Gothic" pitchFamily="34" charset="0"/>
              </a:rPr>
              <a:t>Is it a polynomial?</a:t>
            </a:r>
            <a:endParaRPr lang="en-US" sz="3200" b="1" u="sng" dirty="0">
              <a:solidFill>
                <a:schemeClr val="accent3"/>
              </a:solidFill>
              <a:latin typeface="Century Gothic" pitchFamily="34" charset="0"/>
            </a:endParaRPr>
          </a:p>
          <a:p>
            <a:pPr marL="457200" lvl="1" indent="0" eaLnBrk="1" hangingPunct="1">
              <a:spcBef>
                <a:spcPct val="50000"/>
              </a:spcBef>
            </a:pPr>
            <a:r>
              <a:rPr lang="en-US" sz="3200" b="1" dirty="0" smtClean="0">
                <a:latin typeface="Century Gothic" pitchFamily="34" charset="0"/>
              </a:rPr>
              <a:t> </a:t>
            </a:r>
            <a:endParaRPr lang="en-US" sz="3200" b="1" dirty="0"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4195" y="2056595"/>
            <a:ext cx="5934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a)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9709531"/>
              </p:ext>
            </p:extLst>
          </p:nvPr>
        </p:nvGraphicFramePr>
        <p:xfrm>
          <a:off x="777251" y="1911100"/>
          <a:ext cx="2474397" cy="731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49" name="Equation" r:id="rId3" imgW="800100" imgH="228600" progId="Equation.DSMT4">
                  <p:embed/>
                </p:oleObj>
              </mc:Choice>
              <mc:Fallback>
                <p:oleObj name="Equation" r:id="rId3" imgW="8001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51" y="1911100"/>
                        <a:ext cx="2474397" cy="7315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4195" y="3119125"/>
            <a:ext cx="5934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Century Gothic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)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94195" y="4105760"/>
            <a:ext cx="5822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c)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19144" y="5168290"/>
            <a:ext cx="5950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Century Gothic" pitchFamily="34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)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357848"/>
              </p:ext>
            </p:extLst>
          </p:nvPr>
        </p:nvGraphicFramePr>
        <p:xfrm>
          <a:off x="734196" y="2973630"/>
          <a:ext cx="4217279" cy="731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50" name="Equation" r:id="rId5" imgW="1358900" imgH="228600" progId="Equation.DSMT4">
                  <p:embed/>
                </p:oleObj>
              </mc:Choice>
              <mc:Fallback>
                <p:oleObj name="Equation" r:id="rId5" imgW="13589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196" y="2973630"/>
                        <a:ext cx="4217279" cy="7315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5379026"/>
              </p:ext>
            </p:extLst>
          </p:nvPr>
        </p:nvGraphicFramePr>
        <p:xfrm>
          <a:off x="784912" y="3987695"/>
          <a:ext cx="3559403" cy="731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51" name="Equation" r:id="rId7" imgW="1143000" imgH="228600" progId="Equation.DSMT4">
                  <p:embed/>
                </p:oleObj>
              </mc:Choice>
              <mc:Fallback>
                <p:oleObj name="Equation" r:id="rId7" imgW="11430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912" y="3987695"/>
                        <a:ext cx="3559403" cy="7315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506566"/>
              </p:ext>
            </p:extLst>
          </p:nvPr>
        </p:nvGraphicFramePr>
        <p:xfrm>
          <a:off x="777250" y="5050225"/>
          <a:ext cx="4013861" cy="731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52" name="Equation" r:id="rId9" imgW="1346200" imgH="241300" progId="Equation.DSMT4">
                  <p:embed/>
                </p:oleObj>
              </mc:Choice>
              <mc:Fallback>
                <p:oleObj name="Equation" r:id="rId9" imgW="1346200" imgH="2413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50" y="5050225"/>
                        <a:ext cx="4013861" cy="7315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585365" y="1911100"/>
            <a:ext cx="13281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entury Gothic" pitchFamily="34" charset="0"/>
              </a:rPr>
              <a:t>YES</a:t>
            </a:r>
            <a:endParaRPr lang="en-US" sz="40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41213" y="2973630"/>
            <a:ext cx="13281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entury Gothic" pitchFamily="34" charset="0"/>
              </a:rPr>
              <a:t>NO</a:t>
            </a:r>
            <a:endParaRPr lang="en-US" sz="40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6105" y="4011329"/>
            <a:ext cx="13281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entury Gothic" pitchFamily="34" charset="0"/>
              </a:rPr>
              <a:t>NO</a:t>
            </a:r>
            <a:endParaRPr lang="en-US" sz="40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89423" y="4997964"/>
            <a:ext cx="13281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entury Gothic" pitchFamily="34" charset="0"/>
              </a:rPr>
              <a:t>YES</a:t>
            </a:r>
            <a:endParaRPr lang="en-US" sz="40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3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45985" y="970636"/>
            <a:ext cx="87630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u="sng" dirty="0" smtClean="0">
                <a:solidFill>
                  <a:srgbClr val="000066"/>
                </a:solidFill>
                <a:latin typeface="Century Gothic" pitchFamily="34" charset="0"/>
              </a:rPr>
              <a:t>STANDARD </a:t>
            </a:r>
            <a:r>
              <a:rPr lang="en-US" sz="3200" b="1" u="sng" dirty="0">
                <a:solidFill>
                  <a:srgbClr val="000066"/>
                </a:solidFill>
                <a:latin typeface="Century Gothic" pitchFamily="34" charset="0"/>
              </a:rPr>
              <a:t>FORM 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dirty="0">
                <a:latin typeface="Century Gothic" pitchFamily="34" charset="0"/>
              </a:rPr>
              <a:t> 	</a:t>
            </a:r>
            <a:r>
              <a:rPr lang="en-US" sz="3200" dirty="0" smtClean="0">
                <a:latin typeface="Century Gothic" pitchFamily="34" charset="0"/>
              </a:rPr>
              <a:t>The </a:t>
            </a:r>
            <a:r>
              <a:rPr lang="en-US" sz="3200" dirty="0">
                <a:latin typeface="Century Gothic" pitchFamily="34" charset="0"/>
              </a:rPr>
              <a:t>terms of a polynomial are in STANDARD FORM </a:t>
            </a:r>
            <a:r>
              <a:rPr lang="en-US" sz="3200" dirty="0" smtClean="0">
                <a:latin typeface="Century Gothic" pitchFamily="34" charset="0"/>
              </a:rPr>
              <a:t>when:</a:t>
            </a:r>
          </a:p>
          <a:p>
            <a:pPr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dirty="0" smtClean="0">
                <a:latin typeface="Century Gothic" pitchFamily="34" charset="0"/>
              </a:rPr>
              <a:t>they </a:t>
            </a:r>
            <a:r>
              <a:rPr lang="en-US" sz="3200" dirty="0">
                <a:latin typeface="Century Gothic" pitchFamily="34" charset="0"/>
              </a:rPr>
              <a:t>are ordered from left to right in ______________ order; which means from the ____________ exponent to the ____________ </a:t>
            </a:r>
          </a:p>
        </p:txBody>
      </p:sp>
      <p:sp>
        <p:nvSpPr>
          <p:cNvPr id="656389" name="Text Box 5"/>
          <p:cNvSpPr txBox="1">
            <a:spLocks noChangeArrowheads="1"/>
          </p:cNvSpPr>
          <p:nvPr/>
        </p:nvSpPr>
        <p:spPr bwMode="auto">
          <a:xfrm>
            <a:off x="1308515" y="3498600"/>
            <a:ext cx="20519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Century Gothic" pitchFamily="34" charset="0"/>
              </a:rPr>
              <a:t>decreasing</a:t>
            </a:r>
          </a:p>
        </p:txBody>
      </p:sp>
      <p:sp>
        <p:nvSpPr>
          <p:cNvPr id="656390" name="Text Box 6"/>
          <p:cNvSpPr txBox="1">
            <a:spLocks noChangeArrowheads="1"/>
          </p:cNvSpPr>
          <p:nvPr/>
        </p:nvSpPr>
        <p:spPr bwMode="auto">
          <a:xfrm>
            <a:off x="2288440" y="3958435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Century Gothic" pitchFamily="34" charset="0"/>
              </a:rPr>
              <a:t>largest</a:t>
            </a:r>
            <a:endParaRPr lang="en-US" sz="24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308515" y="4413805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Century Gothic" pitchFamily="34" charset="0"/>
              </a:rPr>
              <a:t>smallest</a:t>
            </a:r>
            <a:endParaRPr lang="en-US" sz="24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10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5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5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6389" grpId="0"/>
      <p:bldP spid="656390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21880" y="550588"/>
            <a:ext cx="89916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The _________exponent in the </a:t>
            </a:r>
            <a:r>
              <a:rPr lang="en-US" sz="3200" b="1" dirty="0" smtClean="0">
                <a:latin typeface="Century Gothic" pitchFamily="34" charset="0"/>
              </a:rPr>
              <a:t>polynomial.  It </a:t>
            </a:r>
            <a:r>
              <a:rPr lang="en-US" sz="3200" b="1" dirty="0">
                <a:latin typeface="Century Gothic" pitchFamily="34" charset="0"/>
              </a:rPr>
              <a:t>determines the </a:t>
            </a:r>
            <a:r>
              <a:rPr lang="en-US" sz="3200" b="1" u="sng" dirty="0" smtClean="0">
                <a:latin typeface="Century Gothic" pitchFamily="34" charset="0"/>
              </a:rPr>
              <a:t>_____________________</a:t>
            </a:r>
            <a:r>
              <a:rPr lang="en-US" sz="3200" b="1" dirty="0" smtClean="0">
                <a:latin typeface="Century Gothic" pitchFamily="34" charset="0"/>
              </a:rPr>
              <a:t>.</a:t>
            </a:r>
            <a:endParaRPr lang="en-US" sz="3200" b="1" dirty="0"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 	</a:t>
            </a:r>
          </a:p>
        </p:txBody>
      </p:sp>
      <p:sp>
        <p:nvSpPr>
          <p:cNvPr id="655364" name="Text Box 4"/>
          <p:cNvSpPr txBox="1">
            <a:spLocks noChangeArrowheads="1"/>
          </p:cNvSpPr>
          <p:nvPr/>
        </p:nvSpPr>
        <p:spPr bwMode="auto">
          <a:xfrm>
            <a:off x="152400" y="2138785"/>
            <a:ext cx="88215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	</a:t>
            </a:r>
            <a:r>
              <a:rPr lang="en-US" sz="3200" b="1" dirty="0" smtClean="0">
                <a:latin typeface="Century Gothic" pitchFamily="34" charset="0"/>
              </a:rPr>
              <a:t>Ex:  </a:t>
            </a:r>
            <a:r>
              <a:rPr lang="en-US" sz="3200" b="1" dirty="0">
                <a:latin typeface="Century Gothic" pitchFamily="34" charset="0"/>
              </a:rPr>
              <a:t>The degree of </a:t>
            </a:r>
            <a:r>
              <a:rPr lang="en-US" sz="3200" b="1" dirty="0" smtClean="0">
                <a:latin typeface="Century Gothic" pitchFamily="34" charset="0"/>
              </a:rPr>
              <a:t>–</a:t>
            </a:r>
            <a:r>
              <a:rPr lang="en-US" sz="3200" b="1" dirty="0">
                <a:latin typeface="Century Gothic" pitchFamily="34" charset="0"/>
              </a:rPr>
              <a:t>7x + 9 – 4x</a:t>
            </a:r>
            <a:r>
              <a:rPr lang="en-US" sz="3200" b="1" baseline="30000" dirty="0">
                <a:latin typeface="Century Gothic" pitchFamily="34" charset="0"/>
              </a:rPr>
              <a:t>2</a:t>
            </a:r>
            <a:r>
              <a:rPr lang="en-US" sz="3200" b="1" dirty="0">
                <a:latin typeface="Century Gothic" pitchFamily="34" charset="0"/>
              </a:rPr>
              <a:t> is </a:t>
            </a:r>
            <a:r>
              <a:rPr lang="en-US" sz="3200" b="1" dirty="0" smtClean="0">
                <a:latin typeface="Century Gothic" pitchFamily="34" charset="0"/>
              </a:rPr>
              <a:t>____.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655366" name="Text Box 6"/>
          <p:cNvSpPr txBox="1">
            <a:spLocks noChangeArrowheads="1"/>
          </p:cNvSpPr>
          <p:nvPr/>
        </p:nvSpPr>
        <p:spPr bwMode="auto">
          <a:xfrm>
            <a:off x="1402405" y="626788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Century Gothic" pitchFamily="34" charset="0"/>
              </a:rPr>
              <a:t>largest</a:t>
            </a:r>
          </a:p>
        </p:txBody>
      </p:sp>
      <p:sp>
        <p:nvSpPr>
          <p:cNvPr id="655368" name="Text Box 8"/>
          <p:cNvSpPr txBox="1">
            <a:spLocks noChangeArrowheads="1"/>
          </p:cNvSpPr>
          <p:nvPr/>
        </p:nvSpPr>
        <p:spPr bwMode="auto">
          <a:xfrm>
            <a:off x="7530380" y="213645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Century Gothic" pitchFamily="34" charset="0"/>
              </a:rPr>
              <a:t>2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55980" y="4212085"/>
            <a:ext cx="8821510" cy="3939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3">
            <a:spAutoFit/>
          </a:bodyPr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 b="1" u="sng" dirty="0" smtClean="0">
                <a:latin typeface="Century Gothic" pitchFamily="34" charset="0"/>
              </a:rPr>
              <a:t>Classifying</a:t>
            </a:r>
            <a:r>
              <a:rPr lang="en-US" sz="2500" b="1" dirty="0" smtClean="0">
                <a:latin typeface="Century Gothic" pitchFamily="34" charset="0"/>
              </a:rPr>
              <a:t>: </a:t>
            </a:r>
          </a:p>
          <a:p>
            <a:pPr eaLnBrk="1" hangingPunct="1">
              <a:spcBef>
                <a:spcPct val="50000"/>
              </a:spcBef>
            </a:pPr>
            <a:r>
              <a:rPr lang="en-US" sz="2500" dirty="0" smtClean="0">
                <a:latin typeface="Century Gothic" pitchFamily="34" charset="0"/>
              </a:rPr>
              <a:t>0 – Constant</a:t>
            </a:r>
          </a:p>
          <a:p>
            <a:pPr eaLnBrk="1" hangingPunct="1">
              <a:spcBef>
                <a:spcPct val="50000"/>
              </a:spcBef>
            </a:pPr>
            <a:r>
              <a:rPr lang="en-US" sz="2500" dirty="0" smtClean="0">
                <a:latin typeface="Century Gothic" pitchFamily="34" charset="0"/>
              </a:rPr>
              <a:t>1 – Linear</a:t>
            </a:r>
          </a:p>
          <a:p>
            <a:pPr eaLnBrk="1" hangingPunct="1">
              <a:spcBef>
                <a:spcPct val="50000"/>
              </a:spcBef>
            </a:pPr>
            <a:endParaRPr lang="en-US" sz="2500" dirty="0"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500" dirty="0" smtClean="0"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500" dirty="0"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500" dirty="0" smtClean="0"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500" dirty="0" smtClean="0"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500" dirty="0" smtClean="0">
                <a:latin typeface="Century Gothic" pitchFamily="34" charset="0"/>
              </a:rPr>
              <a:t>2 – Quadratic</a:t>
            </a:r>
          </a:p>
          <a:p>
            <a:pPr eaLnBrk="1" hangingPunct="1">
              <a:spcBef>
                <a:spcPct val="50000"/>
              </a:spcBef>
            </a:pPr>
            <a:r>
              <a:rPr lang="en-US" sz="2500" dirty="0" smtClean="0">
                <a:latin typeface="Century Gothic" pitchFamily="34" charset="0"/>
              </a:rPr>
              <a:t>3 – Cubic</a:t>
            </a:r>
          </a:p>
          <a:p>
            <a:pPr eaLnBrk="1" hangingPunct="1">
              <a:spcBef>
                <a:spcPct val="50000"/>
              </a:spcBef>
            </a:pPr>
            <a:endParaRPr lang="en-US" sz="2500" dirty="0"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500" dirty="0" smtClean="0"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500" dirty="0"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500" dirty="0" smtClean="0"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500" dirty="0" smtClean="0"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500" dirty="0" smtClean="0">
                <a:latin typeface="Century Gothic" pitchFamily="34" charset="0"/>
              </a:rPr>
              <a:t>4 - Quartic</a:t>
            </a:r>
          </a:p>
          <a:p>
            <a:pPr eaLnBrk="1" hangingPunct="1">
              <a:spcBef>
                <a:spcPct val="50000"/>
              </a:spcBef>
            </a:pPr>
            <a:r>
              <a:rPr lang="en-US" sz="2500" dirty="0" smtClean="0">
                <a:latin typeface="Century Gothic" pitchFamily="34" charset="0"/>
              </a:rPr>
              <a:t> </a:t>
            </a:r>
            <a:endParaRPr lang="en-US" sz="2500" dirty="0">
              <a:latin typeface="Century Gothic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040735" y="1069960"/>
            <a:ext cx="36475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Century Gothic" pitchFamily="34" charset="0"/>
              </a:rPr>
              <a:t>Number of Zeros</a:t>
            </a:r>
            <a:endParaRPr lang="en-US" sz="24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4195" y="-62170"/>
            <a:ext cx="3432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rgbClr val="000066"/>
                </a:solidFill>
                <a:latin typeface="Century Gothic" pitchFamily="34" charset="0"/>
              </a:rPr>
              <a:t>DEGREE:</a:t>
            </a:r>
            <a:endParaRPr lang="en-US" sz="3600" b="1" u="sng" dirty="0">
              <a:solidFill>
                <a:srgbClr val="000066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1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5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5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5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64" grpId="0" autoUpdateAnimBg="0"/>
      <p:bldP spid="655366" grpId="0"/>
      <p:bldP spid="655368" grpId="0"/>
      <p:bldP spid="9" grpId="0" autoUpdateAnimBg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52400" y="848570"/>
            <a:ext cx="8991600" cy="326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3200" b="1" u="sng" dirty="0" smtClean="0">
                <a:solidFill>
                  <a:srgbClr val="FF6600"/>
                </a:solidFill>
                <a:latin typeface="Century Gothic" pitchFamily="34" charset="0"/>
              </a:rPr>
              <a:t>LEADING COEFFICIENT:</a:t>
            </a:r>
            <a:endParaRPr lang="en-US" sz="3200" b="1" u="sng" dirty="0">
              <a:solidFill>
                <a:srgbClr val="FF6600"/>
              </a:solidFill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1000" b="1" dirty="0"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1000" b="1" dirty="0" smtClean="0"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latin typeface="Century Gothic" pitchFamily="34" charset="0"/>
              </a:rPr>
              <a:t>The </a:t>
            </a:r>
            <a:r>
              <a:rPr lang="en-US" sz="3200" b="1" u="sng" dirty="0" smtClean="0">
                <a:latin typeface="Century Gothic" pitchFamily="34" charset="0"/>
              </a:rPr>
              <a:t>______________</a:t>
            </a:r>
            <a:r>
              <a:rPr lang="en-US" sz="3200" b="1" dirty="0" smtClean="0">
                <a:latin typeface="Century Gothic" pitchFamily="34" charset="0"/>
              </a:rPr>
              <a:t>once in </a:t>
            </a:r>
            <a:r>
              <a:rPr lang="en-US" sz="3200" b="1" u="sng" dirty="0" smtClean="0">
                <a:latin typeface="Century Gothic" pitchFamily="34" charset="0"/>
              </a:rPr>
              <a:t>_________________.</a:t>
            </a:r>
            <a:endParaRPr lang="en-US" sz="3200" b="1" dirty="0"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3200" b="1" dirty="0"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	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94195" y="3584991"/>
            <a:ext cx="8153400" cy="3031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3200" b="1" u="sng" dirty="0" smtClean="0">
                <a:solidFill>
                  <a:srgbClr val="FF6600"/>
                </a:solidFill>
                <a:latin typeface="Century Gothic" pitchFamily="34" charset="0"/>
              </a:rPr>
              <a:t>CONSTANT:</a:t>
            </a:r>
            <a:endParaRPr lang="en-US" sz="3200" b="1" u="sng" dirty="0">
              <a:solidFill>
                <a:srgbClr val="FF6600"/>
              </a:solidFill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1000" b="1" dirty="0" smtClean="0"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latin typeface="Century Gothic" pitchFamily="34" charset="0"/>
              </a:rPr>
              <a:t>The term _________________ a variable.</a:t>
            </a:r>
            <a:endParaRPr lang="en-US" sz="3200" b="1" dirty="0"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3200" b="1" dirty="0"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	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302414" y="2056595"/>
            <a:ext cx="27383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accent2"/>
                </a:solidFill>
                <a:latin typeface="Century Gothic" pitchFamily="34" charset="0"/>
              </a:rPr>
              <a:t>f</a:t>
            </a:r>
            <a:r>
              <a:rPr lang="en-US" sz="2400" b="1" dirty="0" smtClean="0">
                <a:solidFill>
                  <a:schemeClr val="accent2"/>
                </a:solidFill>
                <a:latin typeface="Century Gothic" pitchFamily="34" charset="0"/>
              </a:rPr>
              <a:t>irst coefficient</a:t>
            </a:r>
            <a:endParaRPr lang="en-US" sz="2400" b="1" dirty="0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089900" y="2056595"/>
            <a:ext cx="27383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chemeClr val="accent2"/>
                </a:solidFill>
                <a:latin typeface="Century Gothic" pitchFamily="34" charset="0"/>
              </a:rPr>
              <a:t>standard form</a:t>
            </a:r>
            <a:endParaRPr lang="en-US" sz="2400" b="1" dirty="0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750520" y="4611625"/>
            <a:ext cx="27383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chemeClr val="accent2"/>
                </a:solidFill>
                <a:latin typeface="Century Gothic" pitchFamily="34" charset="0"/>
              </a:rPr>
              <a:t>without</a:t>
            </a:r>
            <a:endParaRPr lang="en-US" sz="2400" b="1" dirty="0">
              <a:solidFill>
                <a:schemeClr val="accent2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34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7" grpId="0"/>
      <p:bldP spid="5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76200" y="281402"/>
            <a:ext cx="8915400" cy="3375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2">
            <a:spAutoFit/>
          </a:bodyPr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u="sng" dirty="0" smtClean="0">
                <a:solidFill>
                  <a:srgbClr val="000066"/>
                </a:solidFill>
                <a:latin typeface="Century Gothic" pitchFamily="34" charset="0"/>
              </a:rPr>
              <a:t>STANDARD </a:t>
            </a:r>
            <a:r>
              <a:rPr lang="en-US" sz="3200" b="1" u="sng" dirty="0">
                <a:solidFill>
                  <a:srgbClr val="000066"/>
                </a:solidFill>
                <a:latin typeface="Century Gothic" pitchFamily="34" charset="0"/>
              </a:rPr>
              <a:t>FORM 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 	</a:t>
            </a:r>
            <a:r>
              <a:rPr lang="en-US" sz="3200" b="1" dirty="0" smtClean="0">
                <a:latin typeface="Century Gothic" pitchFamily="34" charset="0"/>
              </a:rPr>
              <a:t>a.  </a:t>
            </a:r>
            <a:endParaRPr lang="en-US" sz="3200" b="1" baseline="30000" dirty="0" smtClean="0"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 b="1" baseline="30000" dirty="0" smtClean="0">
                <a:latin typeface="Century Gothic" pitchFamily="34" charset="0"/>
              </a:rPr>
              <a:t>Standard Form:</a:t>
            </a:r>
          </a:p>
          <a:p>
            <a:pPr eaLnBrk="1" hangingPunct="1">
              <a:spcBef>
                <a:spcPct val="50000"/>
              </a:spcBef>
            </a:pPr>
            <a:endParaRPr lang="en-US" sz="3200" b="1" baseline="30000" dirty="0" smtClean="0"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 b="1" baseline="30000" dirty="0" smtClean="0">
                <a:latin typeface="Century Gothic" pitchFamily="34" charset="0"/>
              </a:rPr>
              <a:t>Degree:</a:t>
            </a:r>
          </a:p>
          <a:p>
            <a:pPr eaLnBrk="1" hangingPunct="1">
              <a:spcBef>
                <a:spcPct val="50000"/>
              </a:spcBef>
            </a:pPr>
            <a:endParaRPr lang="en-US" sz="3200" b="1" baseline="30000" dirty="0"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3200" b="1" baseline="30000" dirty="0" smtClean="0"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3200" b="1" baseline="30000" dirty="0"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3200" b="1" baseline="30000" dirty="0" smtClean="0"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 b="1" baseline="30000" dirty="0" smtClean="0">
                <a:latin typeface="Century Gothic" pitchFamily="34" charset="0"/>
              </a:rPr>
              <a:t>Leading Coefficient:</a:t>
            </a:r>
          </a:p>
          <a:p>
            <a:pPr eaLnBrk="1" hangingPunct="1">
              <a:spcBef>
                <a:spcPct val="50000"/>
              </a:spcBef>
            </a:pPr>
            <a:endParaRPr lang="en-US" sz="3200" b="1" baseline="30000" dirty="0" smtClean="0"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 b="1" baseline="30000" dirty="0" smtClean="0">
                <a:latin typeface="Century Gothic" pitchFamily="34" charset="0"/>
              </a:rPr>
              <a:t>Constant: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6618832"/>
              </p:ext>
            </p:extLst>
          </p:nvPr>
        </p:nvGraphicFramePr>
        <p:xfrm>
          <a:off x="1232619" y="1051285"/>
          <a:ext cx="2827683" cy="430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78" name="Equation" r:id="rId3" imgW="1333440" imgH="203040" progId="Equation.DSMT4">
                  <p:embed/>
                </p:oleObj>
              </mc:Choice>
              <mc:Fallback>
                <p:oleObj name="Equation" r:id="rId3" imgW="13334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32619" y="1051285"/>
                        <a:ext cx="2827683" cy="4308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8885160"/>
              </p:ext>
            </p:extLst>
          </p:nvPr>
        </p:nvGraphicFramePr>
        <p:xfrm>
          <a:off x="441325" y="1985963"/>
          <a:ext cx="30448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79" name="Equation" r:id="rId5" imgW="1434960" imgH="203040" progId="Equation.DSMT4">
                  <p:embed/>
                </p:oleObj>
              </mc:Choice>
              <mc:Fallback>
                <p:oleObj name="Equation" r:id="rId5" imgW="1434960" imgH="203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1985963"/>
                        <a:ext cx="304482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9780025"/>
              </p:ext>
            </p:extLst>
          </p:nvPr>
        </p:nvGraphicFramePr>
        <p:xfrm>
          <a:off x="5827713" y="2065338"/>
          <a:ext cx="4572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80" name="Equation" r:id="rId7" imgW="215640" imgH="177480" progId="Equation.DSMT4">
                  <p:embed/>
                </p:oleObj>
              </mc:Choice>
              <mc:Fallback>
                <p:oleObj name="Equation" r:id="rId7" imgW="21564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7713" y="2065338"/>
                        <a:ext cx="45720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396624"/>
              </p:ext>
            </p:extLst>
          </p:nvPr>
        </p:nvGraphicFramePr>
        <p:xfrm>
          <a:off x="473670" y="2997200"/>
          <a:ext cx="15065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81" name="Equation" r:id="rId9" imgW="711000" imgH="203040" progId="Equation.DSMT4">
                  <p:embed/>
                </p:oleObj>
              </mc:Choice>
              <mc:Fallback>
                <p:oleObj name="Equation" r:id="rId9" imgW="71100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670" y="2997200"/>
                        <a:ext cx="150653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144342"/>
              </p:ext>
            </p:extLst>
          </p:nvPr>
        </p:nvGraphicFramePr>
        <p:xfrm>
          <a:off x="5942013" y="3063875"/>
          <a:ext cx="45720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82" name="Equation" r:id="rId11" imgW="215640" imgH="164880" progId="Equation.DSMT4">
                  <p:embed/>
                </p:oleObj>
              </mc:Choice>
              <mc:Fallback>
                <p:oleObj name="Equation" r:id="rId11" imgW="215640" imgH="164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2013" y="3063875"/>
                        <a:ext cx="457200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 bwMode="auto">
          <a:xfrm>
            <a:off x="-151790" y="3504895"/>
            <a:ext cx="935338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70090" y="3569602"/>
            <a:ext cx="89154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2">
            <a:spAutoFit/>
          </a:bodyPr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latin typeface="Century Gothic" pitchFamily="34" charset="0"/>
              </a:rPr>
              <a:t> </a:t>
            </a:r>
            <a:r>
              <a:rPr lang="en-US" sz="3200" b="1" dirty="0">
                <a:latin typeface="Century Gothic" pitchFamily="34" charset="0"/>
              </a:rPr>
              <a:t>	b</a:t>
            </a:r>
            <a:r>
              <a:rPr lang="en-US" sz="3200" b="1" dirty="0" smtClean="0">
                <a:latin typeface="Century Gothic" pitchFamily="34" charset="0"/>
              </a:rPr>
              <a:t>.  </a:t>
            </a:r>
            <a:endParaRPr lang="en-US" sz="3200" b="1" baseline="30000" dirty="0" smtClean="0"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 b="1" baseline="30000" dirty="0" smtClean="0">
                <a:latin typeface="Century Gothic" pitchFamily="34" charset="0"/>
              </a:rPr>
              <a:t>Standard Form:</a:t>
            </a:r>
          </a:p>
          <a:p>
            <a:pPr eaLnBrk="1" hangingPunct="1">
              <a:spcBef>
                <a:spcPct val="50000"/>
              </a:spcBef>
            </a:pPr>
            <a:endParaRPr lang="en-US" sz="3200" b="1" baseline="30000" dirty="0" smtClean="0"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 b="1" baseline="30000" dirty="0" smtClean="0">
                <a:latin typeface="Century Gothic" pitchFamily="34" charset="0"/>
              </a:rPr>
              <a:t>Degree:</a:t>
            </a:r>
          </a:p>
          <a:p>
            <a:pPr eaLnBrk="1" hangingPunct="1">
              <a:spcBef>
                <a:spcPct val="50000"/>
              </a:spcBef>
            </a:pPr>
            <a:endParaRPr lang="en-US" sz="3200" b="1" baseline="30000" dirty="0"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3200" b="1" baseline="30000" dirty="0"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3200" b="1" baseline="30000" dirty="0"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 b="1" baseline="30000" dirty="0" smtClean="0">
                <a:latin typeface="Century Gothic" pitchFamily="34" charset="0"/>
              </a:rPr>
              <a:t>Leading Coefficient:</a:t>
            </a:r>
          </a:p>
          <a:p>
            <a:pPr eaLnBrk="1" hangingPunct="1">
              <a:spcBef>
                <a:spcPct val="50000"/>
              </a:spcBef>
            </a:pPr>
            <a:endParaRPr lang="en-US" sz="3200" b="1" baseline="30000" dirty="0" smtClean="0"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 b="1" baseline="30000" dirty="0" smtClean="0">
                <a:latin typeface="Century Gothic" pitchFamily="34" charset="0"/>
              </a:rPr>
              <a:t>Constant: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5622540"/>
              </p:ext>
            </p:extLst>
          </p:nvPr>
        </p:nvGraphicFramePr>
        <p:xfrm>
          <a:off x="1612095" y="3657600"/>
          <a:ext cx="754062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83" name="Equation" r:id="rId13" imgW="355320" imgH="177480" progId="Equation.DSMT4">
                  <p:embed/>
                </p:oleObj>
              </mc:Choice>
              <mc:Fallback>
                <p:oleObj name="Equation" r:id="rId13" imgW="355320" imgH="177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2095" y="3657600"/>
                        <a:ext cx="754062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918452"/>
              </p:ext>
            </p:extLst>
          </p:nvPr>
        </p:nvGraphicFramePr>
        <p:xfrm>
          <a:off x="1700213" y="4592638"/>
          <a:ext cx="969962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84" name="Equation" r:id="rId15" imgW="457200" imgH="177480" progId="Equation.DSMT4">
                  <p:embed/>
                </p:oleObj>
              </mc:Choice>
              <mc:Fallback>
                <p:oleObj name="Equation" r:id="rId15" imgW="45720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0213" y="4592638"/>
                        <a:ext cx="969962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52456"/>
              </p:ext>
            </p:extLst>
          </p:nvPr>
        </p:nvGraphicFramePr>
        <p:xfrm>
          <a:off x="869950" y="5576888"/>
          <a:ext cx="115728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85" name="Equation" r:id="rId17" imgW="545760" imgH="203040" progId="Equation.DSMT4">
                  <p:embed/>
                </p:oleObj>
              </mc:Choice>
              <mc:Fallback>
                <p:oleObj name="Equation" r:id="rId17" imgW="54576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0" y="5576888"/>
                        <a:ext cx="1157288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6133633"/>
              </p:ext>
            </p:extLst>
          </p:nvPr>
        </p:nvGraphicFramePr>
        <p:xfrm>
          <a:off x="6076950" y="4415635"/>
          <a:ext cx="403225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86" name="Equation" r:id="rId19" imgW="190440" imgH="164880" progId="Equation.DSMT4">
                  <p:embed/>
                </p:oleObj>
              </mc:Choice>
              <mc:Fallback>
                <p:oleObj name="Equation" r:id="rId19" imgW="190440" imgH="164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6950" y="4415635"/>
                        <a:ext cx="403225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4271629"/>
              </p:ext>
            </p:extLst>
          </p:nvPr>
        </p:nvGraphicFramePr>
        <p:xfrm>
          <a:off x="6257925" y="5630863"/>
          <a:ext cx="26987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87" name="Equation" r:id="rId21" imgW="126720" imgH="177480" progId="Equation.DSMT4">
                  <p:embed/>
                </p:oleObj>
              </mc:Choice>
              <mc:Fallback>
                <p:oleObj name="Equation" r:id="rId21" imgW="12672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7925" y="5630863"/>
                        <a:ext cx="269875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241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28600" y="544990"/>
            <a:ext cx="8915400" cy="326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Some </a:t>
            </a:r>
            <a:r>
              <a:rPr lang="en-US" sz="3200" b="1" dirty="0">
                <a:latin typeface="Times New Roman" pitchFamily="18" charset="0"/>
              </a:rPr>
              <a:t>polynomials have </a:t>
            </a:r>
            <a:r>
              <a:rPr lang="en-US" sz="3200" b="1" u="sng" dirty="0">
                <a:latin typeface="Times New Roman" pitchFamily="18" charset="0"/>
              </a:rPr>
              <a:t>SPECIAL NAMES</a:t>
            </a:r>
            <a:r>
              <a:rPr lang="en-US" sz="3200" b="1" dirty="0">
                <a:latin typeface="Times New Roman" pitchFamily="18" charset="0"/>
              </a:rPr>
              <a:t> that are determined by the following:</a:t>
            </a:r>
            <a:endParaRPr lang="en-US" sz="3200" b="1" u="sng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 	A.  Their _________ or 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	B.  Their _________ of terms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	C.  Look at the chart for an explanation.</a:t>
            </a:r>
          </a:p>
        </p:txBody>
      </p:sp>
      <p:sp>
        <p:nvSpPr>
          <p:cNvPr id="658435" name="Text Box 3"/>
          <p:cNvSpPr txBox="1">
            <a:spLocks noChangeArrowheads="1"/>
          </p:cNvSpPr>
          <p:nvPr/>
        </p:nvSpPr>
        <p:spPr bwMode="auto">
          <a:xfrm>
            <a:off x="2667000" y="184039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Times New Roman" pitchFamily="18" charset="0"/>
              </a:rPr>
              <a:t>degree</a:t>
            </a:r>
          </a:p>
        </p:txBody>
      </p:sp>
      <p:sp>
        <p:nvSpPr>
          <p:cNvPr id="658436" name="Text Box 4"/>
          <p:cNvSpPr txBox="1">
            <a:spLocks noChangeArrowheads="1"/>
          </p:cNvSpPr>
          <p:nvPr/>
        </p:nvSpPr>
        <p:spPr bwMode="auto">
          <a:xfrm>
            <a:off x="2667000" y="260239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Times New Roman" pitchFamily="18" charset="0"/>
              </a:rPr>
              <a:t>number</a:t>
            </a:r>
          </a:p>
        </p:txBody>
      </p:sp>
    </p:spTree>
    <p:extLst>
      <p:ext uri="{BB962C8B-B14F-4D97-AF65-F5344CB8AC3E}">
        <p14:creationId xmlns:p14="http://schemas.microsoft.com/office/powerpoint/2010/main" val="357868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5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5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8435" grpId="0"/>
      <p:bldP spid="658436" grpId="0"/>
    </p:bld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QuestionMaster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GraphMaster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2477</TotalTime>
  <Words>241</Words>
  <Application>Microsoft Office PowerPoint</Application>
  <PresentationFormat>On-screen Show (4:3)</PresentationFormat>
  <Paragraphs>140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Arial</vt:lpstr>
      <vt:lpstr>Arial Black</vt:lpstr>
      <vt:lpstr>Bodoni MT Black</vt:lpstr>
      <vt:lpstr>Calibri</vt:lpstr>
      <vt:lpstr>Century Gothic</vt:lpstr>
      <vt:lpstr>Times New Roman</vt:lpstr>
      <vt:lpstr>Verdana</vt:lpstr>
      <vt:lpstr>Wingdings</vt:lpstr>
      <vt:lpstr>iRespondQuestionMaster</vt:lpstr>
      <vt:lpstr>iRespondGraphMaster</vt:lpstr>
      <vt:lpstr>Essential</vt:lpstr>
      <vt:lpstr>Equation</vt:lpstr>
      <vt:lpstr>Let’s Begin!!!   </vt:lpstr>
      <vt:lpstr>Let’s Review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Adding and Subtracting Polynomials</vt:lpstr>
      <vt:lpstr>Ex. 1</vt:lpstr>
      <vt:lpstr>Ex. 2</vt:lpstr>
      <vt:lpstr>Ex. 3</vt:lpstr>
      <vt:lpstr>Ex. 4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Allerie Sweet</dc:creator>
  <cp:lastModifiedBy>Allerie Sweet</cp:lastModifiedBy>
  <cp:revision>85</cp:revision>
  <dcterms:created xsi:type="dcterms:W3CDTF">2001-08-20T01:07:55Z</dcterms:created>
  <dcterms:modified xsi:type="dcterms:W3CDTF">2016-08-21T02:54:01Z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