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26" r:id="rId2"/>
  </p:sldMasterIdLst>
  <p:notesMasterIdLst>
    <p:notesMasterId r:id="rId23"/>
  </p:notesMasterIdLst>
  <p:handoutMasterIdLst>
    <p:handoutMasterId r:id="rId24"/>
  </p:handoutMasterIdLst>
  <p:sldIdLst>
    <p:sldId id="257" r:id="rId3"/>
    <p:sldId id="292" r:id="rId4"/>
    <p:sldId id="293" r:id="rId5"/>
    <p:sldId id="273" r:id="rId6"/>
    <p:sldId id="274" r:id="rId7"/>
    <p:sldId id="275" r:id="rId8"/>
    <p:sldId id="276" r:id="rId9"/>
    <p:sldId id="278" r:id="rId10"/>
    <p:sldId id="279" r:id="rId11"/>
    <p:sldId id="290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9" r:id="rId21"/>
    <p:sldId id="291" r:id="rId2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B48E6-C1EB-458B-B8E6-75CE99A65E53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F7F7A-C690-4E3B-B512-25B61C034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29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F545-6F6B-4944-B262-AB381FF6F83F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3D8B1-78EA-4775-BE3D-24A66AD3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8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3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4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21557-1AF9-4EB7-A21A-15A3332AED7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11FF-BA38-4DF9-B8A3-5986CC90B47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B595-CF6F-412C-A433-88B33AA009E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2EAB-8006-4C6D-BBB6-FB14E7F155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E6A2-A31F-4B77-87DC-B037BF731B6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03-8E84-4ABF-A3B1-EDDCDAAA169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1F8A-C736-43EB-BFC7-BC4E20C3ACB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58B-3EBB-47D4-98D5-39A25C669C9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5795CB-A854-482D-AFE3-6553B9D8D77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7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D0A-29AF-46BB-B474-954DBD9DA24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818-D8AE-46BC-8432-4BE0C2D4B79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3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9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2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98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8/24/2016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6.png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14600"/>
            <a:ext cx="9144000" cy="2286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u="sng" dirty="0"/>
              <a:t>Daily Questions: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r>
              <a:rPr lang="en-US" sz="4000" dirty="0" smtClean="0"/>
              <a:t>How do I Multiply Polynomials?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r>
              <a:rPr lang="en-US" sz="4000" dirty="0" smtClean="0"/>
              <a:t>How do I use Binomial Expansion?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*You will want a calculator today*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6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Do you know how to multiply             ? </a:t>
            </a:r>
          </a:p>
          <a:p>
            <a:pPr marL="109728" indent="0">
              <a:buNone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		</a:t>
            </a:r>
          </a:p>
          <a:p>
            <a:pPr marL="109728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What about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Century Gothic" panose="020B0502020202020204" pitchFamily="34" charset="0"/>
              </a:rPr>
              <a:t>Something New-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42106610"/>
              </p:ext>
            </p:extLst>
          </p:nvPr>
        </p:nvGraphicFramePr>
        <p:xfrm>
          <a:off x="5787628" y="1371600"/>
          <a:ext cx="12227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Equation" r:id="rId3" imgW="520560" imgH="291960" progId="Equation.DSMT4">
                  <p:embed/>
                </p:oleObj>
              </mc:Choice>
              <mc:Fallback>
                <p:oleObj name="Equation" r:id="rId3" imgW="520560" imgH="291960" progId="Equation.DSMT4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7628" y="1371600"/>
                        <a:ext cx="122277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4466307"/>
              </p:ext>
            </p:extLst>
          </p:nvPr>
        </p:nvGraphicFramePr>
        <p:xfrm>
          <a:off x="3048000" y="3200400"/>
          <a:ext cx="12223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Equation" r:id="rId5" imgW="520560" imgH="291960" progId="Equation.DSMT4">
                  <p:embed/>
                </p:oleObj>
              </mc:Choice>
              <mc:Fallback>
                <p:oleObj name="Equation" r:id="rId5" imgW="520560" imgH="29196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2223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390738"/>
              </p:ext>
            </p:extLst>
          </p:nvPr>
        </p:nvGraphicFramePr>
        <p:xfrm>
          <a:off x="1851025" y="2128838"/>
          <a:ext cx="36068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3" name="Equation" r:id="rId7" imgW="1536480" imgH="203040" progId="Equation.DSMT4">
                  <p:embed/>
                </p:oleObj>
              </mc:Choice>
              <mc:Fallback>
                <p:oleObj name="Equation" r:id="rId7" imgW="1536480" imgH="20304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128838"/>
                        <a:ext cx="3606800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2977104"/>
              </p:ext>
            </p:extLst>
          </p:nvPr>
        </p:nvGraphicFramePr>
        <p:xfrm>
          <a:off x="1676400" y="4191000"/>
          <a:ext cx="61388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4" name="Equation" r:id="rId9" imgW="2616120" imgH="253800" progId="Equation.DSMT4">
                  <p:embed/>
                </p:oleObj>
              </mc:Choice>
              <mc:Fallback>
                <p:oleObj name="Equation" r:id="rId9" imgW="2616120" imgH="253800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61388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247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838200"/>
            <a:ext cx="9144000" cy="4876800"/>
          </a:xfrm>
        </p:spPr>
        <p:txBody>
          <a:bodyPr/>
          <a:lstStyle/>
          <a:p>
            <a:pPr eaLnBrk="1" hangingPunct="1"/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Binomial Theorem</a:t>
            </a:r>
            <a:b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</a:br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and</a:t>
            </a:r>
            <a:b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</a:br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Pascal’s Triangle</a:t>
            </a:r>
          </a:p>
        </p:txBody>
      </p:sp>
    </p:spTree>
    <p:extLst>
      <p:ext uri="{BB962C8B-B14F-4D97-AF65-F5344CB8AC3E}">
        <p14:creationId xmlns:p14="http://schemas.microsoft.com/office/powerpoint/2010/main" val="30089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225"/>
            <a:ext cx="89154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4757" name="Text Box 5"/>
          <p:cNvSpPr txBox="1">
            <a:spLocks noChangeArrowheads="1"/>
          </p:cNvSpPr>
          <p:nvPr/>
        </p:nvSpPr>
        <p:spPr bwMode="auto">
          <a:xfrm>
            <a:off x="2133600" y="2209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2</a:t>
            </a:r>
          </a:p>
        </p:txBody>
      </p:sp>
      <p:sp>
        <p:nvSpPr>
          <p:cNvPr id="714758" name="Text Box 6"/>
          <p:cNvSpPr txBox="1">
            <a:spLocks noChangeArrowheads="1"/>
          </p:cNvSpPr>
          <p:nvPr/>
        </p:nvSpPr>
        <p:spPr bwMode="auto">
          <a:xfrm>
            <a:off x="1828800" y="2849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3</a:t>
            </a:r>
          </a:p>
        </p:txBody>
      </p:sp>
      <p:sp>
        <p:nvSpPr>
          <p:cNvPr id="714759" name="Text Box 7"/>
          <p:cNvSpPr txBox="1">
            <a:spLocks noChangeArrowheads="1"/>
          </p:cNvSpPr>
          <p:nvPr/>
        </p:nvSpPr>
        <p:spPr bwMode="auto">
          <a:xfrm>
            <a:off x="2514600" y="2849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3</a:t>
            </a:r>
          </a:p>
        </p:txBody>
      </p:sp>
      <p:sp>
        <p:nvSpPr>
          <p:cNvPr id="714760" name="Text Box 8"/>
          <p:cNvSpPr txBox="1">
            <a:spLocks noChangeArrowheads="1"/>
          </p:cNvSpPr>
          <p:nvPr/>
        </p:nvSpPr>
        <p:spPr bwMode="auto">
          <a:xfrm>
            <a:off x="1447800" y="3502705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4</a:t>
            </a:r>
          </a:p>
        </p:txBody>
      </p:sp>
      <p:sp>
        <p:nvSpPr>
          <p:cNvPr id="714761" name="Text Box 9"/>
          <p:cNvSpPr txBox="1">
            <a:spLocks noChangeArrowheads="1"/>
          </p:cNvSpPr>
          <p:nvPr/>
        </p:nvSpPr>
        <p:spPr bwMode="auto">
          <a:xfrm>
            <a:off x="21336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4762" name="Text Box 10"/>
          <p:cNvSpPr txBox="1">
            <a:spLocks noChangeArrowheads="1"/>
          </p:cNvSpPr>
          <p:nvPr/>
        </p:nvSpPr>
        <p:spPr bwMode="auto">
          <a:xfrm>
            <a:off x="28956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4</a:t>
            </a:r>
          </a:p>
        </p:txBody>
      </p:sp>
      <p:sp>
        <p:nvSpPr>
          <p:cNvPr id="714763" name="Text Box 11"/>
          <p:cNvSpPr txBox="1">
            <a:spLocks noChangeArrowheads="1"/>
          </p:cNvSpPr>
          <p:nvPr/>
        </p:nvSpPr>
        <p:spPr bwMode="auto">
          <a:xfrm>
            <a:off x="6540500" y="4114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1</a:t>
            </a:r>
          </a:p>
        </p:txBody>
      </p:sp>
      <p:sp>
        <p:nvSpPr>
          <p:cNvPr id="714764" name="Text Box 12"/>
          <p:cNvSpPr txBox="1">
            <a:spLocks noChangeArrowheads="1"/>
          </p:cNvSpPr>
          <p:nvPr/>
        </p:nvSpPr>
        <p:spPr bwMode="auto">
          <a:xfrm>
            <a:off x="1993900" y="4894263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adding</a:t>
            </a:r>
          </a:p>
        </p:txBody>
      </p:sp>
    </p:spTree>
    <p:extLst>
      <p:ext uri="{BB962C8B-B14F-4D97-AF65-F5344CB8AC3E}">
        <p14:creationId xmlns:p14="http://schemas.microsoft.com/office/powerpoint/2010/main" val="10124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7" grpId="0"/>
      <p:bldP spid="714758" grpId="0"/>
      <p:bldP spid="714759" grpId="0"/>
      <p:bldP spid="714760" grpId="0"/>
      <p:bldP spid="714761" grpId="0"/>
      <p:bldP spid="714762" grpId="0"/>
      <p:bldP spid="714763" grpId="0"/>
      <p:bldP spid="7147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38350" r="-388"/>
          <a:stretch/>
        </p:blipFill>
        <p:spPr bwMode="auto">
          <a:xfrm>
            <a:off x="0" y="228600"/>
            <a:ext cx="8915400" cy="394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41148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</a:p>
        </p:txBody>
      </p:sp>
      <p:sp>
        <p:nvSpPr>
          <p:cNvPr id="716804" name="Text Box 4"/>
          <p:cNvSpPr txBox="1">
            <a:spLocks noChangeArrowheads="1"/>
          </p:cNvSpPr>
          <p:nvPr/>
        </p:nvSpPr>
        <p:spPr bwMode="auto">
          <a:xfrm>
            <a:off x="49530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10</a:t>
            </a:r>
          </a:p>
        </p:txBody>
      </p:sp>
      <p:sp>
        <p:nvSpPr>
          <p:cNvPr id="716805" name="Text Box 5"/>
          <p:cNvSpPr txBox="1">
            <a:spLocks noChangeArrowheads="1"/>
          </p:cNvSpPr>
          <p:nvPr/>
        </p:nvSpPr>
        <p:spPr bwMode="auto">
          <a:xfrm>
            <a:off x="5791200" y="2468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10</a:t>
            </a:r>
          </a:p>
        </p:txBody>
      </p:sp>
      <p:sp>
        <p:nvSpPr>
          <p:cNvPr id="716806" name="Text Box 6"/>
          <p:cNvSpPr txBox="1">
            <a:spLocks noChangeArrowheads="1"/>
          </p:cNvSpPr>
          <p:nvPr/>
        </p:nvSpPr>
        <p:spPr bwMode="auto">
          <a:xfrm>
            <a:off x="67056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</a:p>
        </p:txBody>
      </p:sp>
      <p:sp>
        <p:nvSpPr>
          <p:cNvPr id="716807" name="Text Box 7"/>
          <p:cNvSpPr txBox="1">
            <a:spLocks noChangeArrowheads="1"/>
          </p:cNvSpPr>
          <p:nvPr/>
        </p:nvSpPr>
        <p:spPr bwMode="auto">
          <a:xfrm>
            <a:off x="37338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6808" name="Text Box 8"/>
          <p:cNvSpPr txBox="1">
            <a:spLocks noChangeArrowheads="1"/>
          </p:cNvSpPr>
          <p:nvPr/>
        </p:nvSpPr>
        <p:spPr bwMode="auto">
          <a:xfrm>
            <a:off x="44958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15</a:t>
            </a:r>
          </a:p>
        </p:txBody>
      </p:sp>
      <p:sp>
        <p:nvSpPr>
          <p:cNvPr id="716809" name="Text Box 9"/>
          <p:cNvSpPr txBox="1">
            <a:spLocks noChangeArrowheads="1"/>
          </p:cNvSpPr>
          <p:nvPr/>
        </p:nvSpPr>
        <p:spPr bwMode="auto">
          <a:xfrm>
            <a:off x="53340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20</a:t>
            </a:r>
          </a:p>
        </p:txBody>
      </p:sp>
      <p:sp>
        <p:nvSpPr>
          <p:cNvPr id="716810" name="Text Box 10"/>
          <p:cNvSpPr txBox="1">
            <a:spLocks noChangeArrowheads="1"/>
          </p:cNvSpPr>
          <p:nvPr/>
        </p:nvSpPr>
        <p:spPr bwMode="auto">
          <a:xfrm>
            <a:off x="62484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15</a:t>
            </a:r>
          </a:p>
        </p:txBody>
      </p:sp>
      <p:sp>
        <p:nvSpPr>
          <p:cNvPr id="716811" name="Text Box 11"/>
          <p:cNvSpPr txBox="1">
            <a:spLocks noChangeArrowheads="1"/>
          </p:cNvSpPr>
          <p:nvPr/>
        </p:nvSpPr>
        <p:spPr bwMode="auto">
          <a:xfrm>
            <a:off x="7010400" y="3216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6812" name="Text Box 12"/>
          <p:cNvSpPr txBox="1">
            <a:spLocks noChangeArrowheads="1"/>
          </p:cNvSpPr>
          <p:nvPr/>
        </p:nvSpPr>
        <p:spPr bwMode="auto">
          <a:xfrm>
            <a:off x="2209800" y="533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4</a:t>
            </a:r>
            <a:r>
              <a:rPr lang="en-US" altLang="en-US" sz="3200" b="1" baseline="30000" dirty="0">
                <a:solidFill>
                  <a:srgbClr val="3333CC"/>
                </a:solidFill>
                <a:latin typeface="Palatino Linotype" pitchFamily="18" charset="0"/>
              </a:rPr>
              <a:t>th</a:t>
            </a: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716813" name="Text Box 13"/>
          <p:cNvSpPr txBox="1">
            <a:spLocks noChangeArrowheads="1"/>
          </p:cNvSpPr>
          <p:nvPr/>
        </p:nvSpPr>
        <p:spPr bwMode="auto">
          <a:xfrm>
            <a:off x="5867400" y="900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  <a:r>
              <a:rPr lang="en-US" altLang="en-US" sz="3200" b="1" baseline="30000">
                <a:solidFill>
                  <a:srgbClr val="3333CC"/>
                </a:solidFill>
                <a:latin typeface="Palatino Linotype" pitchFamily="18" charset="0"/>
              </a:rPr>
              <a:t>th</a:t>
            </a: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5373469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/>
                </a:solidFill>
              </a:rPr>
              <a:t>Now you complete the 7</a:t>
            </a:r>
            <a:r>
              <a:rPr lang="en-US" sz="3600" b="1" baseline="30000" dirty="0" smtClean="0">
                <a:solidFill>
                  <a:schemeClr val="accent4"/>
                </a:solidFill>
              </a:rPr>
              <a:t>th</a:t>
            </a:r>
            <a:r>
              <a:rPr lang="en-US" sz="3600" b="1" dirty="0" smtClean="0">
                <a:solidFill>
                  <a:schemeClr val="accent4"/>
                </a:solidFill>
              </a:rPr>
              <a:t> row!</a:t>
            </a:r>
            <a:endParaRPr lang="en-US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6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/>
      <p:bldP spid="716804" grpId="0"/>
      <p:bldP spid="716805" grpId="0"/>
      <p:bldP spid="716806" grpId="0"/>
      <p:bldP spid="716807" grpId="0"/>
      <p:bldP spid="716808" grpId="0"/>
      <p:bldP spid="716809" grpId="0"/>
      <p:bldP spid="716810" grpId="0"/>
      <p:bldP spid="716811" grpId="0"/>
      <p:bldP spid="716812" grpId="0"/>
      <p:bldP spid="71681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mid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" t="20169" r="18097" b="37942"/>
          <a:stretch/>
        </p:blipFill>
        <p:spPr bwMode="auto">
          <a:xfrm>
            <a:off x="1524000" y="228600"/>
            <a:ext cx="631464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6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62904"/>
              </p:ext>
            </p:extLst>
          </p:nvPr>
        </p:nvGraphicFramePr>
        <p:xfrm>
          <a:off x="0" y="457200"/>
          <a:ext cx="2418828" cy="74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5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2418828" cy="746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205036"/>
              </p:ext>
            </p:extLst>
          </p:nvPr>
        </p:nvGraphicFramePr>
        <p:xfrm>
          <a:off x="0" y="1152525"/>
          <a:ext cx="35829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6" name="Equation" r:id="rId5" imgW="1143000" imgH="241200" progId="Equation.DSMT4">
                  <p:embed/>
                </p:oleObj>
              </mc:Choice>
              <mc:Fallback>
                <p:oleObj name="Equation" r:id="rId5" imgW="11430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2525"/>
                        <a:ext cx="3582988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938077"/>
              </p:ext>
            </p:extLst>
          </p:nvPr>
        </p:nvGraphicFramePr>
        <p:xfrm>
          <a:off x="0" y="1847850"/>
          <a:ext cx="55245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7" name="Equation" r:id="rId7" imgW="1765080" imgH="241200" progId="Equation.DSMT4">
                  <p:embed/>
                </p:oleObj>
              </mc:Choice>
              <mc:Fallback>
                <p:oleObj name="Equation" r:id="rId7" imgW="17650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7850"/>
                        <a:ext cx="5524500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904150"/>
              </p:ext>
            </p:extLst>
          </p:nvPr>
        </p:nvGraphicFramePr>
        <p:xfrm>
          <a:off x="0" y="2543175"/>
          <a:ext cx="75438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8" name="Equation" r:id="rId9" imgW="2361960" imgH="241200" progId="Equation.DSMT4">
                  <p:embed/>
                </p:oleObj>
              </mc:Choice>
              <mc:Fallback>
                <p:oleObj name="Equation" r:id="rId9" imgW="23619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43175"/>
                        <a:ext cx="7543800" cy="760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896007"/>
              </p:ext>
            </p:extLst>
          </p:nvPr>
        </p:nvGraphicFramePr>
        <p:xfrm>
          <a:off x="20637" y="4114800"/>
          <a:ext cx="88947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9" name="Equation" r:id="rId11" imgW="2527200" imgH="241200" progId="Equation.DSMT4">
                  <p:embed/>
                </p:oleObj>
              </mc:Choice>
              <mc:Fallback>
                <p:oleObj name="Equation" r:id="rId11" imgW="25272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" y="4114800"/>
                        <a:ext cx="8894763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8689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08427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203752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899077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594402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792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4      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+ 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3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    + 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2  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 +   x     +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0</a:t>
            </a:r>
            <a:endParaRPr lang="en-US" altLang="en-US" sz="3200" b="1" dirty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165931" y="3352800"/>
            <a:ext cx="6444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US" altLang="en-US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4           6          4          1</a:t>
            </a:r>
            <a:endParaRPr lang="en-US" altLang="en-US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743200" y="3352800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0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1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2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</a:t>
            </a:r>
            <a:r>
              <a:rPr lang="en-US" altLang="en-US" sz="3200" b="1" dirty="0">
                <a:solidFill>
                  <a:srgbClr val="00CC66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3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4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</a:t>
            </a:r>
            <a:endParaRPr lang="en-US" altLang="en-US" sz="3200" b="1" dirty="0">
              <a:solidFill>
                <a:srgbClr val="00CC6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235289"/>
              </p:ext>
            </p:extLst>
          </p:nvPr>
        </p:nvGraphicFramePr>
        <p:xfrm>
          <a:off x="2362200" y="4069784"/>
          <a:ext cx="6781800" cy="73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Equation" r:id="rId13" imgW="2209680" imgH="241200" progId="Equation.DSMT4">
                  <p:embed/>
                </p:oleObj>
              </mc:Choice>
              <mc:Fallback>
                <p:oleObj name="Equation" r:id="rId13" imgW="22096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69784"/>
                        <a:ext cx="6781800" cy="73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5" descr="midd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" t="20169" r="18097" b="49002"/>
          <a:stretch/>
        </p:blipFill>
        <p:spPr bwMode="auto">
          <a:xfrm>
            <a:off x="5625842" y="76200"/>
            <a:ext cx="3518158" cy="21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16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22260" y="-18098"/>
            <a:ext cx="9376572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Use the Binomial Theorem and Pascal’s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Triangle to write each binomial expansion.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78826"/>
              </p:ext>
            </p:extLst>
          </p:nvPr>
        </p:nvGraphicFramePr>
        <p:xfrm>
          <a:off x="3171825" y="2021541"/>
          <a:ext cx="1857375" cy="87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3" imgW="482391" imgH="228501" progId="Equation.DSMT4">
                  <p:embed/>
                </p:oleObj>
              </mc:Choice>
              <mc:Fallback>
                <p:oleObj name="Equation" r:id="rId3" imgW="482391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021541"/>
                        <a:ext cx="1857375" cy="874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80235"/>
              </p:ext>
            </p:extLst>
          </p:nvPr>
        </p:nvGraphicFramePr>
        <p:xfrm>
          <a:off x="567808" y="3124200"/>
          <a:ext cx="8195192" cy="101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tion" r:id="rId5" imgW="1917360" imgH="241200" progId="Equation.DSMT4">
                  <p:embed/>
                </p:oleObj>
              </mc:Choice>
              <mc:Fallback>
                <p:oleObj name="Equation" r:id="rId5" imgW="191736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8" y="3124200"/>
                        <a:ext cx="8195192" cy="1018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4682835" y="20574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87635" y="2057400"/>
            <a:ext cx="727365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179579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1      2      1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3424" y="3200400"/>
            <a:ext cx="774314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20512" y="3200400"/>
            <a:ext cx="399288" cy="1084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0" y="3200400"/>
            <a:ext cx="1143000" cy="1084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4902"/>
              </p:ext>
            </p:extLst>
          </p:nvPr>
        </p:nvGraphicFramePr>
        <p:xfrm>
          <a:off x="2819400" y="4811713"/>
          <a:ext cx="32750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Equation" r:id="rId7" imgW="850680" imgH="203040" progId="Equation.DSMT4">
                  <p:embed/>
                </p:oleObj>
              </mc:Choice>
              <mc:Fallback>
                <p:oleObj name="Equation" r:id="rId7" imgW="8506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11713"/>
                        <a:ext cx="32750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ame 13"/>
          <p:cNvSpPr/>
          <p:nvPr/>
        </p:nvSpPr>
        <p:spPr>
          <a:xfrm>
            <a:off x="2590800" y="4724400"/>
            <a:ext cx="3733800" cy="1066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3200400"/>
            <a:ext cx="838200" cy="856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1219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5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537772"/>
              </p:ext>
            </p:extLst>
          </p:nvPr>
        </p:nvGraphicFramePr>
        <p:xfrm>
          <a:off x="476250" y="990600"/>
          <a:ext cx="2266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3" imgW="482391" imgH="228501" progId="Equation.DSMT4">
                  <p:embed/>
                </p:oleObj>
              </mc:Choice>
              <mc:Fallback>
                <p:oleObj name="Equation" r:id="rId3" imgW="482391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990600"/>
                        <a:ext cx="226695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848549"/>
              </p:ext>
            </p:extLst>
          </p:nvPr>
        </p:nvGraphicFramePr>
        <p:xfrm>
          <a:off x="523875" y="2429898"/>
          <a:ext cx="8543925" cy="1456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Equation" r:id="rId5" imgW="2946240" imgH="507960" progId="Equation.DSMT4">
                  <p:embed/>
                </p:oleObj>
              </mc:Choice>
              <mc:Fallback>
                <p:oleObj name="Equation" r:id="rId5" imgW="294624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29898"/>
                        <a:ext cx="8543925" cy="1456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061195"/>
              </p:ext>
            </p:extLst>
          </p:nvPr>
        </p:nvGraphicFramePr>
        <p:xfrm>
          <a:off x="1041400" y="4811713"/>
          <a:ext cx="71358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Equation" r:id="rId7" imgW="1854000" imgH="203040" progId="Equation.DSMT4">
                  <p:embed/>
                </p:oleObj>
              </mc:Choice>
              <mc:Fallback>
                <p:oleObj name="Equation" r:id="rId7" imgW="185400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4811713"/>
                        <a:ext cx="71358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2362200" y="109981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67000" y="1099810"/>
            <a:ext cx="727365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70565" y="838200"/>
            <a:ext cx="3768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1      4      6      4      1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200400"/>
            <a:ext cx="533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3200400"/>
            <a:ext cx="4572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2400" y="3200400"/>
            <a:ext cx="4572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39544" y="3249386"/>
            <a:ext cx="3048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249386"/>
            <a:ext cx="838200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3200400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56218" y="3200400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33658" y="3211286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/>
          <p:cNvSpPr/>
          <p:nvPr/>
        </p:nvSpPr>
        <p:spPr>
          <a:xfrm>
            <a:off x="838200" y="4572000"/>
            <a:ext cx="7543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620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6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360955"/>
              </p:ext>
            </p:extLst>
          </p:nvPr>
        </p:nvGraphicFramePr>
        <p:xfrm>
          <a:off x="355600" y="3889375"/>
          <a:ext cx="83502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Equation" r:id="rId9" imgW="2501640" imgH="228600" progId="Equation.DSMT4">
                  <p:embed/>
                </p:oleObj>
              </mc:Choice>
              <mc:Fallback>
                <p:oleObj name="Equation" r:id="rId9" imgW="25016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3889375"/>
                        <a:ext cx="83502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29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03972"/>
              </p:ext>
            </p:extLst>
          </p:nvPr>
        </p:nvGraphicFramePr>
        <p:xfrm>
          <a:off x="479679" y="904875"/>
          <a:ext cx="1958721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3" imgW="508000" imgH="241300" progId="Equation.DSMT4">
                  <p:embed/>
                </p:oleObj>
              </mc:Choice>
              <mc:Fallback>
                <p:oleObj name="Equation" r:id="rId3" imgW="5080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79" y="904875"/>
                        <a:ext cx="1958721" cy="92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18032"/>
              </p:ext>
            </p:extLst>
          </p:nvPr>
        </p:nvGraphicFramePr>
        <p:xfrm>
          <a:off x="658357" y="4507148"/>
          <a:ext cx="7288213" cy="674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5" imgW="2184120" imgH="203040" progId="Equation.DSMT4">
                  <p:embed/>
                </p:oleObj>
              </mc:Choice>
              <mc:Fallback>
                <p:oleObj name="Equation" r:id="rId5" imgW="218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57" y="4507148"/>
                        <a:ext cx="7288213" cy="674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533400" y="4267200"/>
            <a:ext cx="7543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16499" y="1072515"/>
            <a:ext cx="349425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*You will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get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larger #s!</a:t>
            </a:r>
            <a:endParaRPr kumimoji="0" lang="en-US" alt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8-Point Star 7"/>
          <p:cNvSpPr/>
          <p:nvPr/>
        </p:nvSpPr>
        <p:spPr>
          <a:xfrm>
            <a:off x="4343400" y="381000"/>
            <a:ext cx="3353055" cy="2057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316904"/>
              </p:ext>
            </p:extLst>
          </p:nvPr>
        </p:nvGraphicFramePr>
        <p:xfrm>
          <a:off x="457200" y="2209800"/>
          <a:ext cx="7327900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7" imgW="2527200" imgH="507960" progId="Equation.DSMT4">
                  <p:embed/>
                </p:oleObj>
              </mc:Choice>
              <mc:Fallback>
                <p:oleObj name="Equation" r:id="rId7" imgW="25272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7327900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7  - You Try!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68015"/>
              </p:ext>
            </p:extLst>
          </p:nvPr>
        </p:nvGraphicFramePr>
        <p:xfrm>
          <a:off x="415925" y="1066800"/>
          <a:ext cx="19319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Equation" r:id="rId3" imgW="545760" imgH="241200" progId="Equation.DSMT4">
                  <p:embed/>
                </p:oleObj>
              </mc:Choice>
              <mc:Fallback>
                <p:oleObj name="Equation" r:id="rId3" imgW="54576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066800"/>
                        <a:ext cx="1931988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716797"/>
              </p:ext>
            </p:extLst>
          </p:nvPr>
        </p:nvGraphicFramePr>
        <p:xfrm>
          <a:off x="50799" y="2508250"/>
          <a:ext cx="9093201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Equation" r:id="rId5" imgW="3136680" imgH="241200" progId="Equation.DSMT4">
                  <p:embed/>
                </p:oleObj>
              </mc:Choice>
              <mc:Fallback>
                <p:oleObj name="Equation" r:id="rId5" imgW="313668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9" y="2508250"/>
                        <a:ext cx="9093201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126508"/>
              </p:ext>
            </p:extLst>
          </p:nvPr>
        </p:nvGraphicFramePr>
        <p:xfrm>
          <a:off x="1676400" y="4964113"/>
          <a:ext cx="4491038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6" name="Equation" r:id="rId7" imgW="1346040" imgH="203040" progId="Equation.DSMT4">
                  <p:embed/>
                </p:oleObj>
              </mc:Choice>
              <mc:Fallback>
                <p:oleObj name="Equation" r:id="rId7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64113"/>
                        <a:ext cx="4491038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1371600" y="4724400"/>
            <a:ext cx="53340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842237"/>
              </p:ext>
            </p:extLst>
          </p:nvPr>
        </p:nvGraphicFramePr>
        <p:xfrm>
          <a:off x="1676400" y="3551238"/>
          <a:ext cx="70786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7" name="Equation" r:id="rId9" imgW="2120760" imgH="228600" progId="Equation.DSMT4">
                  <p:embed/>
                </p:oleObj>
              </mc:Choice>
              <mc:Fallback>
                <p:oleObj name="Equation" r:id="rId9" imgW="21207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51238"/>
                        <a:ext cx="70786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620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8 – Last One!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-685800"/>
            <a:ext cx="7315200" cy="1600200"/>
          </a:xfrm>
        </p:spPr>
        <p:txBody>
          <a:bodyPr/>
          <a:lstStyle/>
          <a:p>
            <a:r>
              <a:rPr lang="en-US" dirty="0" smtClean="0"/>
              <a:t>Homework Questions?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408"/>
            <a:ext cx="7772400" cy="1829761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25878"/>
            <a:ext cx="7772400" cy="655593"/>
          </a:xfrm>
        </p:spPr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Classifying, Adding, and Subtracting Polynomials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Daily Check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377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/>
              </a:rPr>
              <a:t>Multiplying Polynomials</a:t>
            </a:r>
            <a:endParaRPr lang="en-US" dirty="0">
              <a:solidFill>
                <a:schemeClr val="accent4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8305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MULTIPLYING</a:t>
            </a:r>
            <a:r>
              <a:rPr lang="en-US" sz="4400" b="1" dirty="0" smtClean="0"/>
              <a:t>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Distribute every term.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4400" dirty="0"/>
          </a:p>
          <a:p>
            <a:pPr marL="571500" indent="-571500">
              <a:buFont typeface="Arial" pitchFamily="34" charset="0"/>
              <a:buChar char="•"/>
            </a:pPr>
            <a:endParaRPr lang="en-US" sz="4400" dirty="0" smtClean="0"/>
          </a:p>
          <a:p>
            <a:r>
              <a:rPr lang="en-US" sz="3600" dirty="0" smtClean="0"/>
              <a:t>Remember: 2 Binomials Make a Trinomial!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0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1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084468"/>
              </p:ext>
            </p:extLst>
          </p:nvPr>
        </p:nvGraphicFramePr>
        <p:xfrm>
          <a:off x="2014028" y="1939924"/>
          <a:ext cx="365969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3" imgW="838080" imgH="253800" progId="Equation.DSMT4">
                  <p:embed/>
                </p:oleObj>
              </mc:Choice>
              <mc:Fallback>
                <p:oleObj name="Equation" r:id="rId3" imgW="838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4028" y="1939924"/>
                        <a:ext cx="3659697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93968"/>
              </p:ext>
            </p:extLst>
          </p:nvPr>
        </p:nvGraphicFramePr>
        <p:xfrm>
          <a:off x="4953000" y="5591175"/>
          <a:ext cx="419613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91175"/>
                        <a:ext cx="419613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1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2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639316"/>
              </p:ext>
            </p:extLst>
          </p:nvPr>
        </p:nvGraphicFramePr>
        <p:xfrm>
          <a:off x="1447800" y="1828800"/>
          <a:ext cx="539442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3" imgW="1155600" imgH="253800" progId="Equation.DSMT4">
                  <p:embed/>
                </p:oleObj>
              </mc:Choice>
              <mc:Fallback>
                <p:oleObj name="Equation" r:id="rId3" imgW="1155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828800"/>
                        <a:ext cx="5394427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27263"/>
              </p:ext>
            </p:extLst>
          </p:nvPr>
        </p:nvGraphicFramePr>
        <p:xfrm>
          <a:off x="3631585" y="5667375"/>
          <a:ext cx="551241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5" imgW="1079280" imgH="203040" progId="Equation.DSMT4">
                  <p:embed/>
                </p:oleObj>
              </mc:Choice>
              <mc:Fallback>
                <p:oleObj name="Equation" r:id="rId5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585" y="5667375"/>
                        <a:ext cx="551241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9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3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048287"/>
              </p:ext>
            </p:extLst>
          </p:nvPr>
        </p:nvGraphicFramePr>
        <p:xfrm>
          <a:off x="2847975" y="1435100"/>
          <a:ext cx="29035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3" imgW="622080" imgH="291960" progId="Equation.DSMT4">
                  <p:embed/>
                </p:oleObj>
              </mc:Choice>
              <mc:Fallback>
                <p:oleObj name="Equation" r:id="rId3" imgW="6220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7975" y="1435100"/>
                        <a:ext cx="2903538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55487"/>
              </p:ext>
            </p:extLst>
          </p:nvPr>
        </p:nvGraphicFramePr>
        <p:xfrm>
          <a:off x="4038600" y="5334000"/>
          <a:ext cx="48069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5" imgW="1015920" imgH="203040" progId="Equation.DSMT4">
                  <p:embed/>
                </p:oleObj>
              </mc:Choice>
              <mc:Fallback>
                <p:oleObj name="Equation" r:id="rId5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0"/>
                        <a:ext cx="48069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05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656299"/>
              </p:ext>
            </p:extLst>
          </p:nvPr>
        </p:nvGraphicFramePr>
        <p:xfrm>
          <a:off x="996950" y="1243013"/>
          <a:ext cx="7262813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1422360" imgH="304560" progId="Equation.DSMT4">
                  <p:embed/>
                </p:oleObj>
              </mc:Choice>
              <mc:Fallback>
                <p:oleObj name="Equation" r:id="rId3" imgW="1422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950" y="1243013"/>
                        <a:ext cx="7262813" cy="1554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873966"/>
              </p:ext>
            </p:extLst>
          </p:nvPr>
        </p:nvGraphicFramePr>
        <p:xfrm>
          <a:off x="2132012" y="5181600"/>
          <a:ext cx="69357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1358640" imgH="203040" progId="Equation.DSMT4">
                  <p:embed/>
                </p:oleObj>
              </mc:Choice>
              <mc:Fallback>
                <p:oleObj name="Equation" r:id="rId5" imgW="1358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2" y="5181600"/>
                        <a:ext cx="69357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</a:t>
            </a:r>
            <a:r>
              <a:rPr lang="en-US" b="1" dirty="0">
                <a:effectLst/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854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QUESTIONS???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807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175</Words>
  <Application>Microsoft Office PowerPoint</Application>
  <PresentationFormat>On-screen Show (4:3)</PresentationFormat>
  <Paragraphs>62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Arial</vt:lpstr>
      <vt:lpstr>Calibri</vt:lpstr>
      <vt:lpstr>Century Gothic</vt:lpstr>
      <vt:lpstr>Franklin Gothic Heavy</vt:lpstr>
      <vt:lpstr>Lucida Sans Unicode</vt:lpstr>
      <vt:lpstr>Palatino Linotype</vt:lpstr>
      <vt:lpstr>Times New Roman</vt:lpstr>
      <vt:lpstr>Verdana</vt:lpstr>
      <vt:lpstr>Wingdings 2</vt:lpstr>
      <vt:lpstr>Wingdings 3</vt:lpstr>
      <vt:lpstr>iRespondGraphMaster</vt:lpstr>
      <vt:lpstr>Concourse</vt:lpstr>
      <vt:lpstr>Equation</vt:lpstr>
      <vt:lpstr>MathType 6.0 Equation</vt:lpstr>
      <vt:lpstr>PowerPoint Presentation</vt:lpstr>
      <vt:lpstr>Homework Questions?</vt:lpstr>
      <vt:lpstr>Daily Check</vt:lpstr>
      <vt:lpstr>Multiplying Polynomials</vt:lpstr>
      <vt:lpstr>Ex. 1</vt:lpstr>
      <vt:lpstr>Ex. 2</vt:lpstr>
      <vt:lpstr>Ex. 3</vt:lpstr>
      <vt:lpstr>Ex. 4</vt:lpstr>
      <vt:lpstr>QUESTIONS???</vt:lpstr>
      <vt:lpstr>Something New-</vt:lpstr>
      <vt:lpstr>Binomial Theorem and Pascal’s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analyze a polynomial function?</dc:title>
  <dc:creator>Allerie Sweet</dc:creator>
  <cp:lastModifiedBy>Allerie Sweet</cp:lastModifiedBy>
  <cp:revision>36</cp:revision>
  <cp:lastPrinted>2012-02-13T15:02:50Z</cp:lastPrinted>
  <dcterms:created xsi:type="dcterms:W3CDTF">2012-02-13T12:58:20Z</dcterms:created>
  <dcterms:modified xsi:type="dcterms:W3CDTF">2016-08-24T04:32:33Z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