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2" r:id="rId2"/>
    <p:sldMasterId id="2147483714" r:id="rId3"/>
  </p:sldMasterIdLst>
  <p:notesMasterIdLst>
    <p:notesMasterId r:id="rId20"/>
  </p:notesMasterIdLst>
  <p:handoutMasterIdLst>
    <p:handoutMasterId r:id="rId21"/>
  </p:handoutMasterIdLst>
  <p:sldIdLst>
    <p:sldId id="835" r:id="rId4"/>
    <p:sldId id="842" r:id="rId5"/>
    <p:sldId id="826" r:id="rId6"/>
    <p:sldId id="844" r:id="rId7"/>
    <p:sldId id="825" r:id="rId8"/>
    <p:sldId id="849" r:id="rId9"/>
    <p:sldId id="850" r:id="rId10"/>
    <p:sldId id="851" r:id="rId11"/>
    <p:sldId id="854" r:id="rId12"/>
    <p:sldId id="855" r:id="rId13"/>
    <p:sldId id="856" r:id="rId14"/>
    <p:sldId id="857" r:id="rId15"/>
    <p:sldId id="852" r:id="rId16"/>
    <p:sldId id="858" r:id="rId17"/>
    <p:sldId id="859" r:id="rId18"/>
    <p:sldId id="861" r:id="rId19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0000FF"/>
    <a:srgbClr val="FF00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94" autoAdjust="0"/>
  </p:normalViewPr>
  <p:slideViewPr>
    <p:cSldViewPr>
      <p:cViewPr varScale="1">
        <p:scale>
          <a:sx n="43" d="100"/>
          <a:sy n="43" d="100"/>
        </p:scale>
        <p:origin x="58" y="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1B6606-5DFB-4C12-9AC4-B7A56CEF1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92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ABAFC2-4C07-4816-90A2-3D8082C9C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87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65F17-0C43-41E8-8809-EA902D6B1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0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69AE4-9AC5-4525-A470-32FC260D8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92D10-96E6-41A0-8004-451BBA15F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22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2E534-445F-4FFD-BB27-954A80EC1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92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F36DC-B25A-4838-AA2C-F69FB970D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43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45DE3-DF05-4150-AA30-5876BD25D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64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BCFF9-1F53-4D07-A5EE-1B1B0F384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80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26AD4-2956-4100-A602-E524F759E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25686-A844-4B71-8C2C-5F32505C4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90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52E3-0CD1-4A2D-805C-BF94FE6A0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90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1BEBD-4EDE-42E8-B4A5-32F370D65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1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2AEC7-BA4A-43CA-9492-8F419ECAC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414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F2527-EF7D-45E1-BE13-7D05F1831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15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0A9CA-A7B9-4C06-A9CB-E2452B824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54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1FCF8-8292-4D07-A034-CE70A2BE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219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AF2B7-173B-49F8-86D5-E1222B547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270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88D7A-2508-47C9-81D6-245D674D8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998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73E7D-6839-4F9C-BDB7-C877A9375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147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216CF-8BB7-4669-9EAA-2054CA210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13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45B6E-0E86-4E88-8FA9-914F5C619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613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F5286-F71A-4BFC-9A76-1E201B613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346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53599-E7A2-4DEB-9892-C98358214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4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21D6-98E0-483C-B7B2-2883115C9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745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89909-54C2-4E4B-898E-7C088AD11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733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66E95-A9A7-4EBF-B66F-7BEEF1627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19EE4-660B-4843-A5F0-296A23511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3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D66CC-39F5-41CD-9613-6DD437F2C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0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12FDB-86A6-4894-9D92-4150043C7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7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35545-EF8C-425D-BCE0-58F3ECBE1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3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16B4-FB29-42FD-BE85-EE4A960A6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6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4DEEA-AED0-4F96-87E4-174313CE7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0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4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4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BA97DA-2F20-428E-850D-0A14FB050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  <a:latin typeface="Century Gothic" pitchFamily="34" charset="0"/>
              </a:rPr>
              <a:t>iRespond Question Master</a:t>
            </a:r>
          </a:p>
        </p:txBody>
      </p:sp>
      <p:sp>
        <p:nvSpPr>
          <p:cNvPr id="2051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A.) Response A</a:t>
            </a:r>
          </a:p>
        </p:txBody>
      </p:sp>
      <p:sp>
        <p:nvSpPr>
          <p:cNvPr id="2052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B.) Response B</a:t>
            </a:r>
          </a:p>
        </p:txBody>
      </p:sp>
      <p:sp>
        <p:nvSpPr>
          <p:cNvPr id="2053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C.) Response C</a:t>
            </a:r>
          </a:p>
        </p:txBody>
      </p:sp>
      <p:sp>
        <p:nvSpPr>
          <p:cNvPr id="2054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D.) Response D</a:t>
            </a:r>
          </a:p>
        </p:txBody>
      </p:sp>
      <p:sp>
        <p:nvSpPr>
          <p:cNvPr id="2055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5059362"/>
          </a:xfrm>
        </p:spPr>
        <p:txBody>
          <a:bodyPr/>
          <a:lstStyle/>
          <a:p>
            <a:r>
              <a:rPr lang="en-US" altLang="en-US" sz="9600" b="1" dirty="0" smtClean="0"/>
              <a:t>Partner Practice Day!!</a:t>
            </a:r>
            <a:r>
              <a:rPr lang="en-US" altLang="en-US" sz="13800" b="1" dirty="0" smtClean="0"/>
              <a:t/>
            </a:r>
            <a:br>
              <a:rPr lang="en-US" altLang="en-US" sz="13800" b="1" dirty="0" smtClean="0"/>
            </a:br>
            <a:r>
              <a:rPr lang="en-US" altLang="en-US" sz="1400" b="1" dirty="0"/>
              <a:t> </a:t>
            </a:r>
            <a:r>
              <a:rPr lang="en-US" altLang="en-US" sz="7200" b="1" dirty="0" smtClean="0"/>
              <a:t> </a:t>
            </a:r>
            <a:r>
              <a:rPr lang="en-US" altLang="en-US" sz="5400" b="1" dirty="0" smtClean="0"/>
              <a:t>  </a:t>
            </a:r>
            <a:r>
              <a:rPr lang="en-US" altLang="en-US" sz="13800" b="1" dirty="0"/>
              <a:t/>
            </a:r>
            <a:br>
              <a:rPr lang="en-US" altLang="en-US" sz="13800" b="1" dirty="0"/>
            </a:br>
            <a:r>
              <a:rPr lang="en-US" altLang="en-US" sz="6600" b="1" dirty="0" smtClean="0"/>
              <a:t>**Skills Check @ the end of class**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" y="-304800"/>
            <a:ext cx="911352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 smtClean="0">
                <a:solidFill>
                  <a:srgbClr val="7030A0"/>
                </a:solidFill>
              </a:rPr>
              <a:t/>
            </a:r>
            <a:br>
              <a:rPr lang="en-US" sz="2800" b="1" u="sng" dirty="0" smtClean="0">
                <a:solidFill>
                  <a:srgbClr val="7030A0"/>
                </a:solidFill>
              </a:rPr>
            </a:br>
            <a:r>
              <a:rPr lang="en-US" sz="3600" b="1" u="sng" dirty="0" smtClean="0">
                <a:solidFill>
                  <a:srgbClr val="7030A0"/>
                </a:solidFill>
              </a:rPr>
              <a:t>Given the functions, find the following</a:t>
            </a:r>
            <a:r>
              <a:rPr lang="en-US" sz="2800" b="1" u="sng" dirty="0" smtClean="0">
                <a:solidFill>
                  <a:srgbClr val="7030A0"/>
                </a:solidFill>
              </a:rPr>
              <a:t>.</a:t>
            </a:r>
            <a:endParaRPr lang="en-US" sz="2800" b="1" u="sng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701998"/>
              </p:ext>
            </p:extLst>
          </p:nvPr>
        </p:nvGraphicFramePr>
        <p:xfrm>
          <a:off x="990600" y="4953000"/>
          <a:ext cx="6691313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Equation" r:id="rId3" imgW="850680" imgH="190440" progId="Equation.DSMT4">
                  <p:embed/>
                </p:oleObj>
              </mc:Choice>
              <mc:Fallback>
                <p:oleObj name="Equation" r:id="rId3" imgW="850680" imgH="19044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953000"/>
                        <a:ext cx="6691313" cy="1479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229628"/>
              </p:ext>
            </p:extLst>
          </p:nvPr>
        </p:nvGraphicFramePr>
        <p:xfrm>
          <a:off x="374650" y="1295400"/>
          <a:ext cx="452304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7" name="Equation" r:id="rId5" imgW="1155600" imgH="253800" progId="Equation.DSMT4">
                  <p:embed/>
                </p:oleObj>
              </mc:Choice>
              <mc:Fallback>
                <p:oleObj name="Equation" r:id="rId5" imgW="115560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1295400"/>
                        <a:ext cx="4523042" cy="984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028037"/>
              </p:ext>
            </p:extLst>
          </p:nvPr>
        </p:nvGraphicFramePr>
        <p:xfrm>
          <a:off x="5399088" y="1295400"/>
          <a:ext cx="363857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8" name="Equation" r:id="rId7" imgW="990360" imgH="253800" progId="Equation.DSMT4">
                  <p:embed/>
                </p:oleObj>
              </mc:Choice>
              <mc:Fallback>
                <p:oleObj name="Equation" r:id="rId7" imgW="990360" imgH="253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088" y="1295400"/>
                        <a:ext cx="3638578" cy="920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80432"/>
              </p:ext>
            </p:extLst>
          </p:nvPr>
        </p:nvGraphicFramePr>
        <p:xfrm>
          <a:off x="2293949" y="2264410"/>
          <a:ext cx="4556101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9" name="Equation" r:id="rId9" imgW="850680" imgH="203040" progId="Equation.DSMT4">
                  <p:embed/>
                </p:oleObj>
              </mc:Choice>
              <mc:Fallback>
                <p:oleObj name="Equation" r:id="rId9" imgW="850680" imgH="203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49" y="2264410"/>
                        <a:ext cx="4556101" cy="1069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909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" y="-304800"/>
            <a:ext cx="911352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 smtClean="0">
                <a:solidFill>
                  <a:srgbClr val="7030A0"/>
                </a:solidFill>
              </a:rPr>
              <a:t/>
            </a:r>
            <a:br>
              <a:rPr lang="en-US" sz="2800" b="1" u="sng" dirty="0" smtClean="0">
                <a:solidFill>
                  <a:srgbClr val="7030A0"/>
                </a:solidFill>
              </a:rPr>
            </a:br>
            <a:r>
              <a:rPr lang="en-US" sz="3600" b="1" u="sng" dirty="0" smtClean="0">
                <a:solidFill>
                  <a:srgbClr val="7030A0"/>
                </a:solidFill>
              </a:rPr>
              <a:t>Given the functions, find the following</a:t>
            </a:r>
            <a:r>
              <a:rPr lang="en-US" sz="2800" b="1" u="sng" dirty="0" smtClean="0">
                <a:solidFill>
                  <a:srgbClr val="7030A0"/>
                </a:solidFill>
              </a:rPr>
              <a:t>.</a:t>
            </a:r>
            <a:endParaRPr lang="en-US" sz="2800" b="1" u="sng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342954"/>
              </p:ext>
            </p:extLst>
          </p:nvPr>
        </p:nvGraphicFramePr>
        <p:xfrm>
          <a:off x="636048" y="5105400"/>
          <a:ext cx="786977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6" name="Equation" r:id="rId3" imgW="1295280" imgH="190440" progId="Equation.DSMT4">
                  <p:embed/>
                </p:oleObj>
              </mc:Choice>
              <mc:Fallback>
                <p:oleObj name="Equation" r:id="rId3" imgW="1295280" imgH="19044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048" y="5105400"/>
                        <a:ext cx="7869777" cy="1143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886065"/>
              </p:ext>
            </p:extLst>
          </p:nvPr>
        </p:nvGraphicFramePr>
        <p:xfrm>
          <a:off x="381000" y="1120584"/>
          <a:ext cx="3429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7" name="Equation" r:id="rId5" imgW="876240" imgH="253800" progId="Equation.DSMT4">
                  <p:embed/>
                </p:oleObj>
              </mc:Choice>
              <mc:Fallback>
                <p:oleObj name="Equation" r:id="rId5" imgW="87624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20584"/>
                        <a:ext cx="3429000" cy="984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358419"/>
              </p:ext>
            </p:extLst>
          </p:nvPr>
        </p:nvGraphicFramePr>
        <p:xfrm>
          <a:off x="5194300" y="1133475"/>
          <a:ext cx="331152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8" name="Equation" r:id="rId7" imgW="901440" imgH="253800" progId="Equation.DSMT4">
                  <p:embed/>
                </p:oleObj>
              </mc:Choice>
              <mc:Fallback>
                <p:oleObj name="Equation" r:id="rId7" imgW="901440" imgH="253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4300" y="1133475"/>
                        <a:ext cx="3311525" cy="920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055549"/>
              </p:ext>
            </p:extLst>
          </p:nvPr>
        </p:nvGraphicFramePr>
        <p:xfrm>
          <a:off x="2565400" y="2263775"/>
          <a:ext cx="40132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9" name="Equation" r:id="rId9" imgW="749160" imgH="203040" progId="Equation.DSMT4">
                  <p:embed/>
                </p:oleObj>
              </mc:Choice>
              <mc:Fallback>
                <p:oleObj name="Equation" r:id="rId9" imgW="749160" imgH="203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2263775"/>
                        <a:ext cx="4013200" cy="1069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695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160442"/>
              </p:ext>
            </p:extLst>
          </p:nvPr>
        </p:nvGraphicFramePr>
        <p:xfrm>
          <a:off x="611350" y="1143000"/>
          <a:ext cx="3837782" cy="938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Equation" r:id="rId3" imgW="1028520" imgH="253800" progId="Equation.DSMT4">
                  <p:embed/>
                </p:oleObj>
              </mc:Choice>
              <mc:Fallback>
                <p:oleObj name="Equation" r:id="rId3" imgW="102852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50" y="1143000"/>
                        <a:ext cx="3837782" cy="9384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112957"/>
              </p:ext>
            </p:extLst>
          </p:nvPr>
        </p:nvGraphicFramePr>
        <p:xfrm>
          <a:off x="4925459" y="1143000"/>
          <a:ext cx="3160561" cy="831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1" name="Equation" r:id="rId5" imgW="952200" imgH="253800" progId="Equation.DSMT4">
                  <p:embed/>
                </p:oleObj>
              </mc:Choice>
              <mc:Fallback>
                <p:oleObj name="Equation" r:id="rId5" imgW="952200" imgH="253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5459" y="1143000"/>
                        <a:ext cx="3160561" cy="8311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312357" y="2336800"/>
          <a:ext cx="3921456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2" name="Equation" r:id="rId7" imgW="723600" imgH="253800" progId="Equation.DSMT4">
                  <p:embed/>
                </p:oleObj>
              </mc:Choice>
              <mc:Fallback>
                <p:oleObj name="Equation" r:id="rId7" imgW="723600" imgH="253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357" y="2336800"/>
                        <a:ext cx="3921456" cy="1352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318843"/>
              </p:ext>
            </p:extLst>
          </p:nvPr>
        </p:nvGraphicFramePr>
        <p:xfrm>
          <a:off x="3660775" y="4908550"/>
          <a:ext cx="1223963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3" name="Equation" r:id="rId9" imgW="190440" imgH="164880" progId="Equation.DSMT4">
                  <p:embed/>
                </p:oleObj>
              </mc:Choice>
              <mc:Fallback>
                <p:oleObj name="Equation" r:id="rId9" imgW="190440" imgH="164880" progId="Equation.DSMT4">
                  <p:embed/>
                  <p:pic>
                    <p:nvPicPr>
                      <p:cNvPr id="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0775" y="4908550"/>
                        <a:ext cx="1223963" cy="1044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30480" y="-304800"/>
            <a:ext cx="911352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800" b="1" u="sng" kern="0" smtClean="0">
                <a:solidFill>
                  <a:srgbClr val="7030A0"/>
                </a:solidFill>
              </a:rPr>
              <a:t/>
            </a:r>
            <a:br>
              <a:rPr lang="en-US" sz="2800" b="1" u="sng" kern="0" smtClean="0">
                <a:solidFill>
                  <a:srgbClr val="7030A0"/>
                </a:solidFill>
              </a:rPr>
            </a:br>
            <a:r>
              <a:rPr lang="en-US" sz="3600" b="1" u="sng" kern="0" smtClean="0">
                <a:solidFill>
                  <a:srgbClr val="7030A0"/>
                </a:solidFill>
              </a:rPr>
              <a:t>Given the functions, find the following</a:t>
            </a:r>
            <a:r>
              <a:rPr lang="en-US" sz="2800" b="1" u="sng" kern="0" smtClean="0">
                <a:solidFill>
                  <a:srgbClr val="7030A0"/>
                </a:solidFill>
              </a:rPr>
              <a:t>.</a:t>
            </a:r>
            <a:endParaRPr lang="en-US" sz="2800" b="1" u="sng" kern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14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533400" y="152400"/>
            <a:ext cx="929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u="sng" dirty="0" smtClean="0">
                <a:solidFill>
                  <a:srgbClr val="7030A0"/>
                </a:solidFill>
                <a:latin typeface="+mn-lt"/>
              </a:rPr>
              <a:t>Expand</a:t>
            </a:r>
            <a:endParaRPr lang="en-US" sz="3600" b="1" u="sng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943248"/>
              </p:ext>
            </p:extLst>
          </p:nvPr>
        </p:nvGraphicFramePr>
        <p:xfrm>
          <a:off x="3124200" y="1219200"/>
          <a:ext cx="2530750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Equation" r:id="rId3" imgW="533160" imgH="291960" progId="Equation.DSMT4">
                  <p:embed/>
                </p:oleObj>
              </mc:Choice>
              <mc:Fallback>
                <p:oleObj name="Equation" r:id="rId3" imgW="533160" imgH="291960" progId="Equation.DSMT4">
                  <p:embed/>
                  <p:pic>
                    <p:nvPicPr>
                      <p:cNvPr id="307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3124200" y="1219200"/>
                        <a:ext cx="2530750" cy="150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787807"/>
              </p:ext>
            </p:extLst>
          </p:nvPr>
        </p:nvGraphicFramePr>
        <p:xfrm>
          <a:off x="564493" y="5334000"/>
          <a:ext cx="7650163" cy="803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Equation" r:id="rId5" imgW="1790640" imgH="190440" progId="Equation.DSMT4">
                  <p:embed/>
                </p:oleObj>
              </mc:Choice>
              <mc:Fallback>
                <p:oleObj name="Equation" r:id="rId5" imgW="1790640" imgH="19044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493" y="5334000"/>
                        <a:ext cx="7650163" cy="8037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435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533400" y="152400"/>
            <a:ext cx="929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u="sng" dirty="0" smtClean="0">
                <a:solidFill>
                  <a:srgbClr val="7030A0"/>
                </a:solidFill>
                <a:latin typeface="+mn-lt"/>
              </a:rPr>
              <a:t>Expand</a:t>
            </a:r>
            <a:endParaRPr lang="en-US" sz="3600" b="1" u="sng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127641"/>
              </p:ext>
            </p:extLst>
          </p:nvPr>
        </p:nvGraphicFramePr>
        <p:xfrm>
          <a:off x="3228975" y="1295400"/>
          <a:ext cx="2344738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6" name="Equation" r:id="rId3" imgW="520560" imgH="291960" progId="Equation.DSMT4">
                  <p:embed/>
                </p:oleObj>
              </mc:Choice>
              <mc:Fallback>
                <p:oleObj name="Equation" r:id="rId3" imgW="520560" imgH="291960" progId="Equation.DSMT4">
                  <p:embed/>
                  <p:pic>
                    <p:nvPicPr>
                      <p:cNvPr id="307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3228975" y="1295400"/>
                        <a:ext cx="2344738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006779"/>
              </p:ext>
            </p:extLst>
          </p:nvPr>
        </p:nvGraphicFramePr>
        <p:xfrm>
          <a:off x="762000" y="5181600"/>
          <a:ext cx="715933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name="Equation" r:id="rId5" imgW="1358640" imgH="190440" progId="Equation.DSMT4">
                  <p:embed/>
                </p:oleObj>
              </mc:Choice>
              <mc:Fallback>
                <p:oleObj name="Equation" r:id="rId5" imgW="1358640" imgH="190440" progId="Equation.DSMT4">
                  <p:embed/>
                  <p:pic>
                    <p:nvPicPr>
                      <p:cNvPr id="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81600"/>
                        <a:ext cx="7159336" cy="990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451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533400" y="152400"/>
            <a:ext cx="929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u="sng" dirty="0" smtClean="0">
                <a:solidFill>
                  <a:srgbClr val="7030A0"/>
                </a:solidFill>
                <a:latin typeface="+mn-lt"/>
              </a:rPr>
              <a:t>Expand</a:t>
            </a:r>
            <a:endParaRPr lang="en-US" sz="3600" b="1" u="sng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737641"/>
              </p:ext>
            </p:extLst>
          </p:nvPr>
        </p:nvGraphicFramePr>
        <p:xfrm>
          <a:off x="3209925" y="1295400"/>
          <a:ext cx="2573338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0" name="Equation" r:id="rId3" imgW="571320" imgH="291960" progId="Equation.DSMT4">
                  <p:embed/>
                </p:oleObj>
              </mc:Choice>
              <mc:Fallback>
                <p:oleObj name="Equation" r:id="rId3" imgW="571320" imgH="291960" progId="Equation.DSMT4">
                  <p:embed/>
                  <p:pic>
                    <p:nvPicPr>
                      <p:cNvPr id="307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3209925" y="1295400"/>
                        <a:ext cx="2573338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922590"/>
              </p:ext>
            </p:extLst>
          </p:nvPr>
        </p:nvGraphicFramePr>
        <p:xfrm>
          <a:off x="962025" y="5181600"/>
          <a:ext cx="67579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1" name="Equation" r:id="rId5" imgW="1282680" imgH="190440" progId="Equation.DSMT4">
                  <p:embed/>
                </p:oleObj>
              </mc:Choice>
              <mc:Fallback>
                <p:oleObj name="Equation" r:id="rId5" imgW="1282680" imgH="190440" progId="Equation.DSMT4">
                  <p:embed/>
                  <p:pic>
                    <p:nvPicPr>
                      <p:cNvPr id="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5181600"/>
                        <a:ext cx="6757988" cy="990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892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1"/>
          </a:solidFill>
        </p:spPr>
        <p:txBody>
          <a:bodyPr/>
          <a:lstStyle/>
          <a:p>
            <a:r>
              <a:rPr lang="en-US" altLang="en-US" sz="8800" b="1" dirty="0" smtClean="0"/>
              <a:t> </a:t>
            </a:r>
            <a:r>
              <a:rPr lang="en-US" altLang="en-US" sz="11500" b="1" dirty="0" smtClean="0"/>
              <a:t>Skills Check!!!</a:t>
            </a:r>
            <a:endParaRPr lang="en-US" altLang="en-US" sz="7200" i="1" dirty="0" smtClean="0"/>
          </a:p>
        </p:txBody>
      </p:sp>
    </p:spTree>
    <p:extLst>
      <p:ext uri="{BB962C8B-B14F-4D97-AF65-F5344CB8AC3E}">
        <p14:creationId xmlns:p14="http://schemas.microsoft.com/office/powerpoint/2010/main" val="275969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altLang="en-US" b="1" u="sng" dirty="0" smtClean="0">
                <a:solidFill>
                  <a:srgbClr val="7030A0"/>
                </a:solidFill>
              </a:rPr>
              <a:t>Is it a polynomial??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497907"/>
              </p:ext>
            </p:extLst>
          </p:nvPr>
        </p:nvGraphicFramePr>
        <p:xfrm>
          <a:off x="2044700" y="5353050"/>
          <a:ext cx="524033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5" name="Equation" r:id="rId3" imgW="1117440" imgH="203040" progId="Equation.DSMT4">
                  <p:embed/>
                </p:oleObj>
              </mc:Choice>
              <mc:Fallback>
                <p:oleObj name="Equation" r:id="rId3" imgW="11174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5353050"/>
                        <a:ext cx="5240338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697936"/>
              </p:ext>
            </p:extLst>
          </p:nvPr>
        </p:nvGraphicFramePr>
        <p:xfrm>
          <a:off x="165100" y="2242149"/>
          <a:ext cx="8445500" cy="1297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6" name="Equation" r:id="rId5" imgW="1523880" imgH="228600" progId="Equation.DSMT4">
                  <p:embed/>
                </p:oleObj>
              </mc:Choice>
              <mc:Fallback>
                <p:oleObj name="Equation" r:id="rId5" imgW="1523880" imgH="228600" progId="Equation.DSMT4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" y="2242149"/>
                        <a:ext cx="8445500" cy="12979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12269"/>
              </p:ext>
            </p:extLst>
          </p:nvPr>
        </p:nvGraphicFramePr>
        <p:xfrm>
          <a:off x="152400" y="3421063"/>
          <a:ext cx="7369175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7" name="Equation" r:id="rId7" imgW="1333440" imgH="228600" progId="Equation.DSMT4">
                  <p:embed/>
                </p:oleObj>
              </mc:Choice>
              <mc:Fallback>
                <p:oleObj name="Equation" r:id="rId7" imgW="1333440" imgH="228600" progId="Equation.DSMT4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421063"/>
                        <a:ext cx="7369175" cy="1303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728174"/>
              </p:ext>
            </p:extLst>
          </p:nvPr>
        </p:nvGraphicFramePr>
        <p:xfrm>
          <a:off x="174624" y="1127125"/>
          <a:ext cx="7978776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8" name="Equation" r:id="rId9" imgW="1473120" imgH="228600" progId="Equation.DSMT4">
                  <p:embed/>
                </p:oleObj>
              </mc:Choice>
              <mc:Fallback>
                <p:oleObj name="Equation" r:id="rId9" imgW="1473120" imgH="228600" progId="Equation.DSMT4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4" y="1127125"/>
                        <a:ext cx="7978776" cy="1271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9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533400" y="152400"/>
            <a:ext cx="929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u="sng" dirty="0" smtClean="0">
                <a:solidFill>
                  <a:srgbClr val="7030A0"/>
                </a:solidFill>
                <a:latin typeface="+mn-lt"/>
              </a:rPr>
              <a:t>Put the polynomial in standard form</a:t>
            </a:r>
            <a:endParaRPr lang="en-US" sz="3600" b="1" u="sng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922458"/>
              </p:ext>
            </p:extLst>
          </p:nvPr>
        </p:nvGraphicFramePr>
        <p:xfrm>
          <a:off x="1346200" y="1306513"/>
          <a:ext cx="62738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3" name="Equation" r:id="rId4" imgW="1269720" imgH="203040" progId="Equation.DSMT4">
                  <p:embed/>
                </p:oleObj>
              </mc:Choice>
              <mc:Fallback>
                <p:oleObj name="Equation" r:id="rId4" imgW="126972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1346200" y="1306513"/>
                        <a:ext cx="62738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02674"/>
              </p:ext>
            </p:extLst>
          </p:nvPr>
        </p:nvGraphicFramePr>
        <p:xfrm>
          <a:off x="1106488" y="5453063"/>
          <a:ext cx="7450137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4" name="Equation" r:id="rId6" imgW="1180800" imgH="203040" progId="Equation.DSMT4">
                  <p:embed/>
                </p:oleObj>
              </mc:Choice>
              <mc:Fallback>
                <p:oleObj name="Equation" r:id="rId6" imgW="118080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1106488" y="5453063"/>
                        <a:ext cx="7450137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-76200" y="-76200"/>
            <a:ext cx="9296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u="sng" dirty="0" smtClean="0">
                <a:solidFill>
                  <a:srgbClr val="7030A0"/>
                </a:solidFill>
                <a:latin typeface="+mn-lt"/>
              </a:rPr>
              <a:t>Complete the following:</a:t>
            </a:r>
            <a:endParaRPr lang="en-US" sz="4400" b="1" u="sng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7" name="Rectangle 42"/>
          <p:cNvSpPr>
            <a:spLocks noChangeArrowheads="1"/>
          </p:cNvSpPr>
          <p:nvPr/>
        </p:nvSpPr>
        <p:spPr bwMode="auto">
          <a:xfrm>
            <a:off x="381000" y="3000903"/>
            <a:ext cx="18473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800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400377"/>
              </p:ext>
            </p:extLst>
          </p:nvPr>
        </p:nvGraphicFramePr>
        <p:xfrm>
          <a:off x="565731" y="1143000"/>
          <a:ext cx="7111421" cy="1097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9" name="Equation" r:id="rId3" imgW="1523880" imgH="228600" progId="Equation.DSMT4">
                  <p:embed/>
                </p:oleObj>
              </mc:Choice>
              <mc:Fallback>
                <p:oleObj name="Equation" r:id="rId3" imgW="1523880" imgH="2286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731" y="1143000"/>
                        <a:ext cx="7111421" cy="10976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3"/>
          <p:cNvSpPr>
            <a:spLocks noChangeArrowheads="1"/>
          </p:cNvSpPr>
          <p:nvPr/>
        </p:nvSpPr>
        <p:spPr bwMode="auto">
          <a:xfrm>
            <a:off x="356616" y="2362200"/>
            <a:ext cx="7494359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form: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degree:                       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leading coefficient: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constant:</a:t>
            </a:r>
            <a:endParaRPr kumimoji="0" lang="en-US" altLang="en-US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5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1752600"/>
          </a:xfrm>
        </p:spPr>
        <p:txBody>
          <a:bodyPr/>
          <a:lstStyle/>
          <a:p>
            <a:pPr algn="l" eaLnBrk="1" hangingPunct="1"/>
            <a:r>
              <a:rPr lang="en-US" altLang="en-US" sz="3600" b="1" u="sng" dirty="0" smtClean="0">
                <a:solidFill>
                  <a:srgbClr val="7030A0"/>
                </a:solidFill>
              </a:rPr>
              <a:t>Classify by degree and number of terms</a:t>
            </a:r>
            <a:br>
              <a:rPr lang="en-US" altLang="en-US" sz="3600" b="1" u="sng" dirty="0" smtClean="0">
                <a:solidFill>
                  <a:srgbClr val="7030A0"/>
                </a:solidFill>
              </a:rPr>
            </a:b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endParaRPr lang="en-US" altLang="en-US" sz="3600" b="1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990044"/>
              </p:ext>
            </p:extLst>
          </p:nvPr>
        </p:nvGraphicFramePr>
        <p:xfrm>
          <a:off x="604012" y="1204118"/>
          <a:ext cx="39116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0" name="Equation" r:id="rId3" imgW="838080" imgH="228600" progId="Equation.DSMT4">
                  <p:embed/>
                </p:oleObj>
              </mc:Choice>
              <mc:Fallback>
                <p:oleObj name="Equation" r:id="rId3" imgW="838080" imgH="228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012" y="1204118"/>
                        <a:ext cx="3911600" cy="1096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399006"/>
              </p:ext>
            </p:extLst>
          </p:nvPr>
        </p:nvGraphicFramePr>
        <p:xfrm>
          <a:off x="604012" y="2819400"/>
          <a:ext cx="640080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1" name="Equation" r:id="rId5" imgW="1371600" imgH="228600" progId="Equation.DSMT4">
                  <p:embed/>
                </p:oleObj>
              </mc:Choice>
              <mc:Fallback>
                <p:oleObj name="Equation" r:id="rId5" imgW="1371600" imgH="2286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012" y="2819400"/>
                        <a:ext cx="6400800" cy="1096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103100"/>
              </p:ext>
            </p:extLst>
          </p:nvPr>
        </p:nvGraphicFramePr>
        <p:xfrm>
          <a:off x="604012" y="4434681"/>
          <a:ext cx="2903538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2" name="Equation" r:id="rId7" imgW="622080" imgH="215640" progId="Equation.DSMT4">
                  <p:embed/>
                </p:oleObj>
              </mc:Choice>
              <mc:Fallback>
                <p:oleObj name="Equation" r:id="rId7" imgW="622080" imgH="2156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012" y="4434681"/>
                        <a:ext cx="2903538" cy="1035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533400" y="152400"/>
            <a:ext cx="929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u="sng" dirty="0" smtClean="0">
                <a:solidFill>
                  <a:srgbClr val="7030A0"/>
                </a:solidFill>
                <a:latin typeface="+mn-lt"/>
              </a:rPr>
              <a:t>Add</a:t>
            </a:r>
            <a:endParaRPr lang="en-US" sz="3600" b="1" u="sng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199701"/>
              </p:ext>
            </p:extLst>
          </p:nvPr>
        </p:nvGraphicFramePr>
        <p:xfrm>
          <a:off x="493776" y="1295400"/>
          <a:ext cx="801214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6" name="Equation" r:id="rId4" imgW="2311200" imgH="304560" progId="Equation.DSMT4">
                  <p:embed/>
                </p:oleObj>
              </mc:Choice>
              <mc:Fallback>
                <p:oleObj name="Equation" r:id="rId4" imgW="2311200" imgH="304560" progId="Equation.DSMT4">
                  <p:embed/>
                  <p:pic>
                    <p:nvPicPr>
                      <p:cNvPr id="307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493776" y="1295400"/>
                        <a:ext cx="801214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387177"/>
              </p:ext>
            </p:extLst>
          </p:nvPr>
        </p:nvGraphicFramePr>
        <p:xfrm>
          <a:off x="1466850" y="5453063"/>
          <a:ext cx="6727825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7" name="Equation" r:id="rId6" imgW="1066680" imgH="203040" progId="Equation.DSMT4">
                  <p:embed/>
                </p:oleObj>
              </mc:Choice>
              <mc:Fallback>
                <p:oleObj name="Equation" r:id="rId6" imgW="1066680" imgH="203040" progId="Equation.DSMT4">
                  <p:embed/>
                  <p:pic>
                    <p:nvPicPr>
                      <p:cNvPr id="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1466850" y="5453063"/>
                        <a:ext cx="6727825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057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304800" y="152400"/>
            <a:ext cx="929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u="sng" dirty="0" smtClean="0">
                <a:solidFill>
                  <a:srgbClr val="7030A0"/>
                </a:solidFill>
                <a:latin typeface="+mn-lt"/>
              </a:rPr>
              <a:t>Subtract</a:t>
            </a:r>
            <a:endParaRPr lang="en-US" sz="3600" b="1" u="sng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771429"/>
              </p:ext>
            </p:extLst>
          </p:nvPr>
        </p:nvGraphicFramePr>
        <p:xfrm>
          <a:off x="1616075" y="1295400"/>
          <a:ext cx="57673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0" name="Equation" r:id="rId4" imgW="1663560" imgH="304560" progId="Equation.DSMT4">
                  <p:embed/>
                </p:oleObj>
              </mc:Choice>
              <mc:Fallback>
                <p:oleObj name="Equation" r:id="rId4" imgW="1663560" imgH="304560" progId="Equation.DSMT4">
                  <p:embed/>
                  <p:pic>
                    <p:nvPicPr>
                      <p:cNvPr id="307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1616075" y="1295400"/>
                        <a:ext cx="576738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27816"/>
              </p:ext>
            </p:extLst>
          </p:nvPr>
        </p:nvGraphicFramePr>
        <p:xfrm>
          <a:off x="2350294" y="4953000"/>
          <a:ext cx="5205412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1" name="Equation" r:id="rId6" imgW="825480" imgH="190440" progId="Equation.DSMT4">
                  <p:embed/>
                </p:oleObj>
              </mc:Choice>
              <mc:Fallback>
                <p:oleObj name="Equation" r:id="rId6" imgW="825480" imgH="190440" progId="Equation.DSMT4">
                  <p:embed/>
                  <p:pic>
                    <p:nvPicPr>
                      <p:cNvPr id="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2350294" y="4953000"/>
                        <a:ext cx="5205412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476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533400" y="152400"/>
            <a:ext cx="929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u="sng" dirty="0" smtClean="0">
                <a:solidFill>
                  <a:srgbClr val="7030A0"/>
                </a:solidFill>
                <a:latin typeface="+mn-lt"/>
              </a:rPr>
              <a:t>Multiply</a:t>
            </a:r>
            <a:endParaRPr lang="en-US" sz="3600" b="1" u="sng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329219"/>
              </p:ext>
            </p:extLst>
          </p:nvPr>
        </p:nvGraphicFramePr>
        <p:xfrm>
          <a:off x="2122488" y="1295400"/>
          <a:ext cx="47529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4" name="Equation" r:id="rId4" imgW="1371600" imgH="304560" progId="Equation.DSMT4">
                  <p:embed/>
                </p:oleObj>
              </mc:Choice>
              <mc:Fallback>
                <p:oleObj name="Equation" r:id="rId4" imgW="1371600" imgH="304560" progId="Equation.DSMT4">
                  <p:embed/>
                  <p:pic>
                    <p:nvPicPr>
                      <p:cNvPr id="307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2122488" y="1295400"/>
                        <a:ext cx="47529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57904"/>
              </p:ext>
            </p:extLst>
          </p:nvPr>
        </p:nvGraphicFramePr>
        <p:xfrm>
          <a:off x="706438" y="5453063"/>
          <a:ext cx="8250237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5" name="Equation" r:id="rId6" imgW="1307880" imgH="203040" progId="Equation.DSMT4">
                  <p:embed/>
                </p:oleObj>
              </mc:Choice>
              <mc:Fallback>
                <p:oleObj name="Equation" r:id="rId6" imgW="1307880" imgH="203040" progId="Equation.DSMT4">
                  <p:embed/>
                  <p:pic>
                    <p:nvPicPr>
                      <p:cNvPr id="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706438" y="5453063"/>
                        <a:ext cx="8250237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207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3"/>
          <p:cNvSpPr txBox="1">
            <a:spLocks noChangeArrowheads="1"/>
          </p:cNvSpPr>
          <p:nvPr/>
        </p:nvSpPr>
        <p:spPr bwMode="ltGray">
          <a:xfrm>
            <a:off x="533400" y="152400"/>
            <a:ext cx="929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u="sng" dirty="0" smtClean="0">
                <a:solidFill>
                  <a:srgbClr val="7030A0"/>
                </a:solidFill>
                <a:latin typeface="+mn-lt"/>
              </a:rPr>
              <a:t>Multiply</a:t>
            </a:r>
            <a:endParaRPr lang="en-US" sz="3600" b="1" u="sng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180958"/>
              </p:ext>
            </p:extLst>
          </p:nvPr>
        </p:nvGraphicFramePr>
        <p:xfrm>
          <a:off x="2627313" y="1390650"/>
          <a:ext cx="374173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8" name="Equation" r:id="rId4" imgW="1079280" imgH="253800" progId="Equation.DSMT4">
                  <p:embed/>
                </p:oleObj>
              </mc:Choice>
              <mc:Fallback>
                <p:oleObj name="Equation" r:id="rId4" imgW="1079280" imgH="253800" progId="Equation.DSMT4">
                  <p:embed/>
                  <p:pic>
                    <p:nvPicPr>
                      <p:cNvPr id="307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2627313" y="1390650"/>
                        <a:ext cx="3741737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667871"/>
              </p:ext>
            </p:extLst>
          </p:nvPr>
        </p:nvGraphicFramePr>
        <p:xfrm>
          <a:off x="2655887" y="4876800"/>
          <a:ext cx="3684587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9" name="Equation" r:id="rId6" imgW="583920" imgH="203040" progId="Equation.DSMT4">
                  <p:embed/>
                </p:oleObj>
              </mc:Choice>
              <mc:Fallback>
                <p:oleObj name="Equation" r:id="rId6" imgW="583920" imgH="203040" progId="Equation.DSMT4">
                  <p:embed/>
                  <p:pic>
                    <p:nvPicPr>
                      <p:cNvPr id="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2655887" y="4876800"/>
                        <a:ext cx="3684587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372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9393</TotalTime>
  <Words>47</Words>
  <Application>Microsoft Office PowerPoint</Application>
  <PresentationFormat>On-screen Show (4:3)</PresentationFormat>
  <Paragraphs>20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Custom Design</vt:lpstr>
      <vt:lpstr>iRespondQuestionMaster</vt:lpstr>
      <vt:lpstr>iRespondGraphMaster</vt:lpstr>
      <vt:lpstr>Equation</vt:lpstr>
      <vt:lpstr>MathType 6.0 Equation</vt:lpstr>
      <vt:lpstr>Partner Practice Day!!      **Skills Check @ the end of class**</vt:lpstr>
      <vt:lpstr>Is it a polynomial??</vt:lpstr>
      <vt:lpstr>PowerPoint Presentation</vt:lpstr>
      <vt:lpstr>PowerPoint Presentation</vt:lpstr>
      <vt:lpstr>Classify by degree and number of terms  </vt:lpstr>
      <vt:lpstr>PowerPoint Presentation</vt:lpstr>
      <vt:lpstr>PowerPoint Presentation</vt:lpstr>
      <vt:lpstr>PowerPoint Presentation</vt:lpstr>
      <vt:lpstr>PowerPoint Presentation</vt:lpstr>
      <vt:lpstr> Given the functions, find the following.</vt:lpstr>
      <vt:lpstr> Given the functions, find the following.</vt:lpstr>
      <vt:lpstr>PowerPoint Presentation</vt:lpstr>
      <vt:lpstr>PowerPoint Presentation</vt:lpstr>
      <vt:lpstr>PowerPoint Presentation</vt:lpstr>
      <vt:lpstr>PowerPoint Presentation</vt:lpstr>
      <vt:lpstr> Skills Check!!!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– Factor</dc:title>
  <dc:creator>Allerie Sweet</dc:creator>
  <cp:lastModifiedBy>Allerie Sweet</cp:lastModifiedBy>
  <cp:revision>292</cp:revision>
  <cp:lastPrinted>2016-08-17T17:17:22Z</cp:lastPrinted>
  <dcterms:created xsi:type="dcterms:W3CDTF">2006-08-11T12:06:03Z</dcterms:created>
  <dcterms:modified xsi:type="dcterms:W3CDTF">2016-08-24T14:42:41Z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