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02" r:id="rId2"/>
  </p:sldMasterIdLst>
  <p:notesMasterIdLst>
    <p:notesMasterId r:id="rId18"/>
  </p:notesMasterIdLst>
  <p:handoutMasterIdLst>
    <p:handoutMasterId r:id="rId19"/>
  </p:handoutMasterIdLst>
  <p:sldIdLst>
    <p:sldId id="318" r:id="rId3"/>
    <p:sldId id="351" r:id="rId4"/>
    <p:sldId id="352" r:id="rId5"/>
    <p:sldId id="345" r:id="rId6"/>
    <p:sldId id="334" r:id="rId7"/>
    <p:sldId id="346" r:id="rId8"/>
    <p:sldId id="333" r:id="rId9"/>
    <p:sldId id="341" r:id="rId10"/>
    <p:sldId id="324" r:id="rId11"/>
    <p:sldId id="356" r:id="rId12"/>
    <p:sldId id="332" r:id="rId13"/>
    <p:sldId id="311" r:id="rId14"/>
    <p:sldId id="342" r:id="rId15"/>
    <p:sldId id="357" r:id="rId16"/>
    <p:sldId id="28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9999FF"/>
    <a:srgbClr val="FF66FF"/>
    <a:srgbClr val="FFFF66"/>
    <a:srgbClr val="0080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>
      <p:cViewPr varScale="1">
        <p:scale>
          <a:sx n="88" d="100"/>
          <a:sy n="88" d="100"/>
        </p:scale>
        <p:origin x="74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06" y="-84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784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0925"/>
            <a:ext cx="44910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95838" y="8670925"/>
            <a:ext cx="20605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E003D517-13D2-4393-8478-34BADC939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68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3E430429-AD1F-4845-A892-780BFCFCA8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355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EA835-3FEB-4123-836A-701F20664BCC}" type="slidenum">
              <a:rPr lang="en-US"/>
              <a:pPr/>
              <a:t>7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1436" tIns="45718" rIns="91436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2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B77CD-F5B1-4104-84B1-3BF37CF9935D}" type="slidenum">
              <a:rPr lang="en-US"/>
              <a:pPr/>
              <a:t>11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1436" tIns="45718" rIns="91436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1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DE2581-CD60-4011-AF1D-41E8EF0BF8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63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46093E0-18F5-426B-8DCB-85D79311FF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iRespond Graph</a:t>
            </a:r>
          </a:p>
        </p:txBody>
      </p:sp>
      <p:grpSp>
        <p:nvGrpSpPr>
          <p:cNvPr id="1853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</p:grpSp>
      <p:grpSp>
        <p:nvGrpSpPr>
          <p:cNvPr id="1853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9275" y="1379835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Essential Question: 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How do I use synthetic division to find all of the zeros?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657122"/>
            <a:ext cx="6400800" cy="26558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 smtClean="0"/>
              <a:t>What is synthetic division?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How do I find all the solutions given 1 root?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Let’s Put It All Together!!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522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701675" y="317500"/>
            <a:ext cx="7772400" cy="246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If (x-1) is a factor, find the other factors of g(x</a:t>
            </a:r>
            <a:r>
              <a:rPr lang="en-US" sz="3200" b="1" dirty="0">
                <a:latin typeface="Century Gothic" pitchFamily="34" charset="0"/>
              </a:rPr>
              <a:t>) = 3x</a:t>
            </a:r>
            <a:r>
              <a:rPr lang="en-US" sz="3200" b="1" baseline="30000" dirty="0">
                <a:latin typeface="Century Gothic" pitchFamily="34" charset="0"/>
              </a:rPr>
              <a:t>3</a:t>
            </a:r>
            <a:r>
              <a:rPr lang="en-US" sz="3200" b="1" dirty="0">
                <a:latin typeface="Century Gothic" pitchFamily="34" charset="0"/>
              </a:rPr>
              <a:t> + 8x</a:t>
            </a:r>
            <a:r>
              <a:rPr lang="en-US" sz="3200" b="1" baseline="30000" dirty="0">
                <a:latin typeface="Century Gothic" pitchFamily="34" charset="0"/>
              </a:rPr>
              <a:t>2</a:t>
            </a:r>
            <a:r>
              <a:rPr lang="en-US" sz="3200" b="1" dirty="0">
                <a:latin typeface="Century Gothic" pitchFamily="34" charset="0"/>
              </a:rPr>
              <a:t> – 3x – 8 </a:t>
            </a:r>
          </a:p>
          <a:p>
            <a:pPr>
              <a:spcBef>
                <a:spcPct val="50000"/>
              </a:spcBef>
            </a:pPr>
            <a:endParaRPr lang="en-US" sz="2800" b="1" dirty="0"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endParaRPr lang="en-US" sz="3200" b="1" dirty="0">
              <a:latin typeface="Century Gothic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511741"/>
              </p:ext>
            </p:extLst>
          </p:nvPr>
        </p:nvGraphicFramePr>
        <p:xfrm>
          <a:off x="4830840" y="5478463"/>
          <a:ext cx="40671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95" name="Equation" r:id="rId4" imgW="1282680" imgH="203040" progId="Equation.DSMT4">
                  <p:embed/>
                </p:oleObj>
              </mc:Choice>
              <mc:Fallback>
                <p:oleObj name="Equation" r:id="rId4" imgW="128268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840" y="5478463"/>
                        <a:ext cx="40671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75245" y="1986995"/>
            <a:ext cx="67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 </a:t>
            </a:r>
            <a:r>
              <a:rPr lang="en-US" sz="3200" b="1" dirty="0" smtClean="0">
                <a:latin typeface="Century Gothic" pitchFamily="34" charset="0"/>
              </a:rPr>
              <a:t>1</a:t>
            </a:r>
            <a:endParaRPr lang="en-US" sz="3200" b="1" dirty="0">
              <a:latin typeface="Century Gothic" pitchFamily="34" charset="0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651445" y="1986995"/>
            <a:ext cx="673000" cy="609600"/>
            <a:chOff x="336" y="1632"/>
            <a:chExt cx="384" cy="384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3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720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565844" y="206319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3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251644" y="206319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8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937445" y="2063195"/>
            <a:ext cx="841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-</a:t>
            </a:r>
            <a:r>
              <a:rPr lang="en-US" sz="3200" b="1" dirty="0">
                <a:latin typeface="Century Gothic" pitchFamily="34" charset="0"/>
              </a:rPr>
              <a:t>3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634530" y="2063195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-8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737155" y="259202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565844" y="328239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3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251644" y="2520395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3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080055" y="3277210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11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951475" y="2520395"/>
            <a:ext cx="688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11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045655" y="3282395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8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814365" y="252039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8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786320" y="328239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0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3489645" y="3206195"/>
            <a:ext cx="305562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448452"/>
              </p:ext>
            </p:extLst>
          </p:nvPr>
        </p:nvGraphicFramePr>
        <p:xfrm>
          <a:off x="397775" y="1986995"/>
          <a:ext cx="123734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96" name="Equation" r:id="rId6" imgW="558720" imgH="177480" progId="Equation.DSMT4">
                  <p:embed/>
                </p:oleObj>
              </mc:Choice>
              <mc:Fallback>
                <p:oleObj name="Equation" r:id="rId6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7775" y="1986995"/>
                        <a:ext cx="1237343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818625"/>
              </p:ext>
            </p:extLst>
          </p:nvPr>
        </p:nvGraphicFramePr>
        <p:xfrm>
          <a:off x="804362" y="2443163"/>
          <a:ext cx="7318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97" name="Equation" r:id="rId8" imgW="330120" imgH="164880" progId="Equation.DSMT4">
                  <p:embed/>
                </p:oleObj>
              </mc:Choice>
              <mc:Fallback>
                <p:oleObj name="Equation" r:id="rId8" imgW="33012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362" y="2443163"/>
                        <a:ext cx="73183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ine 13"/>
          <p:cNvSpPr>
            <a:spLocks noChangeShapeType="1"/>
          </p:cNvSpPr>
          <p:nvPr/>
        </p:nvSpPr>
        <p:spPr bwMode="auto">
          <a:xfrm flipH="1">
            <a:off x="1004934" y="3806339"/>
            <a:ext cx="2656325" cy="5355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flipH="1">
            <a:off x="2241272" y="3861833"/>
            <a:ext cx="1745585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 flipH="1">
            <a:off x="2911744" y="3881089"/>
            <a:ext cx="2323485" cy="686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73670" y="4415635"/>
            <a:ext cx="8348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3x</a:t>
            </a:r>
            <a:r>
              <a:rPr lang="en-US" sz="3200" b="1" baseline="30000" dirty="0">
                <a:latin typeface="Century Gothic" pitchFamily="34" charset="0"/>
              </a:rPr>
              <a:t>2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179905" y="4415635"/>
            <a:ext cx="1267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+11x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2219255" y="4438020"/>
            <a:ext cx="6927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+8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5844" y="4567425"/>
            <a:ext cx="33589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entury Gothic" pitchFamily="34" charset="0"/>
              </a:rPr>
              <a:t>FACTOR!</a:t>
            </a:r>
            <a:endParaRPr lang="en-US" sz="2500" b="1" dirty="0">
              <a:latin typeface="Century Gothic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72782"/>
              </p:ext>
            </p:extLst>
          </p:nvPr>
        </p:nvGraphicFramePr>
        <p:xfrm>
          <a:off x="755650" y="5026025"/>
          <a:ext cx="20097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98" name="Equation" r:id="rId10" imgW="901440" imgH="203040" progId="Equation.DSMT4">
                  <p:embed/>
                </p:oleObj>
              </mc:Choice>
              <mc:Fallback>
                <p:oleObj name="Equation" r:id="rId10" imgW="90144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026025"/>
                        <a:ext cx="200977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281785" y="5532376"/>
            <a:ext cx="33589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Century Gothic" pitchFamily="34" charset="0"/>
              </a:rPr>
              <a:t>FACTORS:</a:t>
            </a:r>
            <a:endParaRPr lang="en-US" sz="25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6" grpId="0" animBg="1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6" grpId="0" animBg="1"/>
      <p:bldP spid="28" grpId="0" animBg="1"/>
      <p:bldP spid="29" grpId="0" animBg="1"/>
      <p:bldP spid="30" grpId="0" animBg="1"/>
      <p:bldP spid="31" grpId="0"/>
      <p:bldP spid="32" grpId="0" autoUpdateAnimBg="0"/>
      <p:bldP spid="33" grpId="0" autoUpdateAnimBg="0"/>
      <p:bldP spid="4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777250" y="0"/>
            <a:ext cx="784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chemeClr val="tx2"/>
                </a:solidFill>
                <a:latin typeface="Century Gothic" pitchFamily="34" charset="0"/>
              </a:rPr>
              <a:t>Given </a:t>
            </a:r>
            <a:r>
              <a:rPr lang="en-US" sz="3200" dirty="0">
                <a:solidFill>
                  <a:schemeClr val="tx2"/>
                </a:solidFill>
                <a:latin typeface="Century Gothic" pitchFamily="34" charset="0"/>
              </a:rPr>
              <a:t>that (x-2) and (x+3) are factors of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2</a:t>
            </a: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533400" y="1143000"/>
            <a:ext cx="609600" cy="609600"/>
            <a:chOff x="336" y="1632"/>
            <a:chExt cx="384" cy="384"/>
          </a:xfrm>
        </p:grpSpPr>
        <p:sp>
          <p:nvSpPr>
            <p:cNvPr id="108549" name="Line 5"/>
            <p:cNvSpPr>
              <a:spLocks noChangeShapeType="1"/>
            </p:cNvSpPr>
            <p:nvPr/>
          </p:nvSpPr>
          <p:spPr bwMode="auto">
            <a:xfrm>
              <a:off x="33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8550" name="Line 6"/>
            <p:cNvSpPr>
              <a:spLocks noChangeShapeType="1"/>
            </p:cNvSpPr>
            <p:nvPr/>
          </p:nvSpPr>
          <p:spPr bwMode="auto">
            <a:xfrm flipV="1">
              <a:off x="720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444140" y="1138175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Century Gothic" pitchFamily="34" charset="0"/>
              </a:rPr>
              <a:t>2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2129940" y="1138175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7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2815740" y="113817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-4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3882540" y="113817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-27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4720740" y="113817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-18</a:t>
            </a:r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160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1447800" y="243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2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2133600" y="1676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4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2057400" y="2438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11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2971800" y="1676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22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2971800" y="2438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18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3962400" y="1676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36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4038600" y="243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9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4800600" y="1676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18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4876800" y="243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0</a:t>
            </a:r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1371600" y="2362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graphicFrame>
        <p:nvGraphicFramePr>
          <p:cNvPr id="1085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920407"/>
              </p:ext>
            </p:extLst>
          </p:nvPr>
        </p:nvGraphicFramePr>
        <p:xfrm>
          <a:off x="1308514" y="514352"/>
          <a:ext cx="5417855" cy="56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43" name="Equation" r:id="rId3" imgW="2197080" imgH="228600" progId="Equation.DSMT4">
                  <p:embed/>
                </p:oleObj>
              </mc:Choice>
              <mc:Fallback>
                <p:oleObj name="Equation" r:id="rId3" imgW="2197080" imgH="2286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514" y="514352"/>
                        <a:ext cx="5417855" cy="5619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533400" y="2362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-3</a:t>
            </a:r>
          </a:p>
        </p:txBody>
      </p:sp>
      <p:grpSp>
        <p:nvGrpSpPr>
          <p:cNvPr id="108569" name="Group 25"/>
          <p:cNvGrpSpPr>
            <a:grpSpLocks/>
          </p:cNvGrpSpPr>
          <p:nvPr/>
        </p:nvGrpSpPr>
        <p:grpSpPr bwMode="auto">
          <a:xfrm>
            <a:off x="685800" y="2362200"/>
            <a:ext cx="609600" cy="609600"/>
            <a:chOff x="432" y="2400"/>
            <a:chExt cx="384" cy="384"/>
          </a:xfrm>
        </p:grpSpPr>
        <p:sp>
          <p:nvSpPr>
            <p:cNvPr id="108570" name="Line 26"/>
            <p:cNvSpPr>
              <a:spLocks noChangeShapeType="1"/>
            </p:cNvSpPr>
            <p:nvPr/>
          </p:nvSpPr>
          <p:spPr bwMode="auto">
            <a:xfrm>
              <a:off x="432" y="27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8571" name="Line 27"/>
            <p:cNvSpPr>
              <a:spLocks noChangeShapeType="1"/>
            </p:cNvSpPr>
            <p:nvPr/>
          </p:nvSpPr>
          <p:spPr bwMode="auto">
            <a:xfrm flipV="1">
              <a:off x="816" y="24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1600200" y="2895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1447800" y="35052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1447800" y="3581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2</a:t>
            </a: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2057400" y="2971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-6</a:t>
            </a:r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2133600" y="3581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5</a:t>
            </a:r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2895600" y="2971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-15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3048000" y="3581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3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3962400" y="2971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-9</a:t>
            </a:r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3886200" y="3581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</a:rPr>
              <a:t>0</a:t>
            </a:r>
          </a:p>
        </p:txBody>
      </p:sp>
      <p:sp>
        <p:nvSpPr>
          <p:cNvPr id="108581" name="AutoShape 37"/>
          <p:cNvSpPr>
            <a:spLocks noChangeArrowheads="1"/>
          </p:cNvSpPr>
          <p:nvPr/>
        </p:nvSpPr>
        <p:spPr bwMode="auto">
          <a:xfrm>
            <a:off x="5486400" y="2514600"/>
            <a:ext cx="1447800" cy="381000"/>
          </a:xfrm>
          <a:prstGeom prst="leftArrow">
            <a:avLst>
              <a:gd name="adj1" fmla="val 50000"/>
              <a:gd name="adj2" fmla="val 9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82" name="AutoShape 38"/>
          <p:cNvSpPr>
            <a:spLocks noChangeArrowheads="1"/>
          </p:cNvSpPr>
          <p:nvPr/>
        </p:nvSpPr>
        <p:spPr bwMode="auto">
          <a:xfrm>
            <a:off x="4648200" y="3581400"/>
            <a:ext cx="1447800" cy="381000"/>
          </a:xfrm>
          <a:prstGeom prst="leftArrow">
            <a:avLst>
              <a:gd name="adj1" fmla="val 50000"/>
              <a:gd name="adj2" fmla="val 9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83" name="Text Box 39"/>
          <p:cNvSpPr txBox="1">
            <a:spLocks noChangeArrowheads="1"/>
          </p:cNvSpPr>
          <p:nvPr/>
        </p:nvSpPr>
        <p:spPr bwMode="auto">
          <a:xfrm>
            <a:off x="7086600" y="1986995"/>
            <a:ext cx="1600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Century Gothic" pitchFamily="34" charset="0"/>
              </a:rPr>
              <a:t>(x-2) is a factor</a:t>
            </a:r>
          </a:p>
        </p:txBody>
      </p:sp>
      <p:sp>
        <p:nvSpPr>
          <p:cNvPr id="108584" name="Text Box 40"/>
          <p:cNvSpPr txBox="1">
            <a:spLocks noChangeArrowheads="1"/>
          </p:cNvSpPr>
          <p:nvPr/>
        </p:nvSpPr>
        <p:spPr bwMode="auto">
          <a:xfrm>
            <a:off x="6019800" y="3368675"/>
            <a:ext cx="1600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Century Gothic" pitchFamily="34" charset="0"/>
              </a:rPr>
              <a:t>(x+3) is a factor</a:t>
            </a:r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4724400" y="2362200"/>
            <a:ext cx="609600" cy="533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8587" name="Rectangle 43"/>
          <p:cNvSpPr>
            <a:spLocks noChangeArrowheads="1"/>
          </p:cNvSpPr>
          <p:nvPr/>
        </p:nvSpPr>
        <p:spPr bwMode="auto">
          <a:xfrm>
            <a:off x="3962400" y="3505200"/>
            <a:ext cx="609600" cy="533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graphicFrame>
        <p:nvGraphicFramePr>
          <p:cNvPr id="108588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331373"/>
              </p:ext>
            </p:extLst>
          </p:nvPr>
        </p:nvGraphicFramePr>
        <p:xfrm>
          <a:off x="3835400" y="5502713"/>
          <a:ext cx="4979988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44" name="Equation" r:id="rId5" imgW="1739880" imgH="203040" progId="Equation.DSMT4">
                  <p:embed/>
                </p:oleObj>
              </mc:Choice>
              <mc:Fallback>
                <p:oleObj name="Equation" r:id="rId5" imgW="1739880" imgH="20304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5502713"/>
                        <a:ext cx="4979988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89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582347"/>
              </p:ext>
            </p:extLst>
          </p:nvPr>
        </p:nvGraphicFramePr>
        <p:xfrm>
          <a:off x="1524000" y="4210050"/>
          <a:ext cx="213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45" name="MathType Equation" r:id="rId7" imgW="761760" imgH="190440" progId="Equation">
                  <p:embed/>
                </p:oleObj>
              </mc:Choice>
              <mc:Fallback>
                <p:oleObj name="MathType Equation" r:id="rId7" imgW="761760" imgH="190440" progId="Equation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10050"/>
                        <a:ext cx="2133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90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169458"/>
              </p:ext>
            </p:extLst>
          </p:nvPr>
        </p:nvGraphicFramePr>
        <p:xfrm>
          <a:off x="1219200" y="4835525"/>
          <a:ext cx="25908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46" name="MathType Equation" r:id="rId9" imgW="888840" imgH="228600" progId="Equation">
                  <p:embed/>
                </p:oleObj>
              </mc:Choice>
              <mc:Fallback>
                <p:oleObj name="MathType Equation" r:id="rId9" imgW="888840" imgH="228600" progId="Equation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35525"/>
                        <a:ext cx="25908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9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586167"/>
              </p:ext>
            </p:extLst>
          </p:nvPr>
        </p:nvGraphicFramePr>
        <p:xfrm>
          <a:off x="1916113" y="6097588"/>
          <a:ext cx="48037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47" name="Equation" r:id="rId11" imgW="1638000" imgH="253800" progId="Equation.DSMT4">
                  <p:embed/>
                </p:oleObj>
              </mc:Choice>
              <mc:Fallback>
                <p:oleObj name="Equation" r:id="rId11" imgW="1638000" imgH="2538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113" y="6097588"/>
                        <a:ext cx="480377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92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675560"/>
              </p:ext>
            </p:extLst>
          </p:nvPr>
        </p:nvGraphicFramePr>
        <p:xfrm>
          <a:off x="6629400" y="6125081"/>
          <a:ext cx="2438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48" name="Equation" r:id="rId13" imgW="825480" imgH="228600" progId="Equation.3">
                  <p:embed/>
                </p:oleObj>
              </mc:Choice>
              <mc:Fallback>
                <p:oleObj name="Equation" r:id="rId13" imgW="825480" imgH="22860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6125081"/>
                        <a:ext cx="243840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93" name="Text Box 49"/>
          <p:cNvSpPr txBox="1">
            <a:spLocks noChangeArrowheads="1"/>
          </p:cNvSpPr>
          <p:nvPr/>
        </p:nvSpPr>
        <p:spPr bwMode="auto">
          <a:xfrm>
            <a:off x="7076535" y="620885"/>
            <a:ext cx="2371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Find </a:t>
            </a:r>
            <a:r>
              <a:rPr lang="en-US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the remaining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factors.</a:t>
            </a:r>
            <a:endParaRPr lang="en-US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1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1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10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3" dur="5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0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  <p:bldP spid="108551" grpId="0" autoUpdateAnimBg="0"/>
      <p:bldP spid="108552" grpId="0" autoUpdateAnimBg="0"/>
      <p:bldP spid="108553" grpId="0" autoUpdateAnimBg="0"/>
      <p:bldP spid="108554" grpId="0" autoUpdateAnimBg="0"/>
      <p:bldP spid="108555" grpId="0" autoUpdateAnimBg="0"/>
      <p:bldP spid="108556" grpId="0" animBg="1"/>
      <p:bldP spid="108557" grpId="0" autoUpdateAnimBg="0"/>
      <p:bldP spid="108558" grpId="0" autoUpdateAnimBg="0"/>
      <p:bldP spid="108559" grpId="0" autoUpdateAnimBg="0"/>
      <p:bldP spid="108560" grpId="0" autoUpdateAnimBg="0"/>
      <p:bldP spid="108561" grpId="0" autoUpdateAnimBg="0"/>
      <p:bldP spid="108562" grpId="0" autoUpdateAnimBg="0"/>
      <p:bldP spid="108563" grpId="0" autoUpdateAnimBg="0"/>
      <p:bldP spid="108564" grpId="0" autoUpdateAnimBg="0"/>
      <p:bldP spid="108565" grpId="0" autoUpdateAnimBg="0"/>
      <p:bldP spid="108566" grpId="0" animBg="1"/>
      <p:bldP spid="108568" grpId="0" autoUpdateAnimBg="0"/>
      <p:bldP spid="108572" grpId="0" animBg="1"/>
      <p:bldP spid="108573" grpId="0" animBg="1"/>
      <p:bldP spid="108574" grpId="0" autoUpdateAnimBg="0"/>
      <p:bldP spid="108575" grpId="0" autoUpdateAnimBg="0"/>
      <p:bldP spid="108576" grpId="0" autoUpdateAnimBg="0"/>
      <p:bldP spid="108577" grpId="0" autoUpdateAnimBg="0"/>
      <p:bldP spid="108578" grpId="0" autoUpdateAnimBg="0"/>
      <p:bldP spid="108579" grpId="0" autoUpdateAnimBg="0"/>
      <p:bldP spid="108580" grpId="0" autoUpdateAnimBg="0"/>
      <p:bldP spid="108581" grpId="0" animBg="1"/>
      <p:bldP spid="108582" grpId="0" animBg="1"/>
      <p:bldP spid="108583" grpId="0" autoUpdateAnimBg="0"/>
      <p:bldP spid="108584" grpId="0" autoUpdateAnimBg="0"/>
      <p:bldP spid="108586" grpId="0" animBg="1"/>
      <p:bldP spid="1085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You Try!!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94045" y="1787032"/>
            <a:ext cx="7848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Given 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that (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x-10) is a factor of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				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 , find the other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</a:rPr>
              <a:t>factors.</a:t>
            </a:r>
            <a:endParaRPr lang="en-US" sz="32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graphicFrame>
        <p:nvGraphicFramePr>
          <p:cNvPr id="1986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32566"/>
              </p:ext>
            </p:extLst>
          </p:nvPr>
        </p:nvGraphicFramePr>
        <p:xfrm>
          <a:off x="777250" y="2518260"/>
          <a:ext cx="46355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3" name="Equation" r:id="rId3" imgW="1701720" imgH="228600" progId="Equation.DSMT4">
                  <p:embed/>
                </p:oleObj>
              </mc:Choice>
              <mc:Fallback>
                <p:oleObj name="Equation" r:id="rId3" imgW="17017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50" y="2518260"/>
                        <a:ext cx="4635500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738323"/>
              </p:ext>
            </p:extLst>
          </p:nvPr>
        </p:nvGraphicFramePr>
        <p:xfrm>
          <a:off x="1991570" y="3960265"/>
          <a:ext cx="53959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4" name="Equation" r:id="rId5" imgW="1981080" imgH="203040" progId="Equation.DSMT4">
                  <p:embed/>
                </p:oleObj>
              </mc:Choice>
              <mc:Fallback>
                <p:oleObj name="Equation" r:id="rId5" imgW="1981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70" y="3960265"/>
                        <a:ext cx="5395913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583092"/>
              </p:ext>
            </p:extLst>
          </p:nvPr>
        </p:nvGraphicFramePr>
        <p:xfrm>
          <a:off x="2295150" y="5402270"/>
          <a:ext cx="33639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5" name="Equation" r:id="rId7" imgW="1130040" imgH="203040" progId="Equation.DSMT4">
                  <p:embed/>
                </p:oleObj>
              </mc:Choice>
              <mc:Fallback>
                <p:oleObj name="Equation" r:id="rId7" imgW="11300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150" y="5402270"/>
                        <a:ext cx="3363913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593435" y="395856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sz="3200" b="1" dirty="0" smtClean="0">
                <a:latin typeface="Century Gothic" pitchFamily="34" charset="0"/>
              </a:rPr>
              <a:t>What are the roots?</a:t>
            </a:r>
            <a:endParaRPr lang="en-US" sz="32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8145" y="-517540"/>
            <a:ext cx="7772400" cy="137160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Quick Question!!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235" y="1683415"/>
            <a:ext cx="8727925" cy="1600200"/>
          </a:xfrm>
        </p:spPr>
        <p:txBody>
          <a:bodyPr/>
          <a:lstStyle/>
          <a:p>
            <a:r>
              <a:rPr lang="en-US" sz="4000" dirty="0" smtClean="0">
                <a:latin typeface="Century Gothic" panose="020B0502020202020204" pitchFamily="34" charset="0"/>
              </a:rPr>
              <a:t>How do you factor               ?  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54225"/>
              </p:ext>
            </p:extLst>
          </p:nvPr>
        </p:nvGraphicFramePr>
        <p:xfrm>
          <a:off x="5462648" y="1607520"/>
          <a:ext cx="2069257" cy="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0" name="Equation" r:id="rId3" imgW="444240" imgH="203040" progId="Equation.DSMT4">
                  <p:embed/>
                </p:oleObj>
              </mc:Choice>
              <mc:Fallback>
                <p:oleObj name="Equation" r:id="rId3" imgW="444240" imgH="203040" progId="Equation.DSMT4">
                  <p:embed/>
                  <p:pic>
                    <p:nvPicPr>
                      <p:cNvPr id="108589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648" y="1607520"/>
                        <a:ext cx="2069257" cy="758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205014"/>
              </p:ext>
            </p:extLst>
          </p:nvPr>
        </p:nvGraphicFramePr>
        <p:xfrm>
          <a:off x="2067465" y="3195825"/>
          <a:ext cx="5089525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1" name="Equation" r:id="rId5" imgW="990360" imgH="253800" progId="Equation.DSMT4">
                  <p:embed/>
                </p:oleObj>
              </mc:Choice>
              <mc:Fallback>
                <p:oleObj name="Equation" r:id="rId5" imgW="990360" imgH="253800" progId="Equation.DSMT4">
                  <p:embed/>
                  <p:pic>
                    <p:nvPicPr>
                      <p:cNvPr id="10859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465" y="3195825"/>
                        <a:ext cx="5089525" cy="1306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043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1410"/>
            <a:ext cx="7772400" cy="1371600"/>
          </a:xfrm>
        </p:spPr>
        <p:txBody>
          <a:bodyPr/>
          <a:lstStyle/>
          <a:p>
            <a:pPr algn="ctr"/>
            <a:r>
              <a:rPr lang="en-US" sz="5000" b="1" dirty="0" smtClean="0">
                <a:latin typeface="Century Gothic" pitchFamily="34" charset="0"/>
              </a:rPr>
              <a:t>HOMEWORK!</a:t>
            </a:r>
            <a:endParaRPr lang="en-US" sz="5000" b="1" dirty="0">
              <a:latin typeface="Century Gothic" pitchFamily="34" charset="0"/>
            </a:endParaRP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04935" y="2897735"/>
            <a:ext cx="6994845" cy="2580430"/>
          </a:xfrm>
        </p:spPr>
        <p:txBody>
          <a:bodyPr/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Day 3B.1 Homework </a:t>
            </a:r>
          </a:p>
          <a:p>
            <a:pPr algn="ctr"/>
            <a:r>
              <a:rPr lang="en-US" sz="4000" dirty="0" smtClean="0">
                <a:latin typeface="Century Gothic" pitchFamily="34" charset="0"/>
              </a:rPr>
              <a:t>#1-10</a:t>
            </a:r>
          </a:p>
          <a:p>
            <a:pPr algn="ctr"/>
            <a:endParaRPr lang="en-US" sz="4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Do you remember how to use Synthetic Division??!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701355" y="3427295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7500" b="1" dirty="0" smtClean="0">
                <a:latin typeface="Century Gothic" pitchFamily="34" charset="0"/>
              </a:rPr>
              <a:t>Synthetic </a:t>
            </a:r>
          </a:p>
          <a:p>
            <a:pPr algn="ctr"/>
            <a:r>
              <a:rPr lang="en-US" sz="7500" b="1" dirty="0" smtClean="0">
                <a:latin typeface="Century Gothic" pitchFamily="34" charset="0"/>
              </a:rPr>
              <a:t>Division</a:t>
            </a:r>
            <a:endParaRPr lang="en-US" sz="75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7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4876799" y="2971800"/>
            <a:ext cx="420625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219200" y="152400"/>
            <a:ext cx="8580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latin typeface="Century Gothic" pitchFamily="34" charset="0"/>
              </a:rPr>
              <a:t>Use Synthetic Division to divide </a:t>
            </a:r>
          </a:p>
          <a:p>
            <a:pPr eaLnBrk="1" hangingPunct="1"/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x</a:t>
            </a:r>
            <a:r>
              <a:rPr lang="en-US" sz="3200" b="1" baseline="30000" dirty="0">
                <a:solidFill>
                  <a:srgbClr val="FF3300"/>
                </a:solidFill>
                <a:latin typeface="Century Gothic" pitchFamily="34" charset="0"/>
              </a:rPr>
              <a:t>4</a:t>
            </a:r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 – 10x</a:t>
            </a:r>
            <a:r>
              <a:rPr lang="en-US" sz="3200" b="1" baseline="30000" dirty="0">
                <a:solidFill>
                  <a:srgbClr val="FF3300"/>
                </a:solidFill>
                <a:latin typeface="Century Gothic" pitchFamily="34" charset="0"/>
              </a:rPr>
              <a:t>2</a:t>
            </a:r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 – 2x + 4</a:t>
            </a:r>
            <a:r>
              <a:rPr lang="en-US" sz="3200" b="1" dirty="0">
                <a:latin typeface="Century Gothic" pitchFamily="34" charset="0"/>
              </a:rPr>
              <a:t>    by </a:t>
            </a:r>
            <a:r>
              <a:rPr lang="en-US" sz="3200" b="1" dirty="0">
                <a:solidFill>
                  <a:schemeClr val="accent2"/>
                </a:solidFill>
                <a:latin typeface="Century Gothic" pitchFamily="34" charset="0"/>
              </a:rPr>
              <a:t>(x + 3)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7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-3</a:t>
            </a:r>
          </a:p>
        </p:txBody>
      </p: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685800" y="1600200"/>
            <a:ext cx="673000" cy="609600"/>
            <a:chOff x="336" y="1632"/>
            <a:chExt cx="384" cy="384"/>
          </a:xfrm>
        </p:grpSpPr>
        <p:sp>
          <p:nvSpPr>
            <p:cNvPr id="106502" name="Line 6"/>
            <p:cNvSpPr>
              <a:spLocks noChangeShapeType="1"/>
            </p:cNvSpPr>
            <p:nvPr/>
          </p:nvSpPr>
          <p:spPr bwMode="auto">
            <a:xfrm>
              <a:off x="33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 flipV="1">
              <a:off x="720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600199" y="16764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2285999" y="16764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0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971800" y="1676400"/>
            <a:ext cx="841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-10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4038600" y="1676400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-2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4876800" y="1676400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4</a:t>
            </a:r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1752600" y="2133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1600199" y="2895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2285999" y="2133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2362199" y="2895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3124199" y="2133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9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3047999" y="2895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-1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4114799" y="2133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3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4114799" y="2895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4800599" y="2133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4875580" y="289773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1</a:t>
            </a:r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1523999" y="2819400"/>
            <a:ext cx="412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5410200" y="2895600"/>
            <a:ext cx="2355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remainder</a:t>
            </a:r>
          </a:p>
        </p:txBody>
      </p:sp>
      <p:graphicFrame>
        <p:nvGraphicFramePr>
          <p:cNvPr id="1065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579710"/>
              </p:ext>
            </p:extLst>
          </p:nvPr>
        </p:nvGraphicFramePr>
        <p:xfrm>
          <a:off x="806450" y="4227513"/>
          <a:ext cx="775017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2" name="Equation" r:id="rId3" imgW="1473120" imgH="406080" progId="Equation.DSMT4">
                  <p:embed/>
                </p:oleObj>
              </mc:Choice>
              <mc:Fallback>
                <p:oleObj name="Equation" r:id="rId3" imgW="14731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4227513"/>
                        <a:ext cx="7750175" cy="193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887650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500" grpId="0" autoUpdateAnimBg="0"/>
      <p:bldP spid="106504" grpId="0" autoUpdateAnimBg="0"/>
      <p:bldP spid="106505" grpId="0" autoUpdateAnimBg="0"/>
      <p:bldP spid="106506" grpId="0" autoUpdateAnimBg="0"/>
      <p:bldP spid="106507" grpId="0" autoUpdateAnimBg="0"/>
      <p:bldP spid="106508" grpId="0" autoUpdateAnimBg="0"/>
      <p:bldP spid="106509" grpId="0" animBg="1"/>
      <p:bldP spid="106510" grpId="0" autoUpdateAnimBg="0"/>
      <p:bldP spid="106511" grpId="0" autoUpdateAnimBg="0"/>
      <p:bldP spid="106512" grpId="0" autoUpdateAnimBg="0"/>
      <p:bldP spid="106513" grpId="0" autoUpdateAnimBg="0"/>
      <p:bldP spid="106514" grpId="0" autoUpdateAnimBg="0"/>
      <p:bldP spid="106515" grpId="0" autoUpdateAnimBg="0"/>
      <p:bldP spid="106516" grpId="0" autoUpdateAnimBg="0"/>
      <p:bldP spid="106517" grpId="0" autoUpdateAnimBg="0"/>
      <p:bldP spid="106518" grpId="0" autoUpdateAnimBg="0"/>
      <p:bldP spid="106519" grpId="0" animBg="1"/>
      <p:bldP spid="1065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5460" y="1878925"/>
            <a:ext cx="78930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>
                <a:latin typeface="Century Gothic" pitchFamily="34" charset="0"/>
              </a:rPr>
              <a:t>Factors</a:t>
            </a:r>
            <a:r>
              <a:rPr lang="en-US" sz="2500" dirty="0" smtClean="0">
                <a:latin typeface="Century Gothic" pitchFamily="34" charset="0"/>
              </a:rPr>
              <a:t>:  What multiplies together to get the 		     polynomial.  The things in </a:t>
            </a:r>
            <a:r>
              <a:rPr lang="en-US" sz="2500" b="1" dirty="0" smtClean="0">
                <a:latin typeface="Century Gothic" pitchFamily="34" charset="0"/>
              </a:rPr>
              <a:t>( )</a:t>
            </a:r>
          </a:p>
          <a:p>
            <a:r>
              <a:rPr lang="en-US" sz="2500" dirty="0">
                <a:latin typeface="Century Gothic" pitchFamily="34" charset="0"/>
              </a:rPr>
              <a:t>	</a:t>
            </a:r>
            <a:r>
              <a:rPr lang="en-US" sz="2500" dirty="0" smtClean="0">
                <a:latin typeface="Century Gothic" pitchFamily="34" charset="0"/>
              </a:rPr>
              <a:t>	ex., (x+2), (2x-3), (x-8)</a:t>
            </a:r>
            <a:endParaRPr lang="en-US" sz="2500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3145" y="3928090"/>
            <a:ext cx="7589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>
                <a:latin typeface="Century Gothic" pitchFamily="34" charset="0"/>
              </a:rPr>
              <a:t>Roots</a:t>
            </a:r>
            <a:r>
              <a:rPr lang="en-US" sz="2500" dirty="0" smtClean="0">
                <a:latin typeface="Century Gothic" pitchFamily="34" charset="0"/>
              </a:rPr>
              <a:t>:  What the </a:t>
            </a:r>
            <a:r>
              <a:rPr lang="en-US" sz="2500" b="1" dirty="0" smtClean="0">
                <a:latin typeface="Century Gothic" pitchFamily="34" charset="0"/>
              </a:rPr>
              <a:t>x</a:t>
            </a:r>
            <a:r>
              <a:rPr lang="en-US" sz="2500" dirty="0" smtClean="0">
                <a:latin typeface="Century Gothic" pitchFamily="34" charset="0"/>
              </a:rPr>
              <a:t> values equal.  After setting 		  the factor =0. Can also be called </a:t>
            </a:r>
            <a:r>
              <a:rPr lang="en-US" sz="2500" b="1" dirty="0" smtClean="0">
                <a:latin typeface="Century Gothic" pitchFamily="34" charset="0"/>
              </a:rPr>
              <a:t>zeros,  	  or solutions</a:t>
            </a:r>
            <a:r>
              <a:rPr lang="en-US" sz="2500" dirty="0" smtClean="0">
                <a:latin typeface="Century Gothic" pitchFamily="34" charset="0"/>
              </a:rPr>
              <a:t>.</a:t>
            </a:r>
            <a:endParaRPr lang="en-US" sz="2500" b="1" dirty="0" smtClean="0">
              <a:latin typeface="Century Gothic" pitchFamily="34" charset="0"/>
            </a:endParaRPr>
          </a:p>
          <a:p>
            <a:r>
              <a:rPr lang="en-US" sz="2500" dirty="0">
                <a:latin typeface="Century Gothic" pitchFamily="34" charset="0"/>
              </a:rPr>
              <a:t>	</a:t>
            </a:r>
            <a:r>
              <a:rPr lang="en-US" sz="2500" dirty="0" smtClean="0">
                <a:latin typeface="Century Gothic" pitchFamily="34" charset="0"/>
              </a:rPr>
              <a:t>	ex., x=-2,  x=3/2,  x=8</a:t>
            </a:r>
            <a:endParaRPr lang="en-US" sz="25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356" y="317305"/>
            <a:ext cx="827255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b="1" dirty="0" smtClean="0">
                <a:latin typeface="Century Gothic" pitchFamily="34" charset="0"/>
              </a:rPr>
              <a:t>Factors vs. Roots</a:t>
            </a:r>
            <a:endParaRPr lang="en-US" sz="75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3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latin typeface="Century Gothic" pitchFamily="34" charset="0"/>
              </a:rPr>
              <a:t>Factor Theorem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985" y="1954947"/>
            <a:ext cx="8727925" cy="2081213"/>
          </a:xfrm>
        </p:spPr>
        <p:txBody>
          <a:bodyPr/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   If 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remainder = 0 when 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we plug a #,</a:t>
            </a:r>
            <a:r>
              <a:rPr lang="en-US" sz="5000" b="1" dirty="0" smtClean="0">
                <a:solidFill>
                  <a:schemeClr val="accent2"/>
                </a:solidFill>
                <a:latin typeface="Century Gothic" pitchFamily="34" charset="0"/>
              </a:rPr>
              <a:t> root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, into 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some 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function, 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then 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(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x – 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#) 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is </a:t>
            </a:r>
            <a:r>
              <a:rPr lang="en-US" sz="5000" dirty="0" smtClean="0">
                <a:solidFill>
                  <a:schemeClr val="accent2"/>
                </a:solidFill>
                <a:latin typeface="Century Gothic" pitchFamily="34" charset="0"/>
              </a:rPr>
              <a:t>a </a:t>
            </a:r>
            <a:r>
              <a:rPr lang="en-US" sz="5000" b="1" dirty="0" smtClean="0">
                <a:solidFill>
                  <a:schemeClr val="accent2"/>
                </a:solidFill>
                <a:latin typeface="Century Gothic" pitchFamily="34" charset="0"/>
              </a:rPr>
              <a:t>factor</a:t>
            </a: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.  </a:t>
            </a: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5000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5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500" b="1" dirty="0" smtClean="0">
                <a:latin typeface="Century Gothic" pitchFamily="34" charset="0"/>
              </a:rPr>
              <a:t>Before…</a:t>
            </a:r>
            <a:endParaRPr lang="en-US" sz="75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460" y="1759310"/>
            <a:ext cx="7589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Century Gothic" pitchFamily="34" charset="0"/>
              </a:rPr>
              <a:t>We could get a remainder using long division or synthetic division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460" y="3049525"/>
            <a:ext cx="7589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Century Gothic" pitchFamily="34" charset="0"/>
              </a:rPr>
              <a:t>The last number using </a:t>
            </a:r>
            <a:r>
              <a:rPr lang="en-US" sz="3200" b="1" dirty="0" smtClean="0">
                <a:latin typeface="Century Gothic" pitchFamily="34" charset="0"/>
              </a:rPr>
              <a:t>synthetic division </a:t>
            </a:r>
            <a:r>
              <a:rPr lang="en-US" sz="3200" dirty="0" smtClean="0">
                <a:latin typeface="Century Gothic" pitchFamily="34" charset="0"/>
              </a:rPr>
              <a:t>is your </a:t>
            </a:r>
            <a:r>
              <a:rPr lang="en-US" sz="3200" b="1" dirty="0" smtClean="0">
                <a:latin typeface="Century Gothic" pitchFamily="34" charset="0"/>
              </a:rPr>
              <a:t>remainder</a:t>
            </a:r>
            <a:r>
              <a:rPr lang="en-US" sz="3200" dirty="0" smtClean="0">
                <a:latin typeface="Century Gothic" pitchFamily="34" charset="0"/>
              </a:rPr>
              <a:t>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3670" y="4491530"/>
            <a:ext cx="7589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Century Gothic" pitchFamily="34" charset="0"/>
              </a:rPr>
              <a:t>We want a </a:t>
            </a:r>
            <a:r>
              <a:rPr lang="en-US" sz="3200" b="1" dirty="0" smtClean="0">
                <a:latin typeface="Century Gothic" pitchFamily="34" charset="0"/>
              </a:rPr>
              <a:t>remainder of 0</a:t>
            </a:r>
            <a:r>
              <a:rPr lang="en-US" sz="3200" dirty="0" smtClean="0">
                <a:latin typeface="Century Gothic" pitchFamily="34" charset="0"/>
              </a:rPr>
              <a:t> to find the other roots…and we want to be able </a:t>
            </a:r>
            <a:r>
              <a:rPr lang="en-US" sz="3200" b="1" dirty="0" smtClean="0">
                <a:latin typeface="Century Gothic" pitchFamily="34" charset="0"/>
              </a:rPr>
              <a:t>to find other roots</a:t>
            </a:r>
            <a:r>
              <a:rPr lang="en-US" sz="3200" dirty="0" smtClean="0">
                <a:latin typeface="Century Gothic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103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5850625" y="5671965"/>
            <a:ext cx="2133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Century Gothic" pitchFamily="34" charset="0"/>
              </a:rPr>
              <a:t>Answer: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25475" y="226080"/>
            <a:ext cx="7772400" cy="10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Determine whether (x + 2) is a factor of </a:t>
            </a:r>
            <a:r>
              <a:rPr lang="en-US" sz="3200" b="1" dirty="0" smtClean="0">
                <a:latin typeface="Century Gothic" pitchFamily="34" charset="0"/>
              </a:rPr>
              <a:t>  f(x</a:t>
            </a:r>
            <a:r>
              <a:rPr lang="en-US" sz="3200" b="1" dirty="0">
                <a:latin typeface="Century Gothic" pitchFamily="34" charset="0"/>
              </a:rPr>
              <a:t>) = 3x</a:t>
            </a:r>
            <a:r>
              <a:rPr lang="en-US" sz="3200" b="1" baseline="30000" dirty="0">
                <a:latin typeface="Century Gothic" pitchFamily="34" charset="0"/>
              </a:rPr>
              <a:t>3</a:t>
            </a:r>
            <a:r>
              <a:rPr lang="en-US" sz="3200" b="1" dirty="0">
                <a:latin typeface="Century Gothic" pitchFamily="34" charset="0"/>
              </a:rPr>
              <a:t> - x</a:t>
            </a:r>
            <a:r>
              <a:rPr lang="en-US" sz="3200" b="1" baseline="30000" dirty="0">
                <a:latin typeface="Century Gothic" pitchFamily="34" charset="0"/>
              </a:rPr>
              <a:t>2</a:t>
            </a:r>
            <a:r>
              <a:rPr lang="en-US" sz="3200" b="1" dirty="0">
                <a:latin typeface="Century Gothic" pitchFamily="34" charset="0"/>
              </a:rPr>
              <a:t> + 2x - 4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7374625" y="5595765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Century Gothic" pitchFamily="34" charset="0"/>
              </a:rPr>
              <a:t>NO</a:t>
            </a:r>
            <a:endParaRPr lang="en-US" sz="600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utoUpdateAnimBg="0"/>
      <p:bldP spid="1505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Try!!</a:t>
            </a:r>
            <a:endParaRPr lang="en-US" dirty="0"/>
          </a:p>
        </p:txBody>
      </p:sp>
      <p:graphicFrame>
        <p:nvGraphicFramePr>
          <p:cNvPr id="195587" name="Object 3"/>
          <p:cNvGraphicFramePr>
            <a:graphicFrameLocks noChangeAspect="1"/>
          </p:cNvGraphicFramePr>
          <p:nvPr/>
        </p:nvGraphicFramePr>
        <p:xfrm>
          <a:off x="7380115" y="5587827"/>
          <a:ext cx="12065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8" name="Equation" r:id="rId3" imgW="330120" imgH="177480" progId="Equation.DSMT4">
                  <p:embed/>
                </p:oleObj>
              </mc:Choice>
              <mc:Fallback>
                <p:oleObj name="Equation" r:id="rId3" imgW="3301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115" y="5587827"/>
                        <a:ext cx="12065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49565" y="1835205"/>
            <a:ext cx="7772400" cy="13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Determine whether (x </a:t>
            </a:r>
            <a:r>
              <a:rPr lang="en-US" sz="3200" b="1" dirty="0" smtClean="0">
                <a:latin typeface="Century Gothic" pitchFamily="34" charset="0"/>
              </a:rPr>
              <a:t>- 6) </a:t>
            </a:r>
            <a:r>
              <a:rPr lang="en-US" sz="3200" b="1" dirty="0">
                <a:latin typeface="Century Gothic" pitchFamily="34" charset="0"/>
              </a:rPr>
              <a:t>is a factor of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f(x) = </a:t>
            </a:r>
            <a:r>
              <a:rPr lang="en-US" sz="3200" b="1" dirty="0" smtClean="0">
                <a:latin typeface="Century Gothic" pitchFamily="34" charset="0"/>
              </a:rPr>
              <a:t>x</a:t>
            </a:r>
            <a:r>
              <a:rPr lang="en-US" sz="3200" b="1" baseline="30000" dirty="0" smtClean="0">
                <a:latin typeface="Century Gothic" pitchFamily="34" charset="0"/>
              </a:rPr>
              <a:t>4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en-US" sz="3200" b="1" dirty="0">
                <a:latin typeface="Century Gothic" pitchFamily="34" charset="0"/>
              </a:rPr>
              <a:t>- </a:t>
            </a:r>
            <a:r>
              <a:rPr lang="en-US" sz="3200" b="1" dirty="0" smtClean="0">
                <a:latin typeface="Century Gothic" pitchFamily="34" charset="0"/>
              </a:rPr>
              <a:t>6x</a:t>
            </a:r>
            <a:r>
              <a:rPr lang="en-US" sz="3200" b="1" baseline="30000" dirty="0" smtClean="0">
                <a:latin typeface="Century Gothic" pitchFamily="34" charset="0"/>
              </a:rPr>
              <a:t>3</a:t>
            </a:r>
            <a:r>
              <a:rPr lang="en-US" sz="3200" b="1" dirty="0" smtClean="0">
                <a:latin typeface="Century Gothic" pitchFamily="34" charset="0"/>
              </a:rPr>
              <a:t> </a:t>
            </a:r>
            <a:r>
              <a:rPr lang="en-US" sz="3200" b="1" dirty="0">
                <a:latin typeface="Century Gothic" pitchFamily="34" charset="0"/>
              </a:rPr>
              <a:t>-</a:t>
            </a:r>
            <a:r>
              <a:rPr lang="en-US" sz="3200" b="1" dirty="0" smtClean="0">
                <a:latin typeface="Century Gothic" pitchFamily="34" charset="0"/>
              </a:rPr>
              <a:t> 4x + 24</a:t>
            </a:r>
            <a:endParaRPr lang="en-US" sz="32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393200"/>
            <a:ext cx="8229600" cy="1143000"/>
          </a:xfrm>
        </p:spPr>
        <p:txBody>
          <a:bodyPr/>
          <a:lstStyle/>
          <a:p>
            <a:r>
              <a:rPr lang="en-US" sz="3400" b="1" dirty="0">
                <a:latin typeface="Century Gothic" pitchFamily="34" charset="0"/>
              </a:rPr>
              <a:t>Can you use synthetic division when you divide by 3x-2</a:t>
            </a:r>
            <a:r>
              <a:rPr lang="en-US" sz="3400" b="1" dirty="0" smtClean="0">
                <a:latin typeface="Century Gothic" pitchFamily="34" charset="0"/>
              </a:rPr>
              <a:t>?</a:t>
            </a:r>
            <a:endParaRPr lang="en-US" sz="3400" b="1" dirty="0">
              <a:latin typeface="Century Gothic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142895"/>
              </p:ext>
            </p:extLst>
          </p:nvPr>
        </p:nvGraphicFramePr>
        <p:xfrm>
          <a:off x="3964840" y="1835205"/>
          <a:ext cx="12065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7" name="Equation" r:id="rId3" imgW="329914" imgH="177646" progId="Equation.DSMT4">
                  <p:embed/>
                </p:oleObj>
              </mc:Choice>
              <mc:Fallback>
                <p:oleObj name="Equation" r:id="rId3" imgW="329914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840" y="1835205"/>
                        <a:ext cx="12065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790268"/>
              </p:ext>
            </p:extLst>
          </p:nvPr>
        </p:nvGraphicFramePr>
        <p:xfrm>
          <a:off x="3249613" y="3125788"/>
          <a:ext cx="24844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8" name="Equation" r:id="rId5" imgW="698400" imgH="177480" progId="Equation.DSMT4">
                  <p:embed/>
                </p:oleObj>
              </mc:Choice>
              <mc:Fallback>
                <p:oleObj name="Equation" r:id="rId5" imgW="698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9613" y="3125788"/>
                        <a:ext cx="2484437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538944"/>
              </p:ext>
            </p:extLst>
          </p:nvPr>
        </p:nvGraphicFramePr>
        <p:xfrm>
          <a:off x="3678238" y="3708400"/>
          <a:ext cx="162718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49" name="Equation" r:id="rId7" imgW="457200" imgH="177480" progId="Equation.DSMT4">
                  <p:embed/>
                </p:oleObj>
              </mc:Choice>
              <mc:Fallback>
                <p:oleObj name="Equation" r:id="rId7" imgW="4572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3708400"/>
                        <a:ext cx="1627187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767141"/>
              </p:ext>
            </p:extLst>
          </p:nvPr>
        </p:nvGraphicFramePr>
        <p:xfrm>
          <a:off x="3816350" y="4185330"/>
          <a:ext cx="1401763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0" name="Equation" r:id="rId9" imgW="393480" imgH="406080" progId="Equation.DSMT4">
                  <p:embed/>
                </p:oleObj>
              </mc:Choice>
              <mc:Fallback>
                <p:oleObj name="Equation" r:id="rId9" imgW="39348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4185330"/>
                        <a:ext cx="1401763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3224</TotalTime>
  <Words>390</Words>
  <Application>Microsoft Office PowerPoint</Application>
  <PresentationFormat>On-screen Show (4:3)</PresentationFormat>
  <Paragraphs>103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Century Gothic</vt:lpstr>
      <vt:lpstr>Times New Roman</vt:lpstr>
      <vt:lpstr>Verdana</vt:lpstr>
      <vt:lpstr>Wingdings</vt:lpstr>
      <vt:lpstr>Profile</vt:lpstr>
      <vt:lpstr>iRespondGraphMaster</vt:lpstr>
      <vt:lpstr>Equation</vt:lpstr>
      <vt:lpstr>MathType 6.0 Equation</vt:lpstr>
      <vt:lpstr>MathType Equation</vt:lpstr>
      <vt:lpstr>Essential Question:  How do I use synthetic division to find all of the zeros?</vt:lpstr>
      <vt:lpstr>Do you remember how to use Synthetic Division??!</vt:lpstr>
      <vt:lpstr>PowerPoint Presentation</vt:lpstr>
      <vt:lpstr>PowerPoint Presentation</vt:lpstr>
      <vt:lpstr>Factor Theorem</vt:lpstr>
      <vt:lpstr>Before…</vt:lpstr>
      <vt:lpstr>PowerPoint Presentation</vt:lpstr>
      <vt:lpstr>You Try!!</vt:lpstr>
      <vt:lpstr>Can you use synthetic division when you divide by 3x-2?</vt:lpstr>
      <vt:lpstr>Let’s Put It All Together!!</vt:lpstr>
      <vt:lpstr>PowerPoint Presentation</vt:lpstr>
      <vt:lpstr>PowerPoint Presentation</vt:lpstr>
      <vt:lpstr>You Try!!</vt:lpstr>
      <vt:lpstr>Quick Question!!</vt:lpstr>
      <vt:lpstr>HOMEWORK!</vt:lpstr>
    </vt:vector>
  </TitlesOfParts>
  <Company>College of Education - UWG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jbutler</dc:creator>
  <cp:lastModifiedBy>Allerie Sweet</cp:lastModifiedBy>
  <cp:revision>98</cp:revision>
  <cp:lastPrinted>2004-10-11T17:38:13Z</cp:lastPrinted>
  <dcterms:created xsi:type="dcterms:W3CDTF">2002-06-12T21:23:13Z</dcterms:created>
  <dcterms:modified xsi:type="dcterms:W3CDTF">2016-09-13T14:56:21Z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