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</p:sldMasterIdLst>
  <p:notesMasterIdLst>
    <p:notesMasterId r:id="rId22"/>
  </p:notesMasterIdLst>
  <p:handoutMasterIdLst>
    <p:handoutMasterId r:id="rId23"/>
  </p:handoutMasterIdLst>
  <p:sldIdLst>
    <p:sldId id="307" r:id="rId6"/>
    <p:sldId id="293" r:id="rId7"/>
    <p:sldId id="318" r:id="rId8"/>
    <p:sldId id="319" r:id="rId9"/>
    <p:sldId id="330" r:id="rId10"/>
    <p:sldId id="288" r:id="rId11"/>
    <p:sldId id="329" r:id="rId12"/>
    <p:sldId id="331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7" autoAdjust="0"/>
    <p:restoredTop sz="94660"/>
  </p:normalViewPr>
  <p:slideViewPr>
    <p:cSldViewPr>
      <p:cViewPr varScale="1">
        <p:scale>
          <a:sx n="88" d="100"/>
          <a:sy n="88" d="100"/>
        </p:scale>
        <p:origin x="78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26" y="-86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E3C96-79B3-4080-8EA5-F05BBF00B79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34EB2-53F6-4402-BAC5-0D3DFBD0D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E43C-3639-44AA-BA97-484F0C9A19CC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60C2-F7AD-4056-A52B-B01EE20C5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1CA19-37C2-465F-948D-03279379E5DE}" type="slidenum">
              <a:rPr lang="en-US" sz="12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sz="12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8326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E38B48-33BC-4D15-AF8E-FC9D66B5F38B}" type="slidenum">
              <a:rPr lang="en-US" sz="12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sz="12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478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E38B48-33BC-4D15-AF8E-FC9D66B5F38B}" type="slidenum">
              <a:rPr lang="en-US" sz="12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 sz="12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3013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E38B48-33BC-4D15-AF8E-FC9D66B5F38B}" type="slidenum">
              <a:rPr lang="en-US" sz="1200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 sz="120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831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133600"/>
            <a:ext cx="8229600" cy="137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34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853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9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9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2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3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9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72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00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67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12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2C3D3-213D-47A2-B2B6-03A92F2EF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453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7BB9-F3C2-4453-B707-28A2D8E3833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633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7024-7E77-49E2-AE0B-1C682C3B6D6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368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E36C-CC08-4065-9300-3525632D94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406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0842DC6-DBEE-4752-9B06-A26AC70EC66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57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F2D2-6354-44BF-B9D7-011D1281CA7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09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1328C-61AE-4561-9B60-E77D2F8CBD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0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7980B7-2946-458E-AF46-8FA93E8FF83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765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678F1933-0B85-40BF-81B4-8C00AA37966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69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850A-4E31-4544-AF7C-200A91297D0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883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F051-E495-42B4-9165-EFA6EE6EAD0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1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3D85-3AD2-49DF-8726-DA24271235AB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2051-74D1-4595-83D1-6AF259B7E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26D5-F51B-4B1F-A045-BA8EB50B36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3292-D4C0-49E9-A195-44782BCD4D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8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B2BD47-103A-48B8-8CDE-07CCF31D4154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5370" name="Picture 8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06"/>
          <a:stretch>
            <a:fillRect/>
          </a:stretch>
        </p:blipFill>
        <p:spPr bwMode="auto">
          <a:xfrm>
            <a:off x="0" y="1714500"/>
            <a:ext cx="14192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9" descr="scribb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7" t="3271" r="2802" b="65988"/>
          <a:stretch>
            <a:fillRect/>
          </a:stretch>
        </p:blipFill>
        <p:spPr bwMode="auto">
          <a:xfrm>
            <a:off x="7938" y="0"/>
            <a:ext cx="5895975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47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5410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 smtClean="0">
                <a:latin typeface="Century Gothic" pitchFamily="34" charset="0"/>
              </a:rPr>
              <a:t>Let’s Review</a:t>
            </a:r>
            <a:r>
              <a:rPr lang="en-US" sz="8800" b="1" dirty="0" smtClean="0">
                <a:latin typeface="Century Gothic" pitchFamily="34" charset="0"/>
              </a:rPr>
              <a:t> </a:t>
            </a:r>
            <a:r>
              <a:rPr lang="en-US" sz="8800" b="1" dirty="0" smtClean="0">
                <a:latin typeface="Century Gothic" pitchFamily="34" charset="0"/>
              </a:rPr>
              <a:t>the </a:t>
            </a:r>
            <a:r>
              <a:rPr lang="en-US" sz="8800" b="1" dirty="0">
                <a:solidFill>
                  <a:srgbClr val="FF0000"/>
                </a:solidFill>
                <a:latin typeface="Century Gothic" pitchFamily="34" charset="0"/>
              </a:rPr>
              <a:t>Quadratic </a:t>
            </a:r>
            <a:r>
              <a:rPr lang="en-US" sz="8800" b="1" dirty="0" smtClean="0">
                <a:solidFill>
                  <a:srgbClr val="FF0000"/>
                </a:solidFill>
                <a:latin typeface="Century Gothic" pitchFamily="34" charset="0"/>
              </a:rPr>
              <a:t>Formula </a:t>
            </a:r>
            <a:r>
              <a:rPr lang="en-US" sz="8800" b="1" dirty="0" smtClean="0">
                <a:latin typeface="Century Gothic" pitchFamily="34" charset="0"/>
              </a:rPr>
              <a:t>&amp; </a:t>
            </a:r>
            <a:r>
              <a:rPr lang="en-US" sz="8800" b="1" dirty="0" smtClean="0">
                <a:solidFill>
                  <a:srgbClr val="0070C0"/>
                </a:solidFill>
                <a:latin typeface="Century Gothic" pitchFamily="34" charset="0"/>
              </a:rPr>
              <a:t>Completing the Square</a:t>
            </a:r>
            <a:r>
              <a:rPr lang="en-US" sz="8800" b="1" dirty="0" smtClean="0">
                <a:latin typeface="Century Gothic" pitchFamily="34" charset="0"/>
              </a:rPr>
              <a:t>!!</a:t>
            </a:r>
            <a:endParaRPr lang="en-US" sz="8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6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IRRATIONAL ROOTS</a:t>
            </a:r>
            <a:endParaRPr lang="en-US" sz="65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27000" y="3952875"/>
            <a:ext cx="8813800" cy="1266825"/>
          </a:xfrm>
        </p:spPr>
        <p:txBody>
          <a:bodyPr/>
          <a:lstStyle/>
          <a:p>
            <a:pPr eaLnBrk="1" hangingPunct="1"/>
            <a:r>
              <a:rPr lang="en-US" dirty="0" smtClean="0"/>
              <a:t>Might need to use the Quadratic Formula:</a:t>
            </a:r>
          </a:p>
        </p:txBody>
      </p:sp>
      <p:graphicFrame>
        <p:nvGraphicFramePr>
          <p:cNvPr id="40964" name="Object 3"/>
          <p:cNvGraphicFramePr>
            <a:graphicFrameLocks noChangeAspect="1"/>
          </p:cNvGraphicFramePr>
          <p:nvPr/>
        </p:nvGraphicFramePr>
        <p:xfrm>
          <a:off x="2520950" y="4978400"/>
          <a:ext cx="39084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9" name="Equation" r:id="rId3" imgW="1130300" imgH="457200" progId="Equation.DSMT4">
                  <p:embed/>
                </p:oleObj>
              </mc:Choice>
              <mc:Fallback>
                <p:oleObj name="Equation" r:id="rId3" imgW="1130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4978400"/>
                        <a:ext cx="39084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7000" y="1692275"/>
            <a:ext cx="8813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88C"/>
              </a:buClr>
              <a:buSzPct val="80000"/>
              <a:buFont typeface="Wingdings 2" pitchFamily="18" charset="2"/>
              <a:buChar char=""/>
            </a:pPr>
            <a:r>
              <a:rPr lang="en-US" sz="3000">
                <a:solidFill>
                  <a:prstClr val="black"/>
                </a:solidFill>
                <a:latin typeface="Century Gothic" pitchFamily="34" charset="0"/>
              </a:rPr>
              <a:t>This will occur when you get a polynomial after synthetic division that CANNOT be factored!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88C"/>
              </a:buClr>
              <a:buSzPct val="80000"/>
              <a:buFont typeface="Wingdings 2" pitchFamily="18" charset="2"/>
              <a:buChar char=""/>
            </a:pPr>
            <a:r>
              <a:rPr lang="en-US" sz="3000">
                <a:solidFill>
                  <a:prstClr val="black"/>
                </a:solidFill>
                <a:latin typeface="Century Gothic" pitchFamily="34" charset="0"/>
              </a:rPr>
              <a:t>But you MUST get it down to a quadratic!</a:t>
            </a:r>
          </a:p>
        </p:txBody>
      </p:sp>
    </p:spTree>
    <p:extLst>
      <p:ext uri="{BB962C8B-B14F-4D97-AF65-F5344CB8AC3E}">
        <p14:creationId xmlns:p14="http://schemas.microsoft.com/office/powerpoint/2010/main" val="12048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14325" y="1799123"/>
            <a:ext cx="5472113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prstClr val="black"/>
                </a:solidFill>
                <a:latin typeface="Century Gothic"/>
              </a:rPr>
              <a:t>f(x) = x</a:t>
            </a:r>
            <a:r>
              <a:rPr lang="en-US" sz="3600" baseline="30000" dirty="0" smtClean="0">
                <a:solidFill>
                  <a:prstClr val="black"/>
                </a:solidFill>
                <a:latin typeface="Century Gothic"/>
              </a:rPr>
              <a:t>4</a:t>
            </a:r>
            <a:r>
              <a:rPr lang="en-US" sz="3600" dirty="0" smtClean="0">
                <a:solidFill>
                  <a:prstClr val="black"/>
                </a:solidFill>
                <a:latin typeface="Century Gothic"/>
              </a:rPr>
              <a:t> + 3x</a:t>
            </a:r>
            <a:r>
              <a:rPr lang="en-US" sz="3600" baseline="30000" dirty="0" smtClean="0">
                <a:solidFill>
                  <a:prstClr val="black"/>
                </a:solidFill>
                <a:latin typeface="Century Gothic"/>
              </a:rPr>
              <a:t>3</a:t>
            </a:r>
            <a:r>
              <a:rPr lang="en-US" sz="3600" dirty="0" smtClean="0">
                <a:solidFill>
                  <a:prstClr val="black"/>
                </a:solidFill>
                <a:latin typeface="Century Gothic"/>
              </a:rPr>
              <a:t> – 5x</a:t>
            </a:r>
            <a:r>
              <a:rPr lang="en-US" sz="3600" baseline="30000" dirty="0" smtClean="0">
                <a:solidFill>
                  <a:prstClr val="black"/>
                </a:solidFill>
                <a:latin typeface="Century Gothic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latin typeface="Century Gothic"/>
              </a:rPr>
              <a:t>– 15x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6678613" y="1865189"/>
            <a:ext cx="1157287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entury Gothic"/>
              </a:rPr>
              <a:t>x = 0</a:t>
            </a: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923925" y="387935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1506538" y="343485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298575" y="3892058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1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057400" y="3345958"/>
            <a:ext cx="5334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055813" y="3879358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3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816225" y="3349133"/>
            <a:ext cx="6858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816225" y="3879358"/>
            <a:ext cx="609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-5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597275" y="3345958"/>
            <a:ext cx="78422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51238" y="3879358"/>
            <a:ext cx="765175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-15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675188" y="3345958"/>
            <a:ext cx="7620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729163" y="3879358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1163638" y="2893521"/>
            <a:ext cx="68421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smtClean="0">
                <a:solidFill>
                  <a:prstClr val="black"/>
                </a:solidFill>
                <a:latin typeface="Century Gothic"/>
              </a:rPr>
              <a:t>1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920875" y="2893521"/>
            <a:ext cx="684213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smtClean="0">
                <a:solidFill>
                  <a:prstClr val="black"/>
                </a:solidFill>
                <a:latin typeface="Century Gothic"/>
              </a:rPr>
              <a:t>3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2693988" y="2893521"/>
            <a:ext cx="804862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smtClean="0">
                <a:solidFill>
                  <a:prstClr val="black"/>
                </a:solidFill>
                <a:latin typeface="Century Gothic"/>
              </a:rPr>
              <a:t>-5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632200" y="2893521"/>
            <a:ext cx="803275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smtClean="0">
                <a:solidFill>
                  <a:prstClr val="black"/>
                </a:solidFill>
                <a:latin typeface="Century Gothic"/>
              </a:rPr>
              <a:t>-15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4514850" y="2893521"/>
            <a:ext cx="1062038" cy="579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573088" y="2901458"/>
            <a:ext cx="684212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47713" y="2850658"/>
            <a:ext cx="436562" cy="596900"/>
            <a:chOff x="476" y="2166"/>
            <a:chExt cx="275" cy="376"/>
          </a:xfrm>
        </p:grpSpPr>
        <p:sp>
          <p:nvSpPr>
            <p:cNvPr id="2090" name="Line 24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91" name="Line 25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755650" y="3868246"/>
            <a:ext cx="436563" cy="515937"/>
            <a:chOff x="476" y="2166"/>
            <a:chExt cx="275" cy="376"/>
          </a:xfrm>
        </p:grpSpPr>
        <p:sp>
          <p:nvSpPr>
            <p:cNvPr id="2088" name="Line 27"/>
            <p:cNvSpPr>
              <a:spLocks noChangeShapeType="1"/>
            </p:cNvSpPr>
            <p:nvPr/>
          </p:nvSpPr>
          <p:spPr bwMode="auto">
            <a:xfrm>
              <a:off x="751" y="2166"/>
              <a:ext cx="0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2089" name="Line 28"/>
            <p:cNvSpPr>
              <a:spLocks noChangeShapeType="1"/>
            </p:cNvSpPr>
            <p:nvPr/>
          </p:nvSpPr>
          <p:spPr bwMode="auto">
            <a:xfrm flipH="1">
              <a:off x="476" y="2542"/>
              <a:ext cx="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581025" y="3844433"/>
            <a:ext cx="684213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smtClean="0">
                <a:solidFill>
                  <a:prstClr val="black"/>
                </a:solidFill>
                <a:latin typeface="Century Gothic"/>
              </a:rPr>
              <a:t>-3</a:t>
            </a:r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1493838" y="455722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3215" name="Text Box 31"/>
          <p:cNvSpPr txBox="1">
            <a:spLocks noChangeArrowheads="1"/>
          </p:cNvSpPr>
          <p:nvPr/>
        </p:nvSpPr>
        <p:spPr bwMode="auto">
          <a:xfrm>
            <a:off x="1824038" y="4468321"/>
            <a:ext cx="811212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-3</a:t>
            </a:r>
          </a:p>
        </p:txBody>
      </p:sp>
      <p:sp>
        <p:nvSpPr>
          <p:cNvPr id="93216" name="Text Box 32"/>
          <p:cNvSpPr txBox="1">
            <a:spLocks noChangeArrowheads="1"/>
          </p:cNvSpPr>
          <p:nvPr/>
        </p:nvSpPr>
        <p:spPr bwMode="auto">
          <a:xfrm>
            <a:off x="2803525" y="4471496"/>
            <a:ext cx="6858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3563938" y="4468321"/>
            <a:ext cx="784225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15</a:t>
            </a:r>
          </a:p>
        </p:txBody>
      </p:sp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3603625" y="5022358"/>
            <a:ext cx="68580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>
            <a:off x="952500" y="4981083"/>
            <a:ext cx="343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3220" name="Text Box 36"/>
          <p:cNvSpPr txBox="1">
            <a:spLocks noChangeArrowheads="1"/>
          </p:cNvSpPr>
          <p:nvPr/>
        </p:nvSpPr>
        <p:spPr bwMode="auto">
          <a:xfrm>
            <a:off x="1306513" y="5035058"/>
            <a:ext cx="4572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1</a:t>
            </a:r>
          </a:p>
        </p:txBody>
      </p: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2022475" y="5042996"/>
            <a:ext cx="7620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0</a:t>
            </a:r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2824163" y="5042996"/>
            <a:ext cx="609600" cy="519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smtClean="0">
                <a:solidFill>
                  <a:prstClr val="black"/>
                </a:solidFill>
                <a:latin typeface="Century Gothic"/>
              </a:rPr>
              <a:t>-5</a:t>
            </a:r>
          </a:p>
        </p:txBody>
      </p:sp>
      <p:graphicFrame>
        <p:nvGraphicFramePr>
          <p:cNvPr id="9322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172545"/>
              </p:ext>
            </p:extLst>
          </p:nvPr>
        </p:nvGraphicFramePr>
        <p:xfrm>
          <a:off x="4044951" y="5848106"/>
          <a:ext cx="137001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2" name="MathType Equation" r:id="rId3" imgW="444114" imgH="215713" progId="Equation">
                  <p:embed/>
                </p:oleObj>
              </mc:Choice>
              <mc:Fallback>
                <p:oleObj name="MathType Equation" r:id="rId3" imgW="444114" imgH="215713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1" y="5848106"/>
                        <a:ext cx="1370012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27" name="Oval 43"/>
          <p:cNvSpPr>
            <a:spLocks noChangeArrowheads="1"/>
          </p:cNvSpPr>
          <p:nvPr/>
        </p:nvSpPr>
        <p:spPr bwMode="auto">
          <a:xfrm>
            <a:off x="6446838" y="1636833"/>
            <a:ext cx="2309812" cy="111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1600"/>
            <a:ext cx="91439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b="1" dirty="0">
                <a:solidFill>
                  <a:prstClr val="black"/>
                </a:solidFill>
              </a:rPr>
              <a:t>What if it doesn’t factor to begin </a:t>
            </a:r>
            <a:r>
              <a:rPr lang="en-US" sz="2500" b="1" dirty="0" smtClean="0">
                <a:solidFill>
                  <a:prstClr val="black"/>
                </a:solidFill>
              </a:rPr>
              <a:t>with or you aren’t sure?</a:t>
            </a:r>
            <a:endParaRPr lang="en-US" sz="2500" b="1" dirty="0">
              <a:solidFill>
                <a:prstClr val="black"/>
              </a:solidFill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618514"/>
            <a:ext cx="8229600" cy="984250"/>
          </a:xfrm>
          <a:prstGeom prst="rect">
            <a:avLst/>
          </a:prstGeom>
        </p:spPr>
        <p:txBody>
          <a:bodyPr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buClr>
                <a:srgbClr val="FF388C"/>
              </a:buClr>
              <a:defRPr/>
            </a:pPr>
            <a:r>
              <a:rPr lang="en-US" sz="2500" b="1" dirty="0" smtClean="0">
                <a:solidFill>
                  <a:prstClr val="black"/>
                </a:solidFill>
              </a:rPr>
              <a:t>Find a root</a:t>
            </a:r>
            <a:r>
              <a:rPr lang="en-US" sz="2500" dirty="0" smtClean="0">
                <a:solidFill>
                  <a:prstClr val="black"/>
                </a:solidFill>
              </a:rPr>
              <a:t> to begin synthetic division </a:t>
            </a:r>
            <a:r>
              <a:rPr lang="en-US" sz="2500" u="sng" dirty="0" smtClean="0">
                <a:solidFill>
                  <a:prstClr val="black"/>
                </a:solidFill>
              </a:rPr>
              <a:t>using your calculator</a:t>
            </a:r>
            <a:r>
              <a:rPr lang="en-US" sz="2500" dirty="0" smtClean="0">
                <a:solidFill>
                  <a:prstClr val="black"/>
                </a:solidFill>
              </a:rPr>
              <a:t>, and get it down to a quadratic! 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7510463" y="1865189"/>
            <a:ext cx="706437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entury Gothic"/>
              </a:rPr>
              <a:t>, -3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691270"/>
              </p:ext>
            </p:extLst>
          </p:nvPr>
        </p:nvGraphicFramePr>
        <p:xfrm>
          <a:off x="1406531" y="5900733"/>
          <a:ext cx="202723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3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31" y="5900733"/>
                        <a:ext cx="202723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44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3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8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3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8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3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8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1" dur="500"/>
                                        <p:tgtEl>
                                          <p:spTgt spid="9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92" grpId="0"/>
      <p:bldP spid="93193" grpId="0"/>
      <p:bldP spid="93194" grpId="0"/>
      <p:bldP spid="93195" grpId="0"/>
      <p:bldP spid="93196" grpId="0"/>
      <p:bldP spid="93197" grpId="0"/>
      <p:bldP spid="93198" grpId="0"/>
      <p:bldP spid="93199" grpId="0"/>
      <p:bldP spid="93200" grpId="0" animBg="1"/>
      <p:bldP spid="93201" grpId="0"/>
      <p:bldP spid="93202" grpId="0"/>
      <p:bldP spid="93203" grpId="0"/>
      <p:bldP spid="93204" grpId="0"/>
      <p:bldP spid="93205" grpId="0"/>
      <p:bldP spid="93206" grpId="0"/>
      <p:bldP spid="93213" grpId="0"/>
      <p:bldP spid="93215" grpId="0"/>
      <p:bldP spid="93216" grpId="0"/>
      <p:bldP spid="93217" grpId="0"/>
      <p:bldP spid="93218" grpId="0" animBg="1"/>
      <p:bldP spid="93220" grpId="0"/>
      <p:bldP spid="93221" grpId="0"/>
      <p:bldP spid="93222" grpId="0"/>
      <p:bldP spid="93227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394200" y="6134100"/>
            <a:ext cx="63500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FF388C"/>
                </a:solidFill>
              </a:rPr>
              <a:t>ANSWER:  -3,  1,       ,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57200" y="381000"/>
            <a:ext cx="7772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Find all of the roots of: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g(x) = x</a:t>
            </a:r>
            <a:r>
              <a:rPr lang="en-US" sz="3200" b="1" baseline="30000" dirty="0">
                <a:solidFill>
                  <a:prstClr val="black"/>
                </a:solidFill>
              </a:rPr>
              <a:t>4</a:t>
            </a:r>
            <a:r>
              <a:rPr lang="en-US" sz="3200" b="1" dirty="0">
                <a:solidFill>
                  <a:prstClr val="black"/>
                </a:solidFill>
              </a:rPr>
              <a:t> + 2x</a:t>
            </a:r>
            <a:r>
              <a:rPr lang="en-US" sz="3200" b="1" baseline="30000" dirty="0">
                <a:solidFill>
                  <a:prstClr val="black"/>
                </a:solidFill>
              </a:rPr>
              <a:t>3</a:t>
            </a:r>
            <a:r>
              <a:rPr lang="en-US" sz="3200" b="1" dirty="0">
                <a:solidFill>
                  <a:prstClr val="black"/>
                </a:solidFill>
              </a:rPr>
              <a:t> – 5x</a:t>
            </a:r>
            <a:r>
              <a:rPr lang="en-US" sz="3200" b="1" baseline="30000" dirty="0">
                <a:solidFill>
                  <a:prstClr val="black"/>
                </a:solidFill>
              </a:rPr>
              <a:t>2</a:t>
            </a:r>
            <a:r>
              <a:rPr lang="en-US" sz="3200" b="1" dirty="0">
                <a:solidFill>
                  <a:prstClr val="black"/>
                </a:solidFill>
              </a:rPr>
              <a:t> – 4x + 6</a:t>
            </a:r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7213600" y="6108700"/>
          <a:ext cx="8255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6" name="Equation" r:id="rId4" imgW="355292" imgH="253780" progId="Equation.DSMT4">
                  <p:embed/>
                </p:oleObj>
              </mc:Choice>
              <mc:Fallback>
                <p:oleObj name="Equation" r:id="rId4" imgW="355292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6108700"/>
                        <a:ext cx="8255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121650" y="6096000"/>
          <a:ext cx="914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7" name="Equation" r:id="rId6" imgW="393529" imgH="253890" progId="Equation.DSMT4">
                  <p:embed/>
                </p:oleObj>
              </mc:Choice>
              <mc:Fallback>
                <p:oleObj name="Equation" r:id="rId6" imgW="393529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1650" y="6096000"/>
                        <a:ext cx="914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33900" y="73967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(-3 and 1 using the calculator)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000500" y="6134100"/>
            <a:ext cx="63500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FF388C"/>
                </a:solidFill>
              </a:rPr>
              <a:t>ANSWER:  3,           ,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57200" y="381000"/>
            <a:ext cx="7772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Find all of the roots of: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g(x) = 4x</a:t>
            </a:r>
            <a:r>
              <a:rPr lang="en-US" sz="3200" b="1" baseline="30000" dirty="0">
                <a:solidFill>
                  <a:prstClr val="black"/>
                </a:solidFill>
              </a:rPr>
              <a:t>3</a:t>
            </a:r>
            <a:r>
              <a:rPr lang="en-US" sz="3200" b="1" dirty="0">
                <a:solidFill>
                  <a:prstClr val="black"/>
                </a:solidFill>
              </a:rPr>
              <a:t> – 16x</a:t>
            </a:r>
            <a:r>
              <a:rPr lang="en-US" sz="3200" b="1" baseline="30000" dirty="0">
                <a:solidFill>
                  <a:prstClr val="black"/>
                </a:solidFill>
              </a:rPr>
              <a:t>2</a:t>
            </a:r>
            <a:r>
              <a:rPr lang="en-US" sz="3200" b="1" dirty="0">
                <a:solidFill>
                  <a:prstClr val="black"/>
                </a:solidFill>
              </a:rPr>
              <a:t> + 11x + 3</a:t>
            </a:r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358887"/>
              </p:ext>
            </p:extLst>
          </p:nvPr>
        </p:nvGraphicFramePr>
        <p:xfrm>
          <a:off x="6245225" y="5815013"/>
          <a:ext cx="12398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0" name="Equation" r:id="rId4" imgW="533160" imgH="431640" progId="Equation.DSMT4">
                  <p:embed/>
                </p:oleObj>
              </mc:Choice>
              <mc:Fallback>
                <p:oleObj name="Equation" r:id="rId4" imgW="533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5815013"/>
                        <a:ext cx="123983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986332"/>
              </p:ext>
            </p:extLst>
          </p:nvPr>
        </p:nvGraphicFramePr>
        <p:xfrm>
          <a:off x="7618413" y="5813425"/>
          <a:ext cx="12096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1" name="Equation" r:id="rId6" imgW="520560" imgH="431640" progId="Equation.DSMT4">
                  <p:embed/>
                </p:oleObj>
              </mc:Choice>
              <mc:Fallback>
                <p:oleObj name="Equation" r:id="rId6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413" y="5813425"/>
                        <a:ext cx="120967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23534" y="221313"/>
            <a:ext cx="395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(x=3 using the calculator)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0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422872" y="6134100"/>
            <a:ext cx="63500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FF388C"/>
                </a:solidFill>
              </a:rPr>
              <a:t>ANSWER:  </a:t>
            </a:r>
            <a:r>
              <a:rPr lang="en-US" sz="3000" dirty="0" smtClean="0">
                <a:solidFill>
                  <a:srgbClr val="FF388C"/>
                </a:solidFill>
              </a:rPr>
              <a:t>4, 4 </a:t>
            </a:r>
            <a:r>
              <a:rPr lang="en-US" sz="3000" dirty="0">
                <a:solidFill>
                  <a:srgbClr val="FF388C"/>
                </a:solidFill>
              </a:rPr>
              <a:t>,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57200" y="381000"/>
            <a:ext cx="7772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Find all of the </a:t>
            </a:r>
            <a:r>
              <a:rPr lang="en-US" sz="3200" b="1" dirty="0" smtClean="0">
                <a:solidFill>
                  <a:prstClr val="black"/>
                </a:solidFill>
              </a:rPr>
              <a:t>zeros of</a:t>
            </a:r>
            <a:r>
              <a:rPr lang="en-US" sz="3200" b="1" dirty="0">
                <a:solidFill>
                  <a:prstClr val="black"/>
                </a:solidFill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g(x) = </a:t>
            </a:r>
            <a:r>
              <a:rPr lang="en-US" sz="3200" b="1" dirty="0" smtClean="0">
                <a:solidFill>
                  <a:prstClr val="black"/>
                </a:solidFill>
              </a:rPr>
              <a:t>3x</a:t>
            </a:r>
            <a:r>
              <a:rPr lang="en-US" sz="3200" b="1" baseline="30000" dirty="0" smtClean="0">
                <a:solidFill>
                  <a:prstClr val="black"/>
                </a:solidFill>
              </a:rPr>
              <a:t>3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</a:rPr>
              <a:t>– </a:t>
            </a:r>
            <a:r>
              <a:rPr lang="en-US" sz="3200" b="1" dirty="0" smtClean="0">
                <a:solidFill>
                  <a:prstClr val="black"/>
                </a:solidFill>
              </a:rPr>
              <a:t>22x</a:t>
            </a:r>
            <a:r>
              <a:rPr lang="en-US" sz="3200" b="1" baseline="30000" dirty="0" smtClean="0">
                <a:solidFill>
                  <a:prstClr val="black"/>
                </a:solidFill>
              </a:rPr>
              <a:t>2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</a:rPr>
              <a:t>+ </a:t>
            </a:r>
            <a:r>
              <a:rPr lang="en-US" sz="3200" b="1" dirty="0" smtClean="0">
                <a:solidFill>
                  <a:prstClr val="black"/>
                </a:solidFill>
              </a:rPr>
              <a:t>32x </a:t>
            </a:r>
            <a:r>
              <a:rPr lang="en-US" sz="3200" b="1" dirty="0">
                <a:solidFill>
                  <a:prstClr val="black"/>
                </a:solidFill>
              </a:rPr>
              <a:t>+ </a:t>
            </a:r>
            <a:r>
              <a:rPr lang="en-US" sz="3200" b="1" dirty="0" smtClean="0">
                <a:solidFill>
                  <a:prstClr val="black"/>
                </a:solidFill>
              </a:rPr>
              <a:t>32</a:t>
            </a:r>
            <a:endParaRPr lang="en-US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870702"/>
              </p:ext>
            </p:extLst>
          </p:nvPr>
        </p:nvGraphicFramePr>
        <p:xfrm>
          <a:off x="8353404" y="5843588"/>
          <a:ext cx="6191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Equation" r:id="rId4" imgW="266400" imgH="406080" progId="Equation.DSMT4">
                  <p:embed/>
                </p:oleObj>
              </mc:Choice>
              <mc:Fallback>
                <p:oleObj name="Equation" r:id="rId4" imgW="266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3404" y="5843588"/>
                        <a:ext cx="61912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23534" y="221313"/>
            <a:ext cx="395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(x=4 using the calculator)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000500" y="6134100"/>
            <a:ext cx="6350000" cy="5540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FF388C"/>
                </a:solidFill>
              </a:rPr>
              <a:t>ANSWER:  </a:t>
            </a:r>
            <a:r>
              <a:rPr lang="en-US" sz="3000" dirty="0" smtClean="0">
                <a:solidFill>
                  <a:srgbClr val="FF388C"/>
                </a:solidFill>
              </a:rPr>
              <a:t>-3</a:t>
            </a:r>
            <a:r>
              <a:rPr lang="en-US" sz="3000" dirty="0">
                <a:solidFill>
                  <a:srgbClr val="FF388C"/>
                </a:solidFill>
              </a:rPr>
              <a:t>,           ,</a:t>
            </a: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57200" y="381000"/>
            <a:ext cx="7772400" cy="1323975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Find all of the roots of: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g(x) = </a:t>
            </a:r>
            <a:r>
              <a:rPr lang="en-US" sz="3200" b="1" dirty="0" smtClean="0">
                <a:solidFill>
                  <a:prstClr val="black"/>
                </a:solidFill>
              </a:rPr>
              <a:t>x</a:t>
            </a:r>
            <a:r>
              <a:rPr lang="en-US" sz="3200" b="1" baseline="30000" dirty="0" smtClean="0">
                <a:solidFill>
                  <a:prstClr val="black"/>
                </a:solidFill>
              </a:rPr>
              <a:t>3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</a:rPr>
              <a:t>– </a:t>
            </a:r>
            <a:r>
              <a:rPr lang="en-US" sz="3200" b="1" dirty="0" smtClean="0">
                <a:solidFill>
                  <a:prstClr val="black"/>
                </a:solidFill>
              </a:rPr>
              <a:t>x</a:t>
            </a:r>
            <a:r>
              <a:rPr lang="en-US" sz="3200" b="1" baseline="30000" dirty="0" smtClean="0">
                <a:solidFill>
                  <a:prstClr val="black"/>
                </a:solidFill>
              </a:rPr>
              <a:t>2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Arial" charset="0"/>
              </a:rPr>
              <a:t>–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</a:rPr>
              <a:t>11x + 3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307848"/>
              </p:ext>
            </p:extLst>
          </p:nvPr>
        </p:nvGraphicFramePr>
        <p:xfrm>
          <a:off x="7674586" y="6069257"/>
          <a:ext cx="11207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8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586" y="6069257"/>
                        <a:ext cx="11207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165224"/>
              </p:ext>
            </p:extLst>
          </p:nvPr>
        </p:nvGraphicFramePr>
        <p:xfrm>
          <a:off x="6478832" y="6080859"/>
          <a:ext cx="11207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9" name="Equation" r:id="rId6" imgW="482400" imgH="241200" progId="Equation.DSMT4">
                  <p:embed/>
                </p:oleObj>
              </mc:Choice>
              <mc:Fallback>
                <p:oleObj name="Equation" r:id="rId6" imgW="482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832" y="6080859"/>
                        <a:ext cx="11207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45725" y="150167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(x=-3 using the calculator)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155575"/>
            <a:ext cx="7772400" cy="10668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Homework!!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29000" y="2794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94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19050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Work and sketch on a separate piece of paper.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678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Quadratic Formula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204795"/>
              </p:ext>
            </p:extLst>
          </p:nvPr>
        </p:nvGraphicFramePr>
        <p:xfrm>
          <a:off x="76200" y="1447800"/>
          <a:ext cx="8663206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9" name="Equation" r:id="rId3" imgW="1244600" imgH="444500" progId="Equation.DSMT4">
                  <p:embed/>
                </p:oleObj>
              </mc:Choice>
              <mc:Fallback>
                <p:oleObj name="Equation" r:id="rId3" imgW="1244600" imgH="4445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447800"/>
                        <a:ext cx="8663206" cy="354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5486400"/>
            <a:ext cx="9144000" cy="584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</a:rPr>
              <a:t>You must have a QUADRATIC before solving!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 Make sure each variable is in </a:t>
            </a:r>
            <a:r>
              <a:rPr lang="en-US" sz="2400" b="1" u="sng" dirty="0" smtClean="0">
                <a:latin typeface="Century Gothic" panose="020B0502020202020204" pitchFamily="34" charset="0"/>
              </a:rPr>
              <a:t>parenthesis</a:t>
            </a:r>
            <a:r>
              <a:rPr lang="en-US" sz="2400" dirty="0" smtClean="0"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 Solve for the </a:t>
            </a:r>
            <a:r>
              <a:rPr lang="en-US" sz="2400" b="1" u="sng" dirty="0" smtClean="0">
                <a:latin typeface="Century Gothic" panose="020B0502020202020204" pitchFamily="34" charset="0"/>
              </a:rPr>
              <a:t>discriminant</a:t>
            </a:r>
            <a:r>
              <a:rPr lang="en-US" sz="2400" dirty="0" smtClean="0">
                <a:latin typeface="Century Gothic" panose="020B0502020202020204" pitchFamily="34" charset="0"/>
              </a:rPr>
              <a:t>. JUST the part UNDER the radical. </a:t>
            </a: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b="1" u="sng" dirty="0" smtClean="0">
                <a:latin typeface="Century Gothic" panose="020B0502020202020204" pitchFamily="34" charset="0"/>
              </a:rPr>
              <a:t>Split up</a:t>
            </a:r>
            <a:r>
              <a:rPr lang="en-US" sz="2400" dirty="0" smtClean="0">
                <a:latin typeface="Century Gothic" panose="020B0502020202020204" pitchFamily="34" charset="0"/>
              </a:rPr>
              <a:t> the fractions.</a:t>
            </a: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b="1" u="sng" dirty="0" smtClean="0">
                <a:latin typeface="Century Gothic" panose="020B0502020202020204" pitchFamily="34" charset="0"/>
              </a:rPr>
              <a:t>Simplify</a:t>
            </a:r>
            <a:r>
              <a:rPr lang="en-US" sz="2400" dirty="0" smtClean="0">
                <a:latin typeface="Century Gothic" panose="020B0502020202020204" pitchFamily="34" charset="0"/>
              </a:rPr>
              <a:t> each fraction.</a:t>
            </a:r>
            <a:endParaRPr lang="en-US" sz="2400" b="1" u="sng" dirty="0" smtClean="0"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endParaRPr lang="en-US" sz="2400" b="1" u="sng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851883"/>
              </p:ext>
            </p:extLst>
          </p:nvPr>
        </p:nvGraphicFramePr>
        <p:xfrm>
          <a:off x="2590800" y="3429000"/>
          <a:ext cx="2209800" cy="770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4" name="TestCheck Worksheet Builder Equation" r:id="rId3" imgW="545863" imgH="190417" progId="Equation">
                  <p:embed/>
                </p:oleObj>
              </mc:Choice>
              <mc:Fallback>
                <p:oleObj name="TestCheck Worksheet Builder Equation" r:id="rId3" imgW="545863" imgH="190417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9000"/>
                        <a:ext cx="2209800" cy="770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13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Example </a:t>
            </a:r>
            <a:r>
              <a:rPr lang="en-US" sz="5000" dirty="0" smtClean="0"/>
              <a:t>A:</a:t>
            </a:r>
            <a:endParaRPr lang="en-US" sz="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634131"/>
              </p:ext>
            </p:extLst>
          </p:nvPr>
        </p:nvGraphicFramePr>
        <p:xfrm>
          <a:off x="100013" y="1524000"/>
          <a:ext cx="60182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6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1524000"/>
                        <a:ext cx="6018212" cy="1066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619208"/>
              </p:ext>
            </p:extLst>
          </p:nvPr>
        </p:nvGraphicFramePr>
        <p:xfrm>
          <a:off x="5849937" y="4741822"/>
          <a:ext cx="3294063" cy="210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7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7" y="4741822"/>
                        <a:ext cx="3294063" cy="2100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525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84957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Put in </a:t>
            </a:r>
            <a:r>
              <a:rPr lang="en-US" sz="2400" b="1" dirty="0" smtClean="0">
                <a:latin typeface="Century Gothic" panose="020B0502020202020204" pitchFamily="34" charset="0"/>
              </a:rPr>
              <a:t>standard form</a:t>
            </a:r>
            <a:r>
              <a:rPr lang="en-US" sz="2400" dirty="0" smtClean="0">
                <a:latin typeface="Century Gothic" panose="020B0502020202020204" pitchFamily="34" charset="0"/>
              </a:rPr>
              <a:t>.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Move “c” to the other side. 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Add           to </a:t>
            </a:r>
            <a:r>
              <a:rPr lang="en-US" sz="2400" b="1" dirty="0" smtClean="0">
                <a:latin typeface="Century Gothic" panose="020B0502020202020204" pitchFamily="34" charset="0"/>
              </a:rPr>
              <a:t>both sides</a:t>
            </a:r>
            <a:r>
              <a:rPr lang="en-US" sz="2400" dirty="0" smtClean="0">
                <a:latin typeface="Century Gothic" panose="020B0502020202020204" pitchFamily="34" charset="0"/>
              </a:rPr>
              <a:t> of the equation .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Write as a</a:t>
            </a: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Take the </a:t>
            </a:r>
            <a:r>
              <a:rPr lang="en-US" sz="2400" b="1" dirty="0" smtClean="0">
                <a:latin typeface="Century Gothic" panose="020B0502020202020204" pitchFamily="34" charset="0"/>
              </a:rPr>
              <a:t>square root </a:t>
            </a:r>
            <a:r>
              <a:rPr lang="en-US" sz="2400" dirty="0" smtClean="0">
                <a:latin typeface="Century Gothic" panose="020B0502020202020204" pitchFamily="34" charset="0"/>
              </a:rPr>
              <a:t>of both sides</a:t>
            </a:r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en-US" sz="2400" dirty="0" smtClean="0">
                <a:latin typeface="Century Gothic" panose="020B0502020202020204" pitchFamily="34" charset="0"/>
              </a:rPr>
              <a:t>Simplify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endParaRPr lang="en-US" sz="2400" b="1" u="sng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63827"/>
              </p:ext>
            </p:extLst>
          </p:nvPr>
        </p:nvGraphicFramePr>
        <p:xfrm>
          <a:off x="1793875" y="2819400"/>
          <a:ext cx="796925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6" name="Equation" r:id="rId3" imgW="317160" imgH="482400" progId="Equation.DSMT4">
                  <p:embed/>
                </p:oleObj>
              </mc:Choice>
              <mc:Fallback>
                <p:oleObj name="Equation" r:id="rId3" imgW="317160" imgH="482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2819400"/>
                        <a:ext cx="796925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732108"/>
              </p:ext>
            </p:extLst>
          </p:nvPr>
        </p:nvGraphicFramePr>
        <p:xfrm>
          <a:off x="2601912" y="4038600"/>
          <a:ext cx="18176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7" name="Equation" r:id="rId5" imgW="723600" imgH="291960" progId="Equation.DSMT4">
                  <p:embed/>
                </p:oleObj>
              </mc:Choice>
              <mc:Fallback>
                <p:oleObj name="Equation" r:id="rId5" imgW="723600" imgH="2919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2" y="4038600"/>
                        <a:ext cx="18176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62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Example </a:t>
            </a:r>
            <a:r>
              <a:rPr lang="en-US" sz="5000" dirty="0"/>
              <a:t>B</a:t>
            </a:r>
            <a:r>
              <a:rPr lang="en-US" sz="5000" dirty="0" smtClean="0"/>
              <a:t>:</a:t>
            </a:r>
            <a:endParaRPr lang="en-US" sz="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103836"/>
              </p:ext>
            </p:extLst>
          </p:nvPr>
        </p:nvGraphicFramePr>
        <p:xfrm>
          <a:off x="533400" y="1524000"/>
          <a:ext cx="514921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9" name="Equation" r:id="rId3" imgW="977760" imgH="203040" progId="Equation.DSMT4">
                  <p:embed/>
                </p:oleObj>
              </mc:Choice>
              <mc:Fallback>
                <p:oleObj name="Equation" r:id="rId3" imgW="9777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5149216" cy="1066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926700"/>
              </p:ext>
            </p:extLst>
          </p:nvPr>
        </p:nvGraphicFramePr>
        <p:xfrm>
          <a:off x="5486400" y="5370513"/>
          <a:ext cx="36703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0" name="Equation" r:id="rId5" imgW="583920" imgH="215640" progId="Equation.DSMT4">
                  <p:embed/>
                </p:oleObj>
              </mc:Choice>
              <mc:Fallback>
                <p:oleObj name="Equation" r:id="rId5" imgW="58392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370513"/>
                        <a:ext cx="3670300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You Try!</a:t>
            </a:r>
            <a:endParaRPr lang="en-US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 </a:t>
            </a:r>
            <a:r>
              <a:rPr lang="en-US" sz="2800" dirty="0" smtClean="0"/>
              <a:t>					2</a:t>
            </a:r>
            <a:r>
              <a:rPr lang="en-US" sz="2800" dirty="0" smtClean="0"/>
              <a:t>)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62544" y="1752600"/>
            <a:ext cx="14225056" cy="5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891725"/>
              </p:ext>
            </p:extLst>
          </p:nvPr>
        </p:nvGraphicFramePr>
        <p:xfrm>
          <a:off x="1189038" y="1752600"/>
          <a:ext cx="2397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2" name="Equation" r:id="rId3" imgW="927000" imgH="203040" progId="Equation.DSMT4">
                  <p:embed/>
                </p:oleObj>
              </mc:Choice>
              <mc:Fallback>
                <p:oleObj name="Equation" r:id="rId3" imgW="9270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1752600"/>
                        <a:ext cx="239712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916525" y="3429001"/>
            <a:ext cx="24762875" cy="5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998431" y="5181599"/>
            <a:ext cx="245285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942633"/>
              </p:ext>
            </p:extLst>
          </p:nvPr>
        </p:nvGraphicFramePr>
        <p:xfrm>
          <a:off x="5638800" y="1731955"/>
          <a:ext cx="2512475" cy="553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3" name="Equation" r:id="rId5" imgW="939392" imgH="203112" progId="Equation.DSMT4">
                  <p:embed/>
                </p:oleObj>
              </mc:Choice>
              <mc:Fallback>
                <p:oleObj name="Equation" r:id="rId5" imgW="939392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31955"/>
                        <a:ext cx="2512475" cy="553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86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What about…</a:t>
            </a:r>
            <a:endParaRPr lang="en-US" sz="5000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62544" y="1752600"/>
            <a:ext cx="14225056" cy="5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916525" y="3429001"/>
            <a:ext cx="24762875" cy="5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96683"/>
              </p:ext>
            </p:extLst>
          </p:nvPr>
        </p:nvGraphicFramePr>
        <p:xfrm>
          <a:off x="2667000" y="1752600"/>
          <a:ext cx="3151159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8" name="Equation" r:id="rId3" imgW="1066337" imgH="203112" progId="Equation.DSMT4">
                  <p:embed/>
                </p:oleObj>
              </mc:Choice>
              <mc:Fallback>
                <p:oleObj name="Equation" r:id="rId3" imgW="1066337" imgH="203112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52600"/>
                        <a:ext cx="3151159" cy="609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998431" y="5181599"/>
            <a:ext cx="245285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" y="1131888"/>
            <a:ext cx="8674100" cy="16002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75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IRRATIONAL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6900" y="4256088"/>
            <a:ext cx="8286750" cy="2286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How do I find the x-intercepts of a polynomial equation that </a:t>
            </a:r>
            <a:r>
              <a:rPr lang="en-US" sz="4500" b="1" u="sng" dirty="0" smtClean="0">
                <a:solidFill>
                  <a:schemeClr val="accent5">
                    <a:lumMod val="75000"/>
                  </a:schemeClr>
                </a:solidFill>
              </a:rPr>
              <a:t>will not </a:t>
            </a:r>
            <a:r>
              <a:rPr lang="en-US" sz="4500" b="1" dirty="0" smtClean="0">
                <a:solidFill>
                  <a:schemeClr val="accent5">
                    <a:lumMod val="75000"/>
                  </a:schemeClr>
                </a:solidFill>
              </a:rPr>
              <a:t>factor? </a:t>
            </a:r>
          </a:p>
        </p:txBody>
      </p:sp>
    </p:spTree>
    <p:extLst>
      <p:ext uri="{BB962C8B-B14F-4D97-AF65-F5344CB8AC3E}">
        <p14:creationId xmlns:p14="http://schemas.microsoft.com/office/powerpoint/2010/main" val="1394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purple</Template>
  <TotalTime>873</TotalTime>
  <Words>379</Words>
  <Application>Microsoft Office PowerPoint</Application>
  <PresentationFormat>On-screen Show (4:3)</PresentationFormat>
  <Paragraphs>80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Tw Cen MT</vt:lpstr>
      <vt:lpstr>Verdana</vt:lpstr>
      <vt:lpstr>Wingdings 2</vt:lpstr>
      <vt:lpstr>basic purple</vt:lpstr>
      <vt:lpstr>iRespondGraphMaster</vt:lpstr>
      <vt:lpstr>Office Theme</vt:lpstr>
      <vt:lpstr>iRespondQuestionMaster</vt:lpstr>
      <vt:lpstr>Verve</vt:lpstr>
      <vt:lpstr>Equation</vt:lpstr>
      <vt:lpstr>TestCheck Worksheet Builder Equation</vt:lpstr>
      <vt:lpstr>MathType 6.0 Equation</vt:lpstr>
      <vt:lpstr>MathType Equation</vt:lpstr>
      <vt:lpstr>Let’s Review the Quadratic Formula &amp; Completing the Square!!</vt:lpstr>
      <vt:lpstr>Quadratic Formula</vt:lpstr>
      <vt:lpstr>Quadratic Formula:</vt:lpstr>
      <vt:lpstr>Example A:</vt:lpstr>
      <vt:lpstr>Completing the Square:</vt:lpstr>
      <vt:lpstr>Example B:</vt:lpstr>
      <vt:lpstr>You Try!</vt:lpstr>
      <vt:lpstr>What about…</vt:lpstr>
      <vt:lpstr> IRRATIONAL</vt:lpstr>
      <vt:lpstr>IRRATIONAL ROOTS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Homework!!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Solve by Taking Roots</dc:title>
  <dc:creator>Emily Freeman</dc:creator>
  <cp:lastModifiedBy>Allerie Sweet</cp:lastModifiedBy>
  <cp:revision>47</cp:revision>
  <cp:lastPrinted>2013-10-25T17:17:36Z</cp:lastPrinted>
  <dcterms:created xsi:type="dcterms:W3CDTF">2011-09-19T15:30:28Z</dcterms:created>
  <dcterms:modified xsi:type="dcterms:W3CDTF">2016-09-14T15:44:46Z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