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7" r:id="rId2"/>
    <p:sldMasterId id="2147483730" r:id="rId3"/>
  </p:sldMasterIdLst>
  <p:notesMasterIdLst>
    <p:notesMasterId r:id="rId19"/>
  </p:notesMasterIdLst>
  <p:sldIdLst>
    <p:sldId id="289" r:id="rId4"/>
    <p:sldId id="280" r:id="rId5"/>
    <p:sldId id="268" r:id="rId6"/>
    <p:sldId id="287" r:id="rId7"/>
    <p:sldId id="270" r:id="rId8"/>
    <p:sldId id="272" r:id="rId9"/>
    <p:sldId id="271" r:id="rId10"/>
    <p:sldId id="266" r:id="rId11"/>
    <p:sldId id="273" r:id="rId12"/>
    <p:sldId id="276" r:id="rId13"/>
    <p:sldId id="288" r:id="rId14"/>
    <p:sldId id="293" r:id="rId15"/>
    <p:sldId id="291" r:id="rId16"/>
    <p:sldId id="292" r:id="rId17"/>
    <p:sldId id="29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8F8F8"/>
    <a:srgbClr val="000000"/>
    <a:srgbClr val="009900"/>
    <a:srgbClr val="333333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7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AEB65D-794F-4427-B131-049F1F176D41}" type="datetimeFigureOut">
              <a:rPr lang="en-US"/>
              <a:pPr>
                <a:defRPr/>
              </a:pPr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FC5394-57C3-4493-AB56-11D8E541B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2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C5394-57C3-4493-AB56-11D8E541BB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0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28BEC-A96A-45AA-B7A5-A4D9E43D2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C4BD3-5C2D-41C9-976C-69A75C70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8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2ADC-4ECA-4DF8-B442-05F085CAA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9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0C2D2-5441-41E5-8F7C-2F61895E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9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4EAA-AD33-4E48-A061-1EEC4CB97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6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4B6A-F5C9-4465-B1D0-301D93E8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1794-E2D9-4775-8DD9-9174FC20F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1A59-5C4C-47FE-8C49-B117B3B26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35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78FCB-46F7-4DC4-B40D-1DB1811A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80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4323-34FD-42FB-9AFA-F08CB0E53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9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0FA0-6920-44BA-A9F4-CD3DC9835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DD4E-D118-4F28-927B-CDB2C410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88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73A8-85D2-40E0-9E21-6717D94B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0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0638" y="155575"/>
            <a:ext cx="2087562" cy="5940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55575"/>
            <a:ext cx="6110288" cy="5940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FCE4-7FB2-4BA1-85BC-58B1471E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8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CB9D8-D228-41F3-8F02-8C2A77A4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59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23F4B8-802E-4BA0-AA0F-6638872E4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09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7BB2-BBFD-4EF3-A67D-EFA74F54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22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44F7-C7A7-4619-BB84-807E6B8EE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94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0495-FBE7-4C21-BE53-8CF20F36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55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51431F-5994-4766-8DCE-D1A6EAEDE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F81CD-E96C-40D3-80B5-EBB1D8B3B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8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ABA5-49EE-4804-80E5-A6984B3A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9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C8F5-C441-48DD-AC30-5A38D735D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382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B360788-1E21-4EF2-AE4B-30581411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5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F5EE5EC-DDFC-437D-95E3-2C85A023F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0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DBFE-FF17-4A37-BD68-A837532CE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390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A317-C44A-4F05-BF7D-CDA332495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FACC-62B8-45F2-8EFE-B9FD2E738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EFE1F-225A-4201-B569-DE93D314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6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F0E68-D816-4FEB-9D8F-222E049EB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C3E7-B55E-4B91-8C06-CE8C345A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D7CF7-4782-45B7-8560-D2FD8C64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5575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09802-C70D-4E61-AFEB-522B0E3E7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1029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000" b="1">
                <a:solidFill>
                  <a:srgbClr val="5C4004"/>
                </a:solidFill>
              </a:rPr>
              <a:t>iRespond Question Master</a:t>
            </a:r>
          </a:p>
        </p:txBody>
      </p:sp>
      <p:sp>
        <p:nvSpPr>
          <p:cNvPr id="1030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A.) Response A</a:t>
            </a:r>
          </a:p>
        </p:txBody>
      </p:sp>
      <p:sp>
        <p:nvSpPr>
          <p:cNvPr id="1031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B.) Response B</a:t>
            </a:r>
          </a:p>
        </p:txBody>
      </p:sp>
      <p:sp>
        <p:nvSpPr>
          <p:cNvPr id="1032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C.) Response C</a:t>
            </a:r>
          </a:p>
        </p:txBody>
      </p:sp>
      <p:sp>
        <p:nvSpPr>
          <p:cNvPr id="1033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D.) Response D</a:t>
            </a:r>
          </a:p>
        </p:txBody>
      </p:sp>
      <p:sp>
        <p:nvSpPr>
          <p:cNvPr id="1034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b="1">
                <a:solidFill>
                  <a:srgbClr val="5C4004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9" descr="scribb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5C4004"/>
              </a:solidFill>
            </a:endParaRPr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1434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434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4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434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C400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5C400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5C400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5C400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5C400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C400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BCF579-9AF7-4045-A630-91C575E66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70" name="Picture 8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9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159813"/>
            <a:ext cx="75311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 Check</a:t>
            </a:r>
            <a:endParaRPr lang="en-US" sz="88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74675" y="228600"/>
            <a:ext cx="8170863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latin typeface="+mj-lt"/>
              </a:rPr>
              <a:t>Ex 3. Find </a:t>
            </a:r>
            <a:r>
              <a:rPr lang="en-US" b="1" dirty="0">
                <a:latin typeface="+mj-lt"/>
              </a:rPr>
              <a:t>all of the zeros of the function: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904875" y="1139825"/>
          <a:ext cx="74549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3" imgW="1866600" imgH="228600" progId="Equation.DSMT4">
                  <p:embed/>
                </p:oleObj>
              </mc:Choice>
              <mc:Fallback>
                <p:oleObj name="Equation" r:id="rId3" imgW="1866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139825"/>
                        <a:ext cx="74549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971675" y="5830888"/>
            <a:ext cx="1300163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x = -2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7800" y="5803900"/>
            <a:ext cx="1592263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x = 1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5664200" y="5772150"/>
            <a:ext cx="127317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x = 1</a:t>
            </a:r>
          </a:p>
        </p:txBody>
      </p:sp>
      <p:pic>
        <p:nvPicPr>
          <p:cNvPr id="9319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2398713"/>
            <a:ext cx="6010275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91413" y="3111500"/>
            <a:ext cx="1401762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u="sng" smtClean="0">
                <a:latin typeface="+mj-lt"/>
              </a:rPr>
              <a:t>5 roots:</a:t>
            </a:r>
          </a:p>
          <a:p>
            <a:pPr algn="ctr" eaLnBrk="1" hangingPunct="1">
              <a:defRPr/>
            </a:pPr>
            <a:r>
              <a:rPr lang="en-US" smtClean="0">
                <a:latin typeface="+mj-lt"/>
              </a:rPr>
              <a:t>3 real</a:t>
            </a:r>
          </a:p>
          <a:p>
            <a:pPr algn="ctr" eaLnBrk="1" hangingPunct="1">
              <a:defRPr/>
            </a:pPr>
            <a:r>
              <a:rPr lang="en-US" smtClean="0">
                <a:latin typeface="+mj-lt"/>
              </a:rPr>
              <a:t>2 imag.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5207000" y="5029200"/>
            <a:ext cx="165100" cy="406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21300" y="5270500"/>
            <a:ext cx="1727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BOUNCES!</a:t>
            </a:r>
          </a:p>
        </p:txBody>
      </p:sp>
      <p:sp>
        <p:nvSpPr>
          <p:cNvPr id="6" name="Oval 5"/>
          <p:cNvSpPr/>
          <p:nvPr/>
        </p:nvSpPr>
        <p:spPr>
          <a:xfrm>
            <a:off x="2743200" y="4686300"/>
            <a:ext cx="4064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03800" y="4711700"/>
            <a:ext cx="4064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utoUpdateAnimBg="0"/>
      <p:bldP spid="93191" grpId="0" autoUpdateAnimBg="0"/>
      <p:bldP spid="93193" grpId="0" autoUpdateAnimBg="0"/>
      <p:bldP spid="9" grpId="0"/>
      <p:bldP spid="5" grpId="0"/>
      <p:bldP spid="6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120650" y="682625"/>
            <a:ext cx="612775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j-lt"/>
              </a:rPr>
              <a:t>f(x) = </a:t>
            </a:r>
            <a:r>
              <a:rPr lang="en-US" sz="3600" dirty="0">
                <a:latin typeface="+mj-lt"/>
              </a:rPr>
              <a:t>7</a:t>
            </a:r>
            <a:r>
              <a:rPr lang="en-US" sz="3600" dirty="0" smtClean="0">
                <a:latin typeface="+mj-lt"/>
              </a:rPr>
              <a:t>x</a:t>
            </a:r>
            <a:r>
              <a:rPr lang="en-US" sz="3600" baseline="30000" dirty="0" smtClean="0">
                <a:latin typeface="+mj-lt"/>
              </a:rPr>
              <a:t>3</a:t>
            </a:r>
            <a:r>
              <a:rPr lang="en-US" sz="3600" dirty="0" smtClean="0">
                <a:latin typeface="+mj-lt"/>
              </a:rPr>
              <a:t> -18x</a:t>
            </a:r>
            <a:r>
              <a:rPr lang="en-US" sz="3600" baseline="30000" dirty="0" smtClean="0">
                <a:latin typeface="+mj-lt"/>
              </a:rPr>
              <a:t>2</a:t>
            </a:r>
            <a:r>
              <a:rPr lang="en-US" sz="3600" dirty="0" smtClean="0">
                <a:latin typeface="+mj-lt"/>
              </a:rPr>
              <a:t> + 20x - 24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850063" y="438150"/>
            <a:ext cx="210185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j-lt"/>
              </a:rPr>
              <a:t>x = 2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923925" y="2374900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1506538" y="193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298575" y="2387600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7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057399" y="1841500"/>
            <a:ext cx="758825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14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055813" y="2374900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-4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816225" y="1844675"/>
            <a:ext cx="6858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-8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816225" y="2374900"/>
            <a:ext cx="609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12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849681" y="1841500"/>
            <a:ext cx="78422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24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841749" y="2360613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0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163638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>
                <a:latin typeface="+mj-lt"/>
              </a:rPr>
              <a:t>7</a:t>
            </a:r>
            <a:endParaRPr lang="en-US" sz="3200" dirty="0" smtClean="0">
              <a:latin typeface="+mj-lt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1982787" y="1389063"/>
            <a:ext cx="841375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-18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2817813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20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3652837" y="1389063"/>
            <a:ext cx="1063625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-24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573088" y="1397000"/>
            <a:ext cx="684212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2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47713" y="1346200"/>
            <a:ext cx="436562" cy="596900"/>
            <a:chOff x="476" y="2166"/>
            <a:chExt cx="275" cy="376"/>
          </a:xfrm>
        </p:grpSpPr>
        <p:sp>
          <p:nvSpPr>
            <p:cNvPr id="9260" name="Line 23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9261" name="Line 24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244" name="Text Box 25"/>
          <p:cNvSpPr txBox="1">
            <a:spLocks noChangeArrowheads="1"/>
          </p:cNvSpPr>
          <p:nvPr/>
        </p:nvSpPr>
        <p:spPr bwMode="auto">
          <a:xfrm>
            <a:off x="0" y="50271"/>
            <a:ext cx="5110162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Ex 4. Find all the solutions:</a:t>
            </a:r>
          </a:p>
        </p:txBody>
      </p:sp>
      <p:graphicFrame>
        <p:nvGraphicFramePr>
          <p:cNvPr id="6967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029526"/>
              </p:ext>
            </p:extLst>
          </p:nvPr>
        </p:nvGraphicFramePr>
        <p:xfrm>
          <a:off x="173037" y="3589867"/>
          <a:ext cx="3975101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Equation" r:id="rId3" imgW="1688760" imgH="495000" progId="Equation.DSMT4">
                  <p:embed/>
                </p:oleObj>
              </mc:Choice>
              <mc:Fallback>
                <p:oleObj name="Equation" r:id="rId3" imgW="16887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" y="3589867"/>
                        <a:ext cx="3975101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104160"/>
              </p:ext>
            </p:extLst>
          </p:nvPr>
        </p:nvGraphicFramePr>
        <p:xfrm>
          <a:off x="923925" y="5148792"/>
          <a:ext cx="206533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5" imgW="876240" imgH="431640" progId="Equation.DSMT4">
                  <p:embed/>
                </p:oleObj>
              </mc:Choice>
              <mc:Fallback>
                <p:oleObj name="Equation" r:id="rId5" imgW="876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5148792"/>
                        <a:ext cx="2065337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571924"/>
              </p:ext>
            </p:extLst>
          </p:nvPr>
        </p:nvGraphicFramePr>
        <p:xfrm>
          <a:off x="3149600" y="5127625"/>
          <a:ext cx="21844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7" imgW="927000" imgH="431640" progId="Equation.DSMT4">
                  <p:embed/>
                </p:oleObj>
              </mc:Choice>
              <mc:Fallback>
                <p:oleObj name="Equation" r:id="rId7" imgW="927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5127625"/>
                        <a:ext cx="21844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656050"/>
              </p:ext>
            </p:extLst>
          </p:nvPr>
        </p:nvGraphicFramePr>
        <p:xfrm>
          <a:off x="6740525" y="1141413"/>
          <a:ext cx="219551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9" imgW="888840" imgH="888840" progId="Equation.DSMT4">
                  <p:embed/>
                </p:oleObj>
              </mc:Choice>
              <mc:Fallback>
                <p:oleObj name="Equation" r:id="rId9" imgW="88884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525" y="1141413"/>
                        <a:ext cx="2195513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val 45"/>
          <p:cNvSpPr/>
          <p:nvPr/>
        </p:nvSpPr>
        <p:spPr>
          <a:xfrm>
            <a:off x="6248400" y="295275"/>
            <a:ext cx="2895600" cy="32945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374092"/>
              </p:ext>
            </p:extLst>
          </p:nvPr>
        </p:nvGraphicFramePr>
        <p:xfrm>
          <a:off x="5514975" y="5124450"/>
          <a:ext cx="191293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11" imgW="774360" imgH="431640" progId="Equation.DSMT4">
                  <p:embed/>
                </p:oleObj>
              </mc:Choice>
              <mc:Fallback>
                <p:oleObj name="Equation" r:id="rId11" imgW="774360" imgH="43164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5124450"/>
                        <a:ext cx="1912938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3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9" grpId="0" autoUpdateAnimBg="0"/>
      <p:bldP spid="69640" grpId="0" autoUpdateAnimBg="0"/>
      <p:bldP spid="69641" grpId="0" autoUpdateAnimBg="0"/>
      <p:bldP spid="69642" grpId="0" autoUpdateAnimBg="0"/>
      <p:bldP spid="69643" grpId="0" autoUpdateAnimBg="0"/>
      <p:bldP spid="69644" grpId="0" autoUpdateAnimBg="0"/>
      <p:bldP spid="69647" grpId="0" animBg="1" autoUpdateAnimBg="0"/>
      <p:bldP spid="69648" grpId="0" autoUpdateAnimBg="0"/>
      <p:bldP spid="69649" grpId="0" autoUpdateAnimBg="0"/>
      <p:bldP spid="69650" grpId="0" autoUpdateAnimBg="0"/>
      <p:bldP spid="69651" grpId="0" autoUpdateAnimBg="0"/>
      <p:bldP spid="69653" grpId="0" autoUpdateAnimBg="0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20713" y="1740190"/>
            <a:ext cx="8569827" cy="3581400"/>
          </a:xfrm>
        </p:spPr>
        <p:txBody>
          <a:bodyPr/>
          <a:lstStyle/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Write roots as factors</a:t>
            </a:r>
          </a:p>
          <a:p>
            <a:pPr marL="979487" indent="-914400" eaLnBrk="1" hangingPunct="1">
              <a:buFontTx/>
              <a:buAutoNum type="arabicParenR"/>
            </a:pPr>
            <a:r>
              <a:rPr lang="en-US" sz="4800" b="1" dirty="0">
                <a:sym typeface="Wingdings" panose="05000000000000000000" pitchFamily="2" charset="2"/>
              </a:rPr>
              <a:t>Look out for radicals and complex/imaginary roots.</a:t>
            </a:r>
          </a:p>
          <a:p>
            <a:pPr marL="979487" indent="-914400" eaLnBrk="1" hangingPunct="1">
              <a:buFontTx/>
              <a:buAutoNum type="arabicParenR"/>
            </a:pPr>
            <a:r>
              <a:rPr lang="en-US" sz="4800" b="1" dirty="0" smtClean="0">
                <a:sym typeface="Wingdings" panose="05000000000000000000" pitchFamily="2" charset="2"/>
              </a:rPr>
              <a:t>Distribute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38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36858"/>
              </p:ext>
            </p:extLst>
          </p:nvPr>
        </p:nvGraphicFramePr>
        <p:xfrm>
          <a:off x="425449" y="1487488"/>
          <a:ext cx="2340491" cy="68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698400" imgH="203040" progId="Equation.DSMT4">
                  <p:embed/>
                </p:oleObj>
              </mc:Choice>
              <mc:Fallback>
                <p:oleObj name="Equation" r:id="rId5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449" y="1487488"/>
                        <a:ext cx="2340491" cy="68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608638"/>
              </p:ext>
            </p:extLst>
          </p:nvPr>
        </p:nvGraphicFramePr>
        <p:xfrm>
          <a:off x="5467350" y="1512888"/>
          <a:ext cx="22129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7350" y="1512888"/>
                        <a:ext cx="2212975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336728"/>
              </p:ext>
            </p:extLst>
          </p:nvPr>
        </p:nvGraphicFramePr>
        <p:xfrm>
          <a:off x="320676" y="5694947"/>
          <a:ext cx="3260000" cy="60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9" imgW="1231560" imgH="228600" progId="Equation.DSMT4">
                  <p:embed/>
                </p:oleObj>
              </mc:Choice>
              <mc:Fallback>
                <p:oleObj name="Equation" r:id="rId9" imgW="1231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0676" y="5694947"/>
                        <a:ext cx="3260000" cy="605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315969"/>
              </p:ext>
            </p:extLst>
          </p:nvPr>
        </p:nvGraphicFramePr>
        <p:xfrm>
          <a:off x="4302125" y="5686386"/>
          <a:ext cx="4471988" cy="639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11" imgW="1600200" imgH="228600" progId="Equation.DSMT4">
                  <p:embed/>
                </p:oleObj>
              </mc:Choice>
              <mc:Fallback>
                <p:oleObj name="Equation" r:id="rId11" imgW="1600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02125" y="5686386"/>
                        <a:ext cx="4471988" cy="639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8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Finding Polynomials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74675" y="1487488"/>
          <a:ext cx="204152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4675" y="1487488"/>
                        <a:ext cx="2041525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424488" y="1449388"/>
          <a:ext cx="22987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685800" imgH="241200" progId="Equation.DSMT4">
                  <p:embed/>
                </p:oleObj>
              </mc:Choice>
              <mc:Fallback>
                <p:oleObj name="Equation" r:id="rId7" imgW="68580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24488" y="1449388"/>
                        <a:ext cx="2298700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69875" y="5694363"/>
          <a:ext cx="33623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1269720" imgH="228600" progId="Equation.DSMT4">
                  <p:embed/>
                </p:oleObj>
              </mc:Choice>
              <mc:Fallback>
                <p:oleObj name="Equation" r:id="rId9" imgW="12697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9875" y="5694363"/>
                        <a:ext cx="3362325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567238" y="5686425"/>
          <a:ext cx="39401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11" imgW="1409400" imgH="228600" progId="Equation.DSMT4">
                  <p:embed/>
                </p:oleObj>
              </mc:Choice>
              <mc:Fallback>
                <p:oleObj name="Equation" r:id="rId11" imgW="14094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67238" y="5686425"/>
                        <a:ext cx="394017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Homework!!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-292101" y="1724148"/>
            <a:ext cx="9664701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 b="1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2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1344376"/>
            <a:ext cx="75311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Daily</a:t>
            </a:r>
            <a:b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Check!!!</a:t>
            </a:r>
            <a:br>
              <a:rPr lang="en-US" sz="8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(Irrational Roots)</a:t>
            </a:r>
            <a:endParaRPr lang="en-US" sz="88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899063"/>
              </p:ext>
            </p:extLst>
          </p:nvPr>
        </p:nvGraphicFramePr>
        <p:xfrm>
          <a:off x="2048919" y="4255477"/>
          <a:ext cx="5224512" cy="2113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" imgW="1130300" imgH="457200" progId="Equation.DSMT4">
                  <p:embed/>
                </p:oleObj>
              </mc:Choice>
              <mc:Fallback>
                <p:oleObj name="Equation" r:id="rId3" imgW="11303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919" y="4255477"/>
                        <a:ext cx="5224512" cy="2113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19100" y="1417154"/>
            <a:ext cx="9486900" cy="16002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3B.5 – </a:t>
            </a:r>
            <a:b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COMPLEX ROOTS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900" y="4256088"/>
            <a:ext cx="8286750" cy="2286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How do I find the x-intercepts of a polynomial equation that </a:t>
            </a:r>
            <a:r>
              <a:rPr lang="en-US" sz="4500" b="1" u="sng" dirty="0" smtClean="0">
                <a:solidFill>
                  <a:schemeClr val="accent5">
                    <a:lumMod val="75000"/>
                  </a:schemeClr>
                </a:solidFill>
              </a:rPr>
              <a:t>will not </a:t>
            </a: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factor?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67494"/>
            <a:ext cx="8229600" cy="1399032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COMPLEX ROOTS</a:t>
            </a:r>
            <a:endParaRPr lang="en-US" sz="65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1708150"/>
          </a:xfrm>
        </p:spPr>
        <p:txBody>
          <a:bodyPr/>
          <a:lstStyle/>
          <a:p>
            <a:pPr eaLnBrk="1" hangingPunct="1"/>
            <a:r>
              <a:rPr lang="en-US" smtClean="0"/>
              <a:t>Quadratic Formula still:</a:t>
            </a:r>
          </a:p>
          <a:p>
            <a:pPr lvl="1" eaLnBrk="1" hangingPunct="1"/>
            <a:r>
              <a:rPr lang="en-US" smtClean="0"/>
              <a:t>Always comes in pairs, </a:t>
            </a:r>
            <a:r>
              <a:rPr lang="en-US" b="1" smtClean="0"/>
              <a:t>conjugate pairs</a:t>
            </a:r>
            <a:r>
              <a:rPr lang="en-US" smtClean="0"/>
              <a:t>!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6084" name="Object 3"/>
          <p:cNvGraphicFramePr>
            <a:graphicFrameLocks noChangeAspect="1"/>
          </p:cNvGraphicFramePr>
          <p:nvPr/>
        </p:nvGraphicFramePr>
        <p:xfrm>
          <a:off x="2520950" y="2806700"/>
          <a:ext cx="39084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1130300" imgH="457200" progId="Equation.DSMT4">
                  <p:embed/>
                </p:oleObj>
              </mc:Choice>
              <mc:Fallback>
                <p:oleObj name="Equation" r:id="rId3" imgW="11303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806700"/>
                        <a:ext cx="39084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8463" y="4446588"/>
            <a:ext cx="82296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/>
            </a:pPr>
            <a:r>
              <a:rPr lang="en-US" sz="2600" dirty="0">
                <a:latin typeface="+mn-lt"/>
              </a:rPr>
              <a:t>You will end up with a negative </a:t>
            </a:r>
            <a:r>
              <a:rPr lang="en-US" sz="2600" dirty="0" smtClean="0">
                <a:latin typeface="+mn-lt"/>
              </a:rPr>
              <a:t>discriminant! (value UNDER </a:t>
            </a:r>
            <a:r>
              <a:rPr lang="en-US" sz="2600" dirty="0">
                <a:latin typeface="+mn-lt"/>
              </a:rPr>
              <a:t>the </a:t>
            </a:r>
            <a:r>
              <a:rPr lang="en-US" sz="2600" dirty="0" smtClean="0">
                <a:latin typeface="+mn-lt"/>
              </a:rPr>
              <a:t>radical</a:t>
            </a:r>
            <a:r>
              <a:rPr lang="en-US" sz="2600" dirty="0">
                <a:latin typeface="+mn-lt"/>
              </a:rPr>
              <a:t>)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/>
            </a:pPr>
            <a:r>
              <a:rPr lang="en-US" sz="2600" dirty="0">
                <a:latin typeface="+mn-lt"/>
              </a:rPr>
              <a:t>To get rid of the negative, take out an </a:t>
            </a:r>
            <a:r>
              <a:rPr lang="en-US" sz="2600" dirty="0" err="1">
                <a:latin typeface="+mn-lt"/>
              </a:rPr>
              <a:t>i</a:t>
            </a:r>
            <a:r>
              <a:rPr lang="en-US" sz="2600" dirty="0">
                <a:latin typeface="+mn-lt"/>
              </a:rPr>
              <a:t>.</a:t>
            </a: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/>
            </a:pPr>
            <a:endParaRPr lang="en-US" sz="3000" dirty="0">
              <a:latin typeface="+mn-lt"/>
            </a:endParaRP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716" y="228600"/>
            <a:ext cx="8001000" cy="1143000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0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Conjugate Pairs</a:t>
            </a:r>
            <a:r>
              <a:rPr lang="en-US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963738"/>
            <a:ext cx="8509000" cy="2798762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6000" dirty="0" smtClean="0"/>
              <a:t>If 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</a:rPr>
              <a:t>a + bi </a:t>
            </a:r>
            <a:r>
              <a:rPr lang="en-US" sz="6000" dirty="0" smtClean="0"/>
              <a:t>is a zero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6000" dirty="0" smtClean="0"/>
              <a:t>Then 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</a:rPr>
              <a:t>a – bi </a:t>
            </a:r>
            <a:r>
              <a:rPr lang="en-US" sz="6000" dirty="0" smtClean="0"/>
              <a:t>is a zero</a:t>
            </a:r>
          </a:p>
          <a:p>
            <a:pPr marL="6400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>
            <a:spLocks noGrp="1" noChangeArrowheads="1"/>
          </p:cNvSpPr>
          <p:nvPr>
            <p:ph idx="1"/>
          </p:nvPr>
        </p:nvSpPr>
        <p:spPr>
          <a:xfrm>
            <a:off x="190500" y="952500"/>
            <a:ext cx="8839200" cy="3063875"/>
          </a:xfrm>
          <a:ln cap="rnd">
            <a:noFill/>
            <a:prstDash val="sysDot"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  <a:buClr>
                <a:schemeClr val="bg1"/>
              </a:buClr>
              <a:buFont typeface="Times New Roman" pitchFamily="18" charset="0"/>
              <a:buNone/>
              <a:defRPr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  Imaginary zeros don’t cross x-axis!!!!  </a:t>
            </a:r>
          </a:p>
          <a:p>
            <a:pPr algn="ctr" eaLnBrk="1" hangingPunct="1">
              <a:spcBef>
                <a:spcPct val="50000"/>
              </a:spcBef>
              <a:buClr>
                <a:schemeClr val="bg1"/>
              </a:buClr>
              <a:buFont typeface="Times New Roman" pitchFamily="18" charset="0"/>
              <a:buNone/>
              <a:defRPr/>
            </a:pPr>
            <a:r>
              <a:rPr lang="en-US" sz="6000" b="1" dirty="0" smtClean="0"/>
              <a:t>They are imaginary you can’t see them on a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06637"/>
              </p:ext>
            </p:extLst>
          </p:nvPr>
        </p:nvGraphicFramePr>
        <p:xfrm>
          <a:off x="4283075" y="2105025"/>
          <a:ext cx="29575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2105025"/>
                        <a:ext cx="29575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389904"/>
              </p:ext>
            </p:extLst>
          </p:nvPr>
        </p:nvGraphicFramePr>
        <p:xfrm>
          <a:off x="4573588" y="2862263"/>
          <a:ext cx="206533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Equation" r:id="rId5" imgW="825480" imgH="228600" progId="Equation.DSMT4">
                  <p:embed/>
                </p:oleObj>
              </mc:Choice>
              <mc:Fallback>
                <p:oleObj name="Equation" r:id="rId5" imgW="8254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2862263"/>
                        <a:ext cx="2065337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3921125" y="3532188"/>
          <a:ext cx="11334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Equation" r:id="rId7" imgW="380880" imgH="177480" progId="Equation.DSMT4">
                  <p:embed/>
                </p:oleObj>
              </mc:Choice>
              <mc:Fallback>
                <p:oleObj name="Equation" r:id="rId7" imgW="3808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3532188"/>
                        <a:ext cx="11334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785106"/>
              </p:ext>
            </p:extLst>
          </p:nvPr>
        </p:nvGraphicFramePr>
        <p:xfrm>
          <a:off x="6211888" y="3392488"/>
          <a:ext cx="19843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2" name="Equation" r:id="rId9" imgW="672840" imgH="203040" progId="Equation.DSMT4">
                  <p:embed/>
                </p:oleObj>
              </mc:Choice>
              <mc:Fallback>
                <p:oleObj name="Equation" r:id="rId9" imgW="6728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888" y="3392488"/>
                        <a:ext cx="19843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222144"/>
              </p:ext>
            </p:extLst>
          </p:nvPr>
        </p:nvGraphicFramePr>
        <p:xfrm>
          <a:off x="6410325" y="4040188"/>
          <a:ext cx="14335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3" name="Equation" r:id="rId11" imgW="520560" imgH="203040" progId="Equation.DSMT4">
                  <p:embed/>
                </p:oleObj>
              </mc:Choice>
              <mc:Fallback>
                <p:oleObj name="Equation" r:id="rId11" imgW="52056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040188"/>
                        <a:ext cx="143351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648409"/>
              </p:ext>
            </p:extLst>
          </p:nvPr>
        </p:nvGraphicFramePr>
        <p:xfrm>
          <a:off x="6427788" y="4640263"/>
          <a:ext cx="14414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Equation" r:id="rId13" imgW="571320" imgH="241200" progId="Equation.DSMT4">
                  <p:embed/>
                </p:oleObj>
              </mc:Choice>
              <mc:Fallback>
                <p:oleObj name="Equation" r:id="rId13" imgW="57132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8" y="4640263"/>
                        <a:ext cx="14414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725125"/>
              </p:ext>
            </p:extLst>
          </p:nvPr>
        </p:nvGraphicFramePr>
        <p:xfrm>
          <a:off x="6483350" y="5319713"/>
          <a:ext cx="12684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5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3350" y="5319713"/>
                        <a:ext cx="126841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1754188" y="6180138"/>
            <a:ext cx="6918325" cy="588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smtClean="0">
                <a:latin typeface="+mj-lt"/>
              </a:rPr>
              <a:t>zeros:  x = 0     x = 3i     x = -3i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" y="76200"/>
            <a:ext cx="63881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latin typeface="+mj-lt"/>
              </a:rPr>
              <a:t>Ex 1. Find </a:t>
            </a:r>
            <a:r>
              <a:rPr lang="en-US" sz="3600" b="1" u="sng" dirty="0">
                <a:latin typeface="+mj-lt"/>
              </a:rPr>
              <a:t>all</a:t>
            </a:r>
            <a:r>
              <a:rPr lang="en-US" sz="3600" b="1" dirty="0">
                <a:latin typeface="+mj-lt"/>
              </a:rPr>
              <a:t> of the zeros.</a:t>
            </a:r>
          </a:p>
          <a:p>
            <a:pPr>
              <a:defRPr/>
            </a:pPr>
            <a:endParaRPr lang="en-US" sz="3600" b="1" dirty="0">
              <a:latin typeface="+mj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28600" y="800100"/>
            <a:ext cx="8229600" cy="13731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Always look to see if a function will factor.  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This function WILL factor.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120650" y="682625"/>
            <a:ext cx="612775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+mj-lt"/>
              </a:rPr>
              <a:t>f(x) = x</a:t>
            </a:r>
            <a:r>
              <a:rPr lang="en-US" sz="3600" baseline="30000" dirty="0" smtClean="0">
                <a:latin typeface="+mj-lt"/>
              </a:rPr>
              <a:t>4</a:t>
            </a:r>
            <a:r>
              <a:rPr lang="en-US" sz="3600" dirty="0" smtClean="0">
                <a:latin typeface="+mj-lt"/>
              </a:rPr>
              <a:t> – 5x</a:t>
            </a:r>
            <a:r>
              <a:rPr lang="en-US" sz="3600" baseline="30000" dirty="0" smtClean="0">
                <a:latin typeface="+mj-lt"/>
              </a:rPr>
              <a:t>3</a:t>
            </a:r>
            <a:r>
              <a:rPr lang="en-US" sz="3600" dirty="0" smtClean="0">
                <a:latin typeface="+mj-lt"/>
              </a:rPr>
              <a:t> + 7x</a:t>
            </a:r>
            <a:r>
              <a:rPr lang="en-US" sz="3600" baseline="30000" dirty="0" smtClean="0">
                <a:latin typeface="+mj-lt"/>
              </a:rPr>
              <a:t>2</a:t>
            </a:r>
            <a:r>
              <a:rPr lang="en-US" sz="3600" dirty="0" smtClean="0">
                <a:latin typeface="+mj-lt"/>
              </a:rPr>
              <a:t> + 3x - 10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850063" y="438150"/>
            <a:ext cx="210185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smtClean="0">
                <a:latin typeface="+mj-lt"/>
              </a:rPr>
              <a:t>x = -1, 2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923925" y="2374900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1506538" y="193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298575" y="2387600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057400" y="1841500"/>
            <a:ext cx="5334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-1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055813" y="2374900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-6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816225" y="1844675"/>
            <a:ext cx="6858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6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816225" y="2374900"/>
            <a:ext cx="609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13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494088" y="1841500"/>
            <a:ext cx="78422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-13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571875" y="2374900"/>
            <a:ext cx="76517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-10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4716463" y="1841500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10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4729163" y="2374900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163638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1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1982788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-5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2817813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7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3652838" y="1389063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3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4411663" y="1389063"/>
            <a:ext cx="1062037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-10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573088" y="1397000"/>
            <a:ext cx="684212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-1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47713" y="1346200"/>
            <a:ext cx="436562" cy="596900"/>
            <a:chOff x="476" y="2166"/>
            <a:chExt cx="275" cy="376"/>
          </a:xfrm>
        </p:grpSpPr>
        <p:sp>
          <p:nvSpPr>
            <p:cNvPr id="9260" name="Line 23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9261" name="Line 24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244" name="Text Box 25"/>
          <p:cNvSpPr txBox="1">
            <a:spLocks noChangeArrowheads="1"/>
          </p:cNvSpPr>
          <p:nvPr/>
        </p:nvSpPr>
        <p:spPr bwMode="auto">
          <a:xfrm>
            <a:off x="120650" y="179918"/>
            <a:ext cx="5110162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latin typeface="+mj-lt"/>
              </a:rPr>
              <a:t>Ex 2. Find all the roots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755650" y="2363788"/>
            <a:ext cx="436563" cy="515937"/>
            <a:chOff x="476" y="2166"/>
            <a:chExt cx="275" cy="376"/>
          </a:xfrm>
        </p:grpSpPr>
        <p:sp>
          <p:nvSpPr>
            <p:cNvPr id="9258" name="Line 27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9259" name="Line 28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581025" y="2339975"/>
            <a:ext cx="684213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smtClean="0">
                <a:latin typeface="+mj-lt"/>
              </a:rPr>
              <a:t>2</a:t>
            </a:r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>
            <a:off x="1493838" y="30527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2044700" y="2963863"/>
            <a:ext cx="5334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2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2803525" y="2967038"/>
            <a:ext cx="6858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-8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3543300" y="2963863"/>
            <a:ext cx="784225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10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3603625" y="3517900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0</a:t>
            </a:r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>
            <a:off x="952500" y="3476625"/>
            <a:ext cx="343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1306513" y="3530600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1</a:t>
            </a:r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2043113" y="3559175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-4</a:t>
            </a: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2824163" y="3538538"/>
            <a:ext cx="6096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latin typeface="+mj-lt"/>
              </a:rPr>
              <a:t>5</a:t>
            </a:r>
          </a:p>
        </p:txBody>
      </p:sp>
      <p:graphicFrame>
        <p:nvGraphicFramePr>
          <p:cNvPr id="69671" name="Object 39"/>
          <p:cNvGraphicFramePr>
            <a:graphicFrameLocks noChangeAspect="1"/>
          </p:cNvGraphicFramePr>
          <p:nvPr/>
        </p:nvGraphicFramePr>
        <p:xfrm>
          <a:off x="436563" y="4429125"/>
          <a:ext cx="2989262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0" name="Equation" r:id="rId3" imgW="1269720" imgH="482400" progId="Equation.DSMT4">
                  <p:embed/>
                </p:oleObj>
              </mc:Choice>
              <mc:Fallback>
                <p:oleObj name="Equation" r:id="rId3" imgW="1269720" imgH="4824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429125"/>
                        <a:ext cx="2989262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512882"/>
              </p:ext>
            </p:extLst>
          </p:nvPr>
        </p:nvGraphicFramePr>
        <p:xfrm>
          <a:off x="3487738" y="4505325"/>
          <a:ext cx="16764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1" name="Equation" r:id="rId5" imgW="711000" imgH="431640" progId="Equation.DSMT4">
                  <p:embed/>
                </p:oleObj>
              </mc:Choice>
              <mc:Fallback>
                <p:oleObj name="Equation" r:id="rId5" imgW="711000" imgH="4316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4505325"/>
                        <a:ext cx="16764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542550"/>
              </p:ext>
            </p:extLst>
          </p:nvPr>
        </p:nvGraphicFramePr>
        <p:xfrm>
          <a:off x="5214934" y="4501092"/>
          <a:ext cx="164623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2" name="Equation" r:id="rId7" imgW="698400" imgH="431640" progId="Equation.DSMT4">
                  <p:embed/>
                </p:oleObj>
              </mc:Choice>
              <mc:Fallback>
                <p:oleObj name="Equation" r:id="rId7" imgW="698400" imgH="43164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4" y="4501092"/>
                        <a:ext cx="1646237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862111"/>
              </p:ext>
            </p:extLst>
          </p:nvPr>
        </p:nvGraphicFramePr>
        <p:xfrm>
          <a:off x="7066756" y="4763559"/>
          <a:ext cx="1539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3" name="Equation" r:id="rId9" imgW="444240" imgH="164880" progId="Equation.DSMT4">
                  <p:embed/>
                </p:oleObj>
              </mc:Choice>
              <mc:Fallback>
                <p:oleObj name="Equation" r:id="rId9" imgW="444240" imgH="1648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6756" y="4763559"/>
                        <a:ext cx="15398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6492875" y="1874838"/>
            <a:ext cx="2239963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smtClean="0">
                <a:latin typeface="+mj-lt"/>
              </a:rPr>
              <a:t>These are all the roots</a:t>
            </a:r>
          </a:p>
        </p:txBody>
      </p:sp>
      <p:graphicFrame>
        <p:nvGraphicFramePr>
          <p:cNvPr id="4" name="Object 45"/>
          <p:cNvGraphicFramePr>
            <a:graphicFrameLocks noChangeAspect="1"/>
          </p:cNvGraphicFramePr>
          <p:nvPr/>
        </p:nvGraphicFramePr>
        <p:xfrm>
          <a:off x="7161213" y="1041400"/>
          <a:ext cx="15398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4" name="Equation" r:id="rId11" imgW="444240" imgH="164880" progId="Equation.DSMT4">
                  <p:embed/>
                </p:oleObj>
              </mc:Choice>
              <mc:Fallback>
                <p:oleObj name="Equation" r:id="rId11" imgW="444240" imgH="1648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3" y="1041400"/>
                        <a:ext cx="15398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val 45"/>
          <p:cNvSpPr/>
          <p:nvPr/>
        </p:nvSpPr>
        <p:spPr>
          <a:xfrm>
            <a:off x="6778625" y="295275"/>
            <a:ext cx="2116138" cy="1389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6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9" grpId="0" autoUpdateAnimBg="0"/>
      <p:bldP spid="69640" grpId="0" autoUpdateAnimBg="0"/>
      <p:bldP spid="69641" grpId="0" autoUpdateAnimBg="0"/>
      <p:bldP spid="69642" grpId="0" autoUpdateAnimBg="0"/>
      <p:bldP spid="69643" grpId="0" autoUpdateAnimBg="0"/>
      <p:bldP spid="69644" grpId="0" autoUpdateAnimBg="0"/>
      <p:bldP spid="69645" grpId="0" autoUpdateAnimBg="0"/>
      <p:bldP spid="69646" grpId="0" autoUpdateAnimBg="0"/>
      <p:bldP spid="69647" grpId="0" animBg="1" autoUpdateAnimBg="0"/>
      <p:bldP spid="69648" grpId="0" autoUpdateAnimBg="0"/>
      <p:bldP spid="69649" grpId="0" autoUpdateAnimBg="0"/>
      <p:bldP spid="69650" grpId="0" autoUpdateAnimBg="0"/>
      <p:bldP spid="69651" grpId="0" autoUpdateAnimBg="0"/>
      <p:bldP spid="69652" grpId="0" autoUpdateAnimBg="0"/>
      <p:bldP spid="69653" grpId="0" autoUpdateAnimBg="0"/>
      <p:bldP spid="69661" grpId="0" autoUpdateAnimBg="0"/>
      <p:bldP spid="69663" grpId="0" autoUpdateAnimBg="0"/>
      <p:bldP spid="69664" grpId="0" autoUpdateAnimBg="0"/>
      <p:bldP spid="69665" grpId="0" autoUpdateAnimBg="0"/>
      <p:bldP spid="69666" grpId="0" animBg="1" autoUpdateAnimBg="0"/>
      <p:bldP spid="69668" grpId="0" autoUpdateAnimBg="0"/>
      <p:bldP spid="69669" grpId="0" autoUpdateAnimBg="0"/>
      <p:bldP spid="69670" grpId="0" autoUpdateAnimBg="0"/>
      <p:bldP spid="69677" grpId="0" autoUpdateAnimBg="0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Oval 2"/>
          <p:cNvSpPr>
            <a:spLocks noChangeArrowheads="1"/>
          </p:cNvSpPr>
          <p:nvPr/>
        </p:nvSpPr>
        <p:spPr bwMode="auto">
          <a:xfrm>
            <a:off x="6409268" y="4707432"/>
            <a:ext cx="2420938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181142"/>
              </p:ext>
            </p:extLst>
          </p:nvPr>
        </p:nvGraphicFramePr>
        <p:xfrm>
          <a:off x="2573341" y="461665"/>
          <a:ext cx="46418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3" imgW="1866600" imgH="228600" progId="Equation.DSMT4">
                  <p:embed/>
                </p:oleObj>
              </mc:Choice>
              <mc:Fallback>
                <p:oleObj name="Equation" r:id="rId3" imgW="1866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41" y="461665"/>
                        <a:ext cx="464185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084266" y="905929"/>
            <a:ext cx="4572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-2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08066" y="905929"/>
            <a:ext cx="609600" cy="609600"/>
            <a:chOff x="1008" y="1200"/>
            <a:chExt cx="384" cy="384"/>
          </a:xfrm>
        </p:grpSpPr>
        <p:sp>
          <p:nvSpPr>
            <p:cNvPr id="11334" name="Line 8"/>
            <p:cNvSpPr>
              <a:spLocks noChangeShapeType="1"/>
            </p:cNvSpPr>
            <p:nvPr/>
          </p:nvSpPr>
          <p:spPr bwMode="auto">
            <a:xfrm>
              <a:off x="1008" y="15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1335" name="Line 9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1922466" y="9821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608266" y="9821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0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370266" y="982129"/>
            <a:ext cx="609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360866" y="982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2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5199066" y="982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-12</a:t>
            </a:r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2074866" y="1439329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19224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2608266" y="1439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-2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6082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-2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522666" y="1439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4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35226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5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4284666" y="14393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-10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3608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-8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5275266" y="1439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16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5275266" y="2201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4</a:t>
            </a:r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1846266" y="2125129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1236666" y="2125129"/>
            <a:ext cx="4572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160466" y="2125129"/>
            <a:ext cx="609600" cy="609600"/>
            <a:chOff x="1104" y="1968"/>
            <a:chExt cx="384" cy="384"/>
          </a:xfrm>
        </p:grpSpPr>
        <p:sp>
          <p:nvSpPr>
            <p:cNvPr id="11332" name="Line 28"/>
            <p:cNvSpPr>
              <a:spLocks noChangeShapeType="1"/>
            </p:cNvSpPr>
            <p:nvPr/>
          </p:nvSpPr>
          <p:spPr bwMode="auto">
            <a:xfrm>
              <a:off x="1104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1333" name="Line 29"/>
            <p:cNvSpPr>
              <a:spLocks noChangeShapeType="1"/>
            </p:cNvSpPr>
            <p:nvPr/>
          </p:nvSpPr>
          <p:spPr bwMode="auto">
            <a:xfrm flipV="1">
              <a:off x="1488" y="19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</p:grp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2074866" y="2658529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1922466" y="3268129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1922466" y="3344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2684466" y="27347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1</a:t>
            </a:r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2684466" y="3344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-1</a:t>
            </a:r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3446466" y="27347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-1</a:t>
            </a:r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3522666" y="33443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4</a:t>
            </a:r>
          </a:p>
        </p:txBody>
      </p:sp>
      <p:sp>
        <p:nvSpPr>
          <p:cNvPr id="90149" name="Text Box 37"/>
          <p:cNvSpPr txBox="1">
            <a:spLocks noChangeArrowheads="1"/>
          </p:cNvSpPr>
          <p:nvPr/>
        </p:nvSpPr>
        <p:spPr bwMode="auto">
          <a:xfrm>
            <a:off x="4437066" y="27347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4</a:t>
            </a: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4360866" y="33443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-4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6113466" y="982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8</a:t>
            </a:r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auto">
          <a:xfrm>
            <a:off x="6037266" y="1439329"/>
            <a:ext cx="53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-8</a:t>
            </a:r>
          </a:p>
        </p:txBody>
      </p:sp>
      <p:sp>
        <p:nvSpPr>
          <p:cNvPr id="90153" name="Text Box 41"/>
          <p:cNvSpPr txBox="1">
            <a:spLocks noChangeArrowheads="1"/>
          </p:cNvSpPr>
          <p:nvPr/>
        </p:nvSpPr>
        <p:spPr bwMode="auto">
          <a:xfrm>
            <a:off x="6113466" y="2125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0</a:t>
            </a:r>
          </a:p>
        </p:txBody>
      </p:sp>
      <p:sp>
        <p:nvSpPr>
          <p:cNvPr id="90154" name="Text Box 42"/>
          <p:cNvSpPr txBox="1">
            <a:spLocks noChangeArrowheads="1"/>
          </p:cNvSpPr>
          <p:nvPr/>
        </p:nvSpPr>
        <p:spPr bwMode="auto">
          <a:xfrm>
            <a:off x="5199066" y="27347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-4</a:t>
            </a:r>
          </a:p>
        </p:txBody>
      </p: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5351466" y="3268129"/>
            <a:ext cx="762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0</a:t>
            </a:r>
          </a:p>
        </p:txBody>
      </p:sp>
      <p:sp>
        <p:nvSpPr>
          <p:cNvPr id="90156" name="Text Box 44"/>
          <p:cNvSpPr txBox="1">
            <a:spLocks noChangeArrowheads="1"/>
          </p:cNvSpPr>
          <p:nvPr/>
        </p:nvSpPr>
        <p:spPr bwMode="auto">
          <a:xfrm>
            <a:off x="7095068" y="5164632"/>
            <a:ext cx="108585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x = 1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7095068" y="4250232"/>
            <a:ext cx="1085850" cy="4616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Zeros:</a:t>
            </a:r>
          </a:p>
        </p:txBody>
      </p:sp>
      <p:sp>
        <p:nvSpPr>
          <p:cNvPr id="90159" name="Text Box 47"/>
          <p:cNvSpPr txBox="1">
            <a:spLocks noChangeArrowheads="1"/>
          </p:cNvSpPr>
          <p:nvPr/>
        </p:nvSpPr>
        <p:spPr bwMode="auto">
          <a:xfrm>
            <a:off x="7095068" y="4859832"/>
            <a:ext cx="106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x = -2</a:t>
            </a:r>
          </a:p>
        </p:txBody>
      </p: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7095068" y="5545632"/>
            <a:ext cx="106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x = 1</a:t>
            </a:r>
          </a:p>
        </p:txBody>
      </p:sp>
      <p:sp>
        <p:nvSpPr>
          <p:cNvPr id="90161" name="Rectangle 49"/>
          <p:cNvSpPr>
            <a:spLocks noChangeArrowheads="1"/>
          </p:cNvSpPr>
          <p:nvPr/>
        </p:nvSpPr>
        <p:spPr bwMode="auto">
          <a:xfrm>
            <a:off x="6037266" y="2125129"/>
            <a:ext cx="533400" cy="457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62" name="Rectangle 50"/>
          <p:cNvSpPr>
            <a:spLocks noChangeArrowheads="1"/>
          </p:cNvSpPr>
          <p:nvPr/>
        </p:nvSpPr>
        <p:spPr bwMode="auto">
          <a:xfrm>
            <a:off x="5275266" y="3268129"/>
            <a:ext cx="533400" cy="457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0178" name="Text Box 66"/>
          <p:cNvSpPr txBox="1">
            <a:spLocks noChangeArrowheads="1"/>
          </p:cNvSpPr>
          <p:nvPr/>
        </p:nvSpPr>
        <p:spPr bwMode="auto">
          <a:xfrm>
            <a:off x="599550" y="5675041"/>
            <a:ext cx="1412566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+ 4=0 </a:t>
            </a:r>
          </a:p>
        </p:txBody>
      </p:sp>
      <p:sp>
        <p:nvSpPr>
          <p:cNvPr id="90179" name="Text Box 67"/>
          <p:cNvSpPr txBox="1">
            <a:spLocks noChangeArrowheads="1"/>
          </p:cNvSpPr>
          <p:nvPr/>
        </p:nvSpPr>
        <p:spPr bwMode="auto">
          <a:xfrm>
            <a:off x="517000" y="6056041"/>
            <a:ext cx="110959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/>
              <a:t> =-</a:t>
            </a:r>
            <a:r>
              <a:rPr lang="en-US" dirty="0"/>
              <a:t>4 </a:t>
            </a:r>
            <a:endParaRPr lang="en-US" dirty="0" smtClean="0">
              <a:latin typeface="+mj-lt"/>
            </a:endParaRPr>
          </a:p>
        </p:txBody>
      </p: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711721" y="6437041"/>
            <a:ext cx="142218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 = -2i, 2i</a:t>
            </a:r>
          </a:p>
        </p:txBody>
      </p:sp>
      <p:sp>
        <p:nvSpPr>
          <p:cNvPr id="90182" name="Text Box 70"/>
          <p:cNvSpPr txBox="1">
            <a:spLocks noChangeArrowheads="1"/>
          </p:cNvSpPr>
          <p:nvPr/>
        </p:nvSpPr>
        <p:spPr bwMode="auto">
          <a:xfrm>
            <a:off x="6561668" y="5926632"/>
            <a:ext cx="2133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latin typeface="+mj-lt"/>
              </a:rPr>
              <a:t>x = 2i   x = -2i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952598"/>
              </p:ext>
            </p:extLst>
          </p:nvPr>
        </p:nvGraphicFramePr>
        <p:xfrm>
          <a:off x="187330" y="3987791"/>
          <a:ext cx="3866356" cy="644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5" imgW="1523880" imgH="253800" progId="Equation.DSMT4">
                  <p:embed/>
                </p:oleObj>
              </mc:Choice>
              <mc:Fallback>
                <p:oleObj name="Equation" r:id="rId5" imgW="1523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330" y="3987791"/>
                        <a:ext cx="3866356" cy="644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96304"/>
              </p:ext>
            </p:extLst>
          </p:nvPr>
        </p:nvGraphicFramePr>
        <p:xfrm>
          <a:off x="811218" y="4582052"/>
          <a:ext cx="24177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7" imgW="952200" imgH="279360" progId="Equation.DSMT4">
                  <p:embed/>
                </p:oleObj>
              </mc:Choice>
              <mc:Fallback>
                <p:oleObj name="Equation" r:id="rId7" imgW="95220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8" y="4582052"/>
                        <a:ext cx="2417762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 Box 66"/>
          <p:cNvSpPr txBox="1">
            <a:spLocks noChangeArrowheads="1"/>
          </p:cNvSpPr>
          <p:nvPr/>
        </p:nvSpPr>
        <p:spPr bwMode="auto">
          <a:xfrm>
            <a:off x="2584763" y="5655692"/>
            <a:ext cx="135165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 – 1 =0 </a:t>
            </a:r>
          </a:p>
        </p:txBody>
      </p:sp>
      <p:sp>
        <p:nvSpPr>
          <p:cNvPr id="76" name="Text Box 68"/>
          <p:cNvSpPr txBox="1">
            <a:spLocks noChangeArrowheads="1"/>
          </p:cNvSpPr>
          <p:nvPr/>
        </p:nvSpPr>
        <p:spPr bwMode="auto">
          <a:xfrm>
            <a:off x="3046615" y="6208438"/>
            <a:ext cx="85792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j-lt"/>
              </a:rPr>
              <a:t>x = 1</a:t>
            </a: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-34924" y="0"/>
            <a:ext cx="614838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latin typeface="+mj-lt"/>
              </a:rPr>
              <a:t>Ex 3. Find </a:t>
            </a:r>
            <a:r>
              <a:rPr lang="en-US" b="1" dirty="0">
                <a:latin typeface="+mj-lt"/>
              </a:rPr>
              <a:t>all of the zeros of the function: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9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9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  <p:bldP spid="90118" grpId="0" autoUpdateAnimBg="0"/>
      <p:bldP spid="90122" grpId="0" autoUpdateAnimBg="0"/>
      <p:bldP spid="90123" grpId="0" autoUpdateAnimBg="0"/>
      <p:bldP spid="90124" grpId="0" autoUpdateAnimBg="0"/>
      <p:bldP spid="90125" grpId="0" autoUpdateAnimBg="0"/>
      <p:bldP spid="90126" grpId="0" autoUpdateAnimBg="0"/>
      <p:bldP spid="90128" grpId="0" autoUpdateAnimBg="0"/>
      <p:bldP spid="90129" grpId="0" autoUpdateAnimBg="0"/>
      <p:bldP spid="90130" grpId="0" autoUpdateAnimBg="0"/>
      <p:bldP spid="90131" grpId="0" autoUpdateAnimBg="0"/>
      <p:bldP spid="90132" grpId="0" autoUpdateAnimBg="0"/>
      <p:bldP spid="90133" grpId="0" autoUpdateAnimBg="0"/>
      <p:bldP spid="90134" grpId="0" autoUpdateAnimBg="0"/>
      <p:bldP spid="90135" grpId="0" autoUpdateAnimBg="0"/>
      <p:bldP spid="90136" grpId="0" autoUpdateAnimBg="0"/>
      <p:bldP spid="90138" grpId="0" autoUpdateAnimBg="0"/>
      <p:bldP spid="90144" grpId="0" autoUpdateAnimBg="0"/>
      <p:bldP spid="90145" grpId="0" autoUpdateAnimBg="0"/>
      <p:bldP spid="90146" grpId="0" autoUpdateAnimBg="0"/>
      <p:bldP spid="90147" grpId="0" autoUpdateAnimBg="0"/>
      <p:bldP spid="90148" grpId="0" autoUpdateAnimBg="0"/>
      <p:bldP spid="90149" grpId="0" autoUpdateAnimBg="0"/>
      <p:bldP spid="90150" grpId="0" autoUpdateAnimBg="0"/>
      <p:bldP spid="90151" grpId="0" autoUpdateAnimBg="0"/>
      <p:bldP spid="90152" grpId="0" autoUpdateAnimBg="0"/>
      <p:bldP spid="90153" grpId="0" autoUpdateAnimBg="0"/>
      <p:bldP spid="90154" grpId="0" autoUpdateAnimBg="0"/>
      <p:bldP spid="90155" grpId="0" autoUpdateAnimBg="0"/>
      <p:bldP spid="90156" grpId="0" autoUpdateAnimBg="0"/>
      <p:bldP spid="90158" grpId="0" autoUpdateAnimBg="0"/>
      <p:bldP spid="90159" grpId="0" autoUpdateAnimBg="0"/>
      <p:bldP spid="90160" grpId="0" autoUpdateAnimBg="0"/>
      <p:bldP spid="90161" grpId="0" animBg="1"/>
      <p:bldP spid="90162" grpId="0" animBg="1"/>
      <p:bldP spid="90178" grpId="0" autoUpdateAnimBg="0"/>
      <p:bldP spid="90179" grpId="0" autoUpdateAnimBg="0"/>
      <p:bldP spid="90180" grpId="0" autoUpdateAnimBg="0"/>
      <p:bldP spid="90182" grpId="0" autoUpdateAnimBg="0"/>
      <p:bldP spid="75" grpId="0" autoUpdateAnimBg="0"/>
      <p:bldP spid="76" grpId="0" autoUpdateAnimBg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RespondQuestion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Scribbl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Scrib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ribbl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Scribble</Template>
  <TotalTime>2137</TotalTime>
  <Words>372</Words>
  <Application>Microsoft Office PowerPoint</Application>
  <PresentationFormat>On-screen Show (4:3)</PresentationFormat>
  <Paragraphs>115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Verdana</vt:lpstr>
      <vt:lpstr>Wingdings</vt:lpstr>
      <vt:lpstr>Wingdings 2</vt:lpstr>
      <vt:lpstr>iRespondQuestionMaster</vt:lpstr>
      <vt:lpstr>iRespondGraphMaster</vt:lpstr>
      <vt:lpstr>Verve</vt:lpstr>
      <vt:lpstr>Equation</vt:lpstr>
      <vt:lpstr>Homework Check</vt:lpstr>
      <vt:lpstr>Daily Check!!! (Irrational Roots)</vt:lpstr>
      <vt:lpstr> 3B.5 –  COMPLEX ROOTS</vt:lpstr>
      <vt:lpstr>COMPLEX ROOTS</vt:lpstr>
      <vt:lpstr>Conjugate Pairs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Polynomials</vt:lpstr>
      <vt:lpstr>Finding Polynomials</vt:lpstr>
      <vt:lpstr>Finding Polynomials</vt:lpstr>
      <vt:lpstr>Homework!!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11.5 Descartes Rule of Signs</dc:title>
  <dc:creator>Rebecca Hoffman</dc:creator>
  <cp:lastModifiedBy>Scott Hill</cp:lastModifiedBy>
  <cp:revision>64</cp:revision>
  <cp:lastPrinted>1601-01-01T00:00:00Z</cp:lastPrinted>
  <dcterms:created xsi:type="dcterms:W3CDTF">2004-03-26T00:20:55Z</dcterms:created>
  <dcterms:modified xsi:type="dcterms:W3CDTF">2017-02-27T23:34:22Z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