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  <p:sldMasterId id="2147483717" r:id="rId2"/>
    <p:sldMasterId id="2147483730" r:id="rId3"/>
  </p:sldMasterIdLst>
  <p:notesMasterIdLst>
    <p:notesMasterId r:id="rId18"/>
  </p:notesMasterIdLst>
  <p:sldIdLst>
    <p:sldId id="289" r:id="rId4"/>
    <p:sldId id="280" r:id="rId5"/>
    <p:sldId id="268" r:id="rId6"/>
    <p:sldId id="287" r:id="rId7"/>
    <p:sldId id="270" r:id="rId8"/>
    <p:sldId id="272" r:id="rId9"/>
    <p:sldId id="271" r:id="rId10"/>
    <p:sldId id="266" r:id="rId11"/>
    <p:sldId id="273" r:id="rId12"/>
    <p:sldId id="276" r:id="rId13"/>
    <p:sldId id="288" r:id="rId14"/>
    <p:sldId id="269" r:id="rId15"/>
    <p:sldId id="291" r:id="rId16"/>
    <p:sldId id="29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8F8F8"/>
    <a:srgbClr val="000000"/>
    <a:srgbClr val="009900"/>
    <a:srgbClr val="333333"/>
    <a:srgbClr val="80808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36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BAEB65D-794F-4427-B131-049F1F176D41}" type="datetimeFigureOut">
              <a:rPr lang="en-US"/>
              <a:pPr>
                <a:defRPr/>
              </a:pPr>
              <a:t>9/19/2016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9FC5394-57C3-4493-AB56-11D8E541B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23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581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28BEC-A96A-45AA-B7A5-A4D9E43D2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34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0638" y="155575"/>
            <a:ext cx="2087562" cy="59404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55575"/>
            <a:ext cx="6110288" cy="59404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C4BD3-5C2D-41C9-976C-69A75C704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8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2514600"/>
            <a:ext cx="7772400" cy="3581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72ADC-4ECA-4DF8-B442-05F085CAA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98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581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0C2D2-5441-41E5-8F7C-2F61895ED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94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B4EAA-AD33-4E48-A061-1EEC4CB97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96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581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581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24B6A-F5C9-4465-B1D0-301D93E84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8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41794-E2D9-4775-8DD9-9174FC20F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01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41A59-5C4C-47FE-8C49-B117B3B26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350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78FCB-46F7-4DC4-B40D-1DB1811A5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807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B4323-34FD-42FB-9AFA-F08CB0E53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9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50FA0-6920-44BA-A9F4-CD3DC9835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5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DDD4E-D118-4F28-927B-CDB2C4100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887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514600"/>
            <a:ext cx="7772400" cy="3581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973A8-85D2-40E0-9E21-6717D94B8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05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0638" y="155575"/>
            <a:ext cx="2087562" cy="59404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55575"/>
            <a:ext cx="6110288" cy="59404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FFCE4-7FB2-4BA1-85BC-58B1471E4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885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2514600"/>
            <a:ext cx="7772400" cy="3581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CB9D8-D228-41F3-8F02-8C2A77A4C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597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023F4B8-802E-4BA0-AA0F-6638872E4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09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7BB2-BBFD-4EF3-A67D-EFA74F548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224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C44F7-C7A7-4619-BB84-807E6B8EE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947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80495-FBE7-4C21-BE53-8CF20F365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553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151431F-5994-4766-8DCE-D1A6EAEDE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89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F81CD-E96C-40D3-80B5-EBB1D8B3B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583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FABA5-49EE-4804-80E5-A6984B3A6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9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581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581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0C8F5-C441-48DD-AC30-5A38D735D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382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DB360788-1E21-4EF2-AE4B-30581411A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454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3F5EE5EC-DDFC-437D-95E3-2C85A023F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705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3DBFE-FF17-4A37-BD68-A837532CE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390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6A317-C44A-4F05-BF7D-CDA332495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0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0FACC-62B8-45F2-8EFE-B9FD2E738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EFE1F-225A-4201-B569-DE93D3145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6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F0E68-D816-4FEB-9D8F-222E049EB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30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CC3E7-B55E-4B91-8C06-CE8C345A6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8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D7CF7-4782-45B7-8560-D2FD8C644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1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514600"/>
            <a:ext cx="7772400" cy="3581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09802-C70D-4E61-AFEB-522B0E3E7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0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 descr="scribbl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06"/>
          <a:stretch>
            <a:fillRect/>
          </a:stretch>
        </p:blipFill>
        <p:spPr bwMode="auto">
          <a:xfrm>
            <a:off x="0" y="1714500"/>
            <a:ext cx="14192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9" descr="scribbl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7" t="3271" r="2802" b="65988"/>
          <a:stretch>
            <a:fillRect/>
          </a:stretch>
        </p:blipFill>
        <p:spPr bwMode="auto">
          <a:xfrm>
            <a:off x="7938" y="0"/>
            <a:ext cx="5895975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FormatShape" descr="SKIING" hidden="1"/>
          <p:cNvSpPr>
            <a:spLocks noChangeArrowheads="1"/>
          </p:cNvSpPr>
          <p:nvPr/>
        </p:nvSpPr>
        <p:spPr bwMode="auto">
          <a:xfrm>
            <a:off x="-1333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5C4004"/>
              </a:solidFill>
            </a:endParaRPr>
          </a:p>
        </p:txBody>
      </p:sp>
      <p:sp>
        <p:nvSpPr>
          <p:cNvPr id="1029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4000" b="1">
                <a:solidFill>
                  <a:srgbClr val="5C4004"/>
                </a:solidFill>
              </a:rPr>
              <a:t>iRespond Question Master</a:t>
            </a:r>
          </a:p>
        </p:txBody>
      </p:sp>
      <p:sp>
        <p:nvSpPr>
          <p:cNvPr id="1030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b="1">
                <a:solidFill>
                  <a:srgbClr val="5C4004"/>
                </a:solidFill>
              </a:rPr>
              <a:t>A.) Response A</a:t>
            </a:r>
          </a:p>
        </p:txBody>
      </p:sp>
      <p:sp>
        <p:nvSpPr>
          <p:cNvPr id="1031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b="1">
                <a:solidFill>
                  <a:srgbClr val="5C4004"/>
                </a:solidFill>
              </a:rPr>
              <a:t>B.) Response B</a:t>
            </a:r>
          </a:p>
        </p:txBody>
      </p:sp>
      <p:sp>
        <p:nvSpPr>
          <p:cNvPr id="1032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b="1">
                <a:solidFill>
                  <a:srgbClr val="5C4004"/>
                </a:solidFill>
              </a:rPr>
              <a:t>C.) Response C</a:t>
            </a:r>
          </a:p>
        </p:txBody>
      </p:sp>
      <p:sp>
        <p:nvSpPr>
          <p:cNvPr id="1033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b="1">
                <a:solidFill>
                  <a:srgbClr val="5C4004"/>
                </a:solidFill>
              </a:rPr>
              <a:t>D.) Response D</a:t>
            </a:r>
          </a:p>
        </p:txBody>
      </p:sp>
      <p:sp>
        <p:nvSpPr>
          <p:cNvPr id="1034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b="1">
                <a:solidFill>
                  <a:srgbClr val="5C4004"/>
                </a:solidFill>
              </a:rPr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5C400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5C400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5C400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5C400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scribbl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06"/>
          <a:stretch>
            <a:fillRect/>
          </a:stretch>
        </p:blipFill>
        <p:spPr bwMode="auto">
          <a:xfrm>
            <a:off x="0" y="1714500"/>
            <a:ext cx="14192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9" descr="scribbl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7" t="3271" r="2802" b="65988"/>
          <a:stretch>
            <a:fillRect/>
          </a:stretch>
        </p:blipFill>
        <p:spPr bwMode="auto">
          <a:xfrm>
            <a:off x="7938" y="0"/>
            <a:ext cx="5895975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FormatShape" descr="SKIING" hidden="1"/>
          <p:cNvSpPr>
            <a:spLocks noChangeArrowheads="1"/>
          </p:cNvSpPr>
          <p:nvPr/>
        </p:nvSpPr>
        <p:spPr bwMode="auto">
          <a:xfrm>
            <a:off x="-1333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5C4004"/>
              </a:solidFill>
            </a:endParaRPr>
          </a:p>
        </p:txBody>
      </p: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14342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4343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14344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4345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14346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47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5C400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5C400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5C400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5C400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36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0BCF579-9AF7-4045-A630-91C575E66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5370" name="Picture 8" descr="scribbl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06"/>
          <a:stretch>
            <a:fillRect/>
          </a:stretch>
        </p:blipFill>
        <p:spPr bwMode="auto">
          <a:xfrm>
            <a:off x="0" y="1714500"/>
            <a:ext cx="14192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9" descr="scribbl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7" t="3271" r="2802" b="65988"/>
          <a:stretch>
            <a:fillRect/>
          </a:stretch>
        </p:blipFill>
        <p:spPr bwMode="auto">
          <a:xfrm>
            <a:off x="7938" y="0"/>
            <a:ext cx="5895975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1.png"/><Relationship Id="rId4" Type="http://schemas.openxmlformats.org/officeDocument/2006/relationships/image" Target="../media/image20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9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3400" y="159813"/>
            <a:ext cx="7531100" cy="10668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Homework Check</a:t>
            </a:r>
            <a:endParaRPr lang="en-US" sz="8800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7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574675" y="228600"/>
            <a:ext cx="8170863" cy="461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latin typeface="+mj-lt"/>
              </a:rPr>
              <a:t>Ex 3. Find </a:t>
            </a:r>
            <a:r>
              <a:rPr lang="en-US" b="1" dirty="0">
                <a:latin typeface="+mj-lt"/>
              </a:rPr>
              <a:t>all of the zeros of the function: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904875" y="1139825"/>
          <a:ext cx="745490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name="Equation" r:id="rId3" imgW="1866600" imgH="228600" progId="Equation.DSMT4">
                  <p:embed/>
                </p:oleObj>
              </mc:Choice>
              <mc:Fallback>
                <p:oleObj name="Equation" r:id="rId3" imgW="18666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1139825"/>
                        <a:ext cx="7454900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1971675" y="5830888"/>
            <a:ext cx="1300163" cy="5794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200" dirty="0" smtClean="0">
                <a:latin typeface="+mj-lt"/>
              </a:rPr>
              <a:t>x = -2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987800" y="5803900"/>
            <a:ext cx="1592263" cy="584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200" dirty="0" smtClean="0">
                <a:latin typeface="+mj-lt"/>
              </a:rPr>
              <a:t>x = 1</a:t>
            </a: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5664200" y="5772150"/>
            <a:ext cx="1273175" cy="584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200" dirty="0" smtClean="0">
                <a:latin typeface="+mj-lt"/>
              </a:rPr>
              <a:t>x = 1</a:t>
            </a:r>
          </a:p>
        </p:txBody>
      </p:sp>
      <p:pic>
        <p:nvPicPr>
          <p:cNvPr id="9319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163" y="2398713"/>
            <a:ext cx="6010275" cy="328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491413" y="3111500"/>
            <a:ext cx="1401762" cy="12001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u="sng" smtClean="0">
                <a:latin typeface="+mj-lt"/>
              </a:rPr>
              <a:t>5 roots:</a:t>
            </a:r>
          </a:p>
          <a:p>
            <a:pPr algn="ctr" eaLnBrk="1" hangingPunct="1">
              <a:defRPr/>
            </a:pPr>
            <a:r>
              <a:rPr lang="en-US" smtClean="0">
                <a:latin typeface="+mj-lt"/>
              </a:rPr>
              <a:t>3 real</a:t>
            </a:r>
          </a:p>
          <a:p>
            <a:pPr algn="ctr" eaLnBrk="1" hangingPunct="1">
              <a:defRPr/>
            </a:pPr>
            <a:r>
              <a:rPr lang="en-US" smtClean="0">
                <a:latin typeface="+mj-lt"/>
              </a:rPr>
              <a:t>2 imag.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5207000" y="5029200"/>
            <a:ext cx="165100" cy="406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321300" y="5270500"/>
            <a:ext cx="1727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BOUNCES!</a:t>
            </a:r>
          </a:p>
        </p:txBody>
      </p:sp>
      <p:sp>
        <p:nvSpPr>
          <p:cNvPr id="6" name="Oval 5"/>
          <p:cNvSpPr/>
          <p:nvPr/>
        </p:nvSpPr>
        <p:spPr>
          <a:xfrm>
            <a:off x="2743200" y="4686300"/>
            <a:ext cx="406400" cy="342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003800" y="4711700"/>
            <a:ext cx="406400" cy="342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0" grpId="0" autoUpdateAnimBg="0"/>
      <p:bldP spid="93191" grpId="0" autoUpdateAnimBg="0"/>
      <p:bldP spid="93193" grpId="0" autoUpdateAnimBg="0"/>
      <p:bldP spid="9" grpId="0"/>
      <p:bldP spid="5" grpId="0"/>
      <p:bldP spid="6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Text Box 3"/>
          <p:cNvSpPr txBox="1">
            <a:spLocks noChangeArrowheads="1"/>
          </p:cNvSpPr>
          <p:nvPr/>
        </p:nvSpPr>
        <p:spPr bwMode="auto">
          <a:xfrm>
            <a:off x="120650" y="682625"/>
            <a:ext cx="6127750" cy="641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600" dirty="0" smtClean="0">
                <a:latin typeface="+mj-lt"/>
              </a:rPr>
              <a:t>f(x) = </a:t>
            </a:r>
            <a:r>
              <a:rPr lang="en-US" sz="3600" dirty="0">
                <a:latin typeface="+mj-lt"/>
              </a:rPr>
              <a:t>7</a:t>
            </a:r>
            <a:r>
              <a:rPr lang="en-US" sz="3600" dirty="0" smtClean="0">
                <a:latin typeface="+mj-lt"/>
              </a:rPr>
              <a:t>x</a:t>
            </a:r>
            <a:r>
              <a:rPr lang="en-US" sz="3600" baseline="30000" dirty="0" smtClean="0">
                <a:latin typeface="+mj-lt"/>
              </a:rPr>
              <a:t>3</a:t>
            </a:r>
            <a:r>
              <a:rPr lang="en-US" sz="3600" dirty="0" smtClean="0">
                <a:latin typeface="+mj-lt"/>
              </a:rPr>
              <a:t> -18x</a:t>
            </a:r>
            <a:r>
              <a:rPr lang="en-US" sz="3600" baseline="30000" dirty="0" smtClean="0">
                <a:latin typeface="+mj-lt"/>
              </a:rPr>
              <a:t>2</a:t>
            </a:r>
            <a:r>
              <a:rPr lang="en-US" sz="3600" dirty="0" smtClean="0">
                <a:latin typeface="+mj-lt"/>
              </a:rPr>
              <a:t> + 20x - 24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6850063" y="438150"/>
            <a:ext cx="2101850" cy="646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600" dirty="0" smtClean="0">
                <a:latin typeface="+mj-lt"/>
              </a:rPr>
              <a:t>x = 2</a:t>
            </a:r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923925" y="2374900"/>
            <a:ext cx="4565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69638" name="Line 6"/>
          <p:cNvSpPr>
            <a:spLocks noChangeShapeType="1"/>
          </p:cNvSpPr>
          <p:nvPr/>
        </p:nvSpPr>
        <p:spPr bwMode="auto">
          <a:xfrm>
            <a:off x="1506538" y="193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1298575" y="2387600"/>
            <a:ext cx="4572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dirty="0" smtClean="0">
                <a:latin typeface="+mj-lt"/>
              </a:rPr>
              <a:t>7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2057399" y="1841500"/>
            <a:ext cx="758825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dirty="0" smtClean="0">
                <a:latin typeface="+mj-lt"/>
              </a:rPr>
              <a:t>14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2055813" y="2374900"/>
            <a:ext cx="7620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dirty="0" smtClean="0">
                <a:latin typeface="+mj-lt"/>
              </a:rPr>
              <a:t>-4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2816225" y="1844675"/>
            <a:ext cx="6858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dirty="0" smtClean="0">
                <a:latin typeface="+mj-lt"/>
              </a:rPr>
              <a:t>-8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2816225" y="2374900"/>
            <a:ext cx="6096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dirty="0" smtClean="0">
                <a:latin typeface="+mj-lt"/>
              </a:rPr>
              <a:t>12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3849681" y="1841500"/>
            <a:ext cx="784225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dirty="0" smtClean="0">
                <a:latin typeface="+mj-lt"/>
              </a:rPr>
              <a:t>24</a:t>
            </a: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3841749" y="2360613"/>
            <a:ext cx="685800" cy="5286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dirty="0" smtClean="0">
                <a:latin typeface="+mj-lt"/>
              </a:rPr>
              <a:t>0</a:t>
            </a: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1163638" y="1389063"/>
            <a:ext cx="684212" cy="5794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dirty="0">
                <a:latin typeface="+mj-lt"/>
              </a:rPr>
              <a:t>7</a:t>
            </a:r>
            <a:endParaRPr lang="en-US" sz="3200" dirty="0" smtClean="0">
              <a:latin typeface="+mj-lt"/>
            </a:endParaRPr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1982787" y="1389063"/>
            <a:ext cx="841375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dirty="0" smtClean="0">
                <a:latin typeface="+mj-lt"/>
              </a:rPr>
              <a:t>-18</a:t>
            </a:r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2817813" y="1389063"/>
            <a:ext cx="684212" cy="5794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dirty="0" smtClean="0">
                <a:latin typeface="+mj-lt"/>
              </a:rPr>
              <a:t>20</a:t>
            </a:r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3652837" y="1389063"/>
            <a:ext cx="1063625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dirty="0" smtClean="0">
                <a:latin typeface="+mj-lt"/>
              </a:rPr>
              <a:t>-24</a:t>
            </a:r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573088" y="1397000"/>
            <a:ext cx="684212" cy="5794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dirty="0" smtClean="0">
                <a:latin typeface="+mj-lt"/>
              </a:rPr>
              <a:t>2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747713" y="1346200"/>
            <a:ext cx="436562" cy="596900"/>
            <a:chOff x="476" y="2166"/>
            <a:chExt cx="275" cy="376"/>
          </a:xfrm>
        </p:grpSpPr>
        <p:sp>
          <p:nvSpPr>
            <p:cNvPr id="9260" name="Line 23"/>
            <p:cNvSpPr>
              <a:spLocks noChangeShapeType="1"/>
            </p:cNvSpPr>
            <p:nvPr/>
          </p:nvSpPr>
          <p:spPr bwMode="auto">
            <a:xfrm>
              <a:off x="751" y="2166"/>
              <a:ext cx="0" cy="3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9261" name="Line 24"/>
            <p:cNvSpPr>
              <a:spLocks noChangeShapeType="1"/>
            </p:cNvSpPr>
            <p:nvPr/>
          </p:nvSpPr>
          <p:spPr bwMode="auto">
            <a:xfrm flipH="1">
              <a:off x="476" y="2542"/>
              <a:ext cx="2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</p:grpSp>
      <p:sp>
        <p:nvSpPr>
          <p:cNvPr id="9244" name="Text Box 25"/>
          <p:cNvSpPr txBox="1">
            <a:spLocks noChangeArrowheads="1"/>
          </p:cNvSpPr>
          <p:nvPr/>
        </p:nvSpPr>
        <p:spPr bwMode="auto">
          <a:xfrm>
            <a:off x="0" y="50271"/>
            <a:ext cx="5110162" cy="519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dirty="0" smtClean="0">
                <a:latin typeface="+mj-lt"/>
              </a:rPr>
              <a:t>Ex 4. Find all the solutions:</a:t>
            </a:r>
          </a:p>
        </p:txBody>
      </p:sp>
      <p:graphicFrame>
        <p:nvGraphicFramePr>
          <p:cNvPr id="69671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029526"/>
              </p:ext>
            </p:extLst>
          </p:nvPr>
        </p:nvGraphicFramePr>
        <p:xfrm>
          <a:off x="173037" y="3589867"/>
          <a:ext cx="3975101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0" name="Equation" r:id="rId3" imgW="1688760" imgH="495000" progId="Equation.DSMT4">
                  <p:embed/>
                </p:oleObj>
              </mc:Choice>
              <mc:Fallback>
                <p:oleObj name="Equation" r:id="rId3" imgW="168876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7" y="3589867"/>
                        <a:ext cx="3975101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73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104160"/>
              </p:ext>
            </p:extLst>
          </p:nvPr>
        </p:nvGraphicFramePr>
        <p:xfrm>
          <a:off x="923925" y="5148792"/>
          <a:ext cx="2065337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1" name="Equation" r:id="rId5" imgW="876240" imgH="431640" progId="Equation.DSMT4">
                  <p:embed/>
                </p:oleObj>
              </mc:Choice>
              <mc:Fallback>
                <p:oleObj name="Equation" r:id="rId5" imgW="8762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5148792"/>
                        <a:ext cx="2065337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74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571924"/>
              </p:ext>
            </p:extLst>
          </p:nvPr>
        </p:nvGraphicFramePr>
        <p:xfrm>
          <a:off x="3149600" y="5127625"/>
          <a:ext cx="218440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2" name="Equation" r:id="rId7" imgW="927000" imgH="431640" progId="Equation.DSMT4">
                  <p:embed/>
                </p:oleObj>
              </mc:Choice>
              <mc:Fallback>
                <p:oleObj name="Equation" r:id="rId7" imgW="9270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0" y="5127625"/>
                        <a:ext cx="2184400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656050"/>
              </p:ext>
            </p:extLst>
          </p:nvPr>
        </p:nvGraphicFramePr>
        <p:xfrm>
          <a:off x="6740525" y="1141413"/>
          <a:ext cx="2195513" cy="218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3" name="Equation" r:id="rId9" imgW="888840" imgH="888840" progId="Equation.DSMT4">
                  <p:embed/>
                </p:oleObj>
              </mc:Choice>
              <mc:Fallback>
                <p:oleObj name="Equation" r:id="rId9" imgW="88884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0525" y="1141413"/>
                        <a:ext cx="2195513" cy="218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Oval 45"/>
          <p:cNvSpPr/>
          <p:nvPr/>
        </p:nvSpPr>
        <p:spPr>
          <a:xfrm>
            <a:off x="6248400" y="295275"/>
            <a:ext cx="2895600" cy="32945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+mj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9374092"/>
              </p:ext>
            </p:extLst>
          </p:nvPr>
        </p:nvGraphicFramePr>
        <p:xfrm>
          <a:off x="5514975" y="5124450"/>
          <a:ext cx="1912938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4" name="Equation" r:id="rId11" imgW="774360" imgH="431640" progId="Equation.DSMT4">
                  <p:embed/>
                </p:oleObj>
              </mc:Choice>
              <mc:Fallback>
                <p:oleObj name="Equation" r:id="rId11" imgW="774360" imgH="43164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4975" y="5124450"/>
                        <a:ext cx="1912938" cy="106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53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9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6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69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69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69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utoUpdateAnimBg="0"/>
      <p:bldP spid="69639" grpId="0" autoUpdateAnimBg="0"/>
      <p:bldP spid="69640" grpId="0" autoUpdateAnimBg="0"/>
      <p:bldP spid="69641" grpId="0" autoUpdateAnimBg="0"/>
      <p:bldP spid="69642" grpId="0" autoUpdateAnimBg="0"/>
      <p:bldP spid="69643" grpId="0" autoUpdateAnimBg="0"/>
      <p:bldP spid="69644" grpId="0" autoUpdateAnimBg="0"/>
      <p:bldP spid="69647" grpId="0" animBg="1" autoUpdateAnimBg="0"/>
      <p:bldP spid="69648" grpId="0" autoUpdateAnimBg="0"/>
      <p:bldP spid="69649" grpId="0" autoUpdateAnimBg="0"/>
      <p:bldP spid="69650" grpId="0" autoUpdateAnimBg="0"/>
      <p:bldP spid="69651" grpId="0" autoUpdateAnimBg="0"/>
      <p:bldP spid="69653" grpId="0" autoUpdateAnimBg="0"/>
      <p:bldP spid="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673390"/>
            <a:ext cx="7772400" cy="10668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54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Finding Polynomials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620713" y="1740190"/>
            <a:ext cx="8569827" cy="3581400"/>
          </a:xfrm>
        </p:spPr>
        <p:txBody>
          <a:bodyPr/>
          <a:lstStyle/>
          <a:p>
            <a:pPr marL="979487" indent="-914400" eaLnBrk="1" hangingPunct="1">
              <a:buFontTx/>
              <a:buAutoNum type="arabicParenR"/>
            </a:pPr>
            <a:r>
              <a:rPr lang="en-US" sz="4800" b="1" dirty="0" smtClean="0">
                <a:sym typeface="Wingdings" panose="05000000000000000000" pitchFamily="2" charset="2"/>
              </a:rPr>
              <a:t>Distribute</a:t>
            </a:r>
          </a:p>
          <a:p>
            <a:pPr marL="979487" indent="-914400" eaLnBrk="1" hangingPunct="1">
              <a:buFontTx/>
              <a:buAutoNum type="arabicParenR"/>
            </a:pPr>
            <a:r>
              <a:rPr lang="en-US" sz="4800" b="1" dirty="0" smtClean="0">
                <a:sym typeface="Wingdings" panose="05000000000000000000" pitchFamily="2" charset="2"/>
              </a:rPr>
              <a:t>Repeat as necessary</a:t>
            </a:r>
          </a:p>
          <a:p>
            <a:pPr marL="979487" indent="-914400" eaLnBrk="1" hangingPunct="1">
              <a:buFontTx/>
              <a:buAutoNum type="arabicParenR"/>
            </a:pPr>
            <a:r>
              <a:rPr lang="en-US" sz="4800" b="1" dirty="0" smtClean="0">
                <a:sym typeface="Wingdings" panose="05000000000000000000" pitchFamily="2" charset="2"/>
              </a:rPr>
              <a:t>Look out for radicals and complex/imaginary roots.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3429000" y="2794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7940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155575"/>
            <a:ext cx="7772400" cy="10668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54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Finding Polynomials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3429000" y="2794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7940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436858"/>
              </p:ext>
            </p:extLst>
          </p:nvPr>
        </p:nvGraphicFramePr>
        <p:xfrm>
          <a:off x="425449" y="1487488"/>
          <a:ext cx="2340491" cy="680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Equation" r:id="rId5" imgW="698400" imgH="203040" progId="Equation.DSMT4">
                  <p:embed/>
                </p:oleObj>
              </mc:Choice>
              <mc:Fallback>
                <p:oleObj name="Equation" r:id="rId5" imgW="6984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5449" y="1487488"/>
                        <a:ext cx="2340491" cy="6808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608638"/>
              </p:ext>
            </p:extLst>
          </p:nvPr>
        </p:nvGraphicFramePr>
        <p:xfrm>
          <a:off x="5467350" y="1512888"/>
          <a:ext cx="2212975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Equation" r:id="rId7" imgW="660240" imgH="203040" progId="Equation.DSMT4">
                  <p:embed/>
                </p:oleObj>
              </mc:Choice>
              <mc:Fallback>
                <p:oleObj name="Equation" r:id="rId7" imgW="660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67350" y="1512888"/>
                        <a:ext cx="2212975" cy="681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336728"/>
              </p:ext>
            </p:extLst>
          </p:nvPr>
        </p:nvGraphicFramePr>
        <p:xfrm>
          <a:off x="320676" y="5694947"/>
          <a:ext cx="3260000" cy="605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name="Equation" r:id="rId9" imgW="1231560" imgH="228600" progId="Equation.DSMT4">
                  <p:embed/>
                </p:oleObj>
              </mc:Choice>
              <mc:Fallback>
                <p:oleObj name="Equation" r:id="rId9" imgW="1231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0676" y="5694947"/>
                        <a:ext cx="3260000" cy="6058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315969"/>
              </p:ext>
            </p:extLst>
          </p:nvPr>
        </p:nvGraphicFramePr>
        <p:xfrm>
          <a:off x="4302125" y="5686386"/>
          <a:ext cx="4471988" cy="639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name="Equation" r:id="rId11" imgW="1600200" imgH="228600" progId="Equation.DSMT4">
                  <p:embed/>
                </p:oleObj>
              </mc:Choice>
              <mc:Fallback>
                <p:oleObj name="Equation" r:id="rId11" imgW="1600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302125" y="5686386"/>
                        <a:ext cx="4471988" cy="6398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983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155575"/>
            <a:ext cx="7772400" cy="10668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9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Homework!!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-292101" y="1724148"/>
            <a:ext cx="9664701" cy="35814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4800" b="1" dirty="0" smtClean="0">
              <a:sym typeface="Wingdings" panose="05000000000000000000" pitchFamily="2" charset="2"/>
            </a:endParaRP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3429000" y="2794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7940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621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3400" y="1344376"/>
            <a:ext cx="7531100" cy="10668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8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Daily</a:t>
            </a:r>
            <a:br>
              <a:rPr lang="en-US" sz="8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8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Check!!!</a:t>
            </a:r>
            <a:br>
              <a:rPr lang="en-US" sz="8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(Irrational Roots)</a:t>
            </a:r>
            <a:endParaRPr lang="en-US" sz="8800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899063"/>
              </p:ext>
            </p:extLst>
          </p:nvPr>
        </p:nvGraphicFramePr>
        <p:xfrm>
          <a:off x="2048919" y="4255477"/>
          <a:ext cx="5224512" cy="2113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3" imgW="1130300" imgH="457200" progId="Equation.DSMT4">
                  <p:embed/>
                </p:oleObj>
              </mc:Choice>
              <mc:Fallback>
                <p:oleObj name="Equation" r:id="rId3" imgW="11303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8919" y="4255477"/>
                        <a:ext cx="5224512" cy="21135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419100" y="1417154"/>
            <a:ext cx="9486900" cy="16002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75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US" sz="75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75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3B.5 – </a:t>
            </a:r>
            <a:br>
              <a:rPr lang="en-US" sz="75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75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COMPLEX ROOTS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96900" y="4256088"/>
            <a:ext cx="8286750" cy="2286000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4500" b="1" dirty="0" smtClean="0">
                <a:solidFill>
                  <a:schemeClr val="accent5">
                    <a:lumMod val="75000"/>
                  </a:schemeClr>
                </a:solidFill>
              </a:rPr>
              <a:t>How do I find the x-intercepts of a polynomial equation that </a:t>
            </a:r>
            <a:r>
              <a:rPr lang="en-US" sz="4500" b="1" u="sng" dirty="0" smtClean="0">
                <a:solidFill>
                  <a:schemeClr val="accent5">
                    <a:lumMod val="75000"/>
                  </a:schemeClr>
                </a:solidFill>
              </a:rPr>
              <a:t>will not </a:t>
            </a:r>
            <a:r>
              <a:rPr lang="en-US" sz="4500" b="1" dirty="0" smtClean="0">
                <a:solidFill>
                  <a:schemeClr val="accent5">
                    <a:lumMod val="75000"/>
                  </a:schemeClr>
                </a:solidFill>
              </a:rPr>
              <a:t>factor?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267494"/>
            <a:ext cx="8229600" cy="1399032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65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COMPLEX ROOTS</a:t>
            </a:r>
            <a:endParaRPr lang="en-US" sz="65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743075"/>
            <a:ext cx="8229600" cy="1708150"/>
          </a:xfrm>
        </p:spPr>
        <p:txBody>
          <a:bodyPr/>
          <a:lstStyle/>
          <a:p>
            <a:pPr eaLnBrk="1" hangingPunct="1"/>
            <a:r>
              <a:rPr lang="en-US" smtClean="0"/>
              <a:t>Quadratic Formula still:</a:t>
            </a:r>
          </a:p>
          <a:p>
            <a:pPr lvl="1" eaLnBrk="1" hangingPunct="1"/>
            <a:r>
              <a:rPr lang="en-US" smtClean="0"/>
              <a:t>Always comes in pairs, </a:t>
            </a:r>
            <a:r>
              <a:rPr lang="en-US" b="1" smtClean="0"/>
              <a:t>conjugate pairs</a:t>
            </a:r>
            <a:r>
              <a:rPr lang="en-US" smtClean="0"/>
              <a:t>!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graphicFrame>
        <p:nvGraphicFramePr>
          <p:cNvPr id="46084" name="Object 3"/>
          <p:cNvGraphicFramePr>
            <a:graphicFrameLocks noChangeAspect="1"/>
          </p:cNvGraphicFramePr>
          <p:nvPr/>
        </p:nvGraphicFramePr>
        <p:xfrm>
          <a:off x="2520950" y="2806700"/>
          <a:ext cx="3908425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3" imgW="1130300" imgH="457200" progId="Equation.DSMT4">
                  <p:embed/>
                </p:oleObj>
              </mc:Choice>
              <mc:Fallback>
                <p:oleObj name="Equation" r:id="rId3" imgW="11303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950" y="2806700"/>
                        <a:ext cx="3908425" cy="158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98463" y="4446588"/>
            <a:ext cx="822960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382588" algn="ctr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  <a:defRPr/>
            </a:pPr>
            <a:r>
              <a:rPr lang="en-US" sz="2600" dirty="0">
                <a:latin typeface="+mn-lt"/>
              </a:rPr>
              <a:t>You will end up with a negative </a:t>
            </a:r>
            <a:r>
              <a:rPr lang="en-US" sz="2600" dirty="0" smtClean="0">
                <a:latin typeface="+mn-lt"/>
              </a:rPr>
              <a:t>discriminant! (value UNDER </a:t>
            </a:r>
            <a:r>
              <a:rPr lang="en-US" sz="2600" dirty="0">
                <a:latin typeface="+mn-lt"/>
              </a:rPr>
              <a:t>the </a:t>
            </a:r>
            <a:r>
              <a:rPr lang="en-US" sz="2600" dirty="0" smtClean="0">
                <a:latin typeface="+mn-lt"/>
              </a:rPr>
              <a:t>radical</a:t>
            </a:r>
            <a:r>
              <a:rPr lang="en-US" sz="2600" dirty="0">
                <a:latin typeface="+mn-lt"/>
              </a:rPr>
              <a:t>)</a:t>
            </a:r>
          </a:p>
          <a:p>
            <a:pPr marL="904875" lvl="1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  <a:defRPr/>
            </a:pPr>
            <a:r>
              <a:rPr lang="en-US" sz="2600" dirty="0">
                <a:latin typeface="+mn-lt"/>
              </a:rPr>
              <a:t>To get rid of the negative, take out an </a:t>
            </a:r>
            <a:r>
              <a:rPr lang="en-US" sz="2600" dirty="0" err="1">
                <a:latin typeface="+mn-lt"/>
              </a:rPr>
              <a:t>i</a:t>
            </a:r>
            <a:r>
              <a:rPr lang="en-US" sz="2600" dirty="0">
                <a:latin typeface="+mn-lt"/>
              </a:rPr>
              <a:t>.</a:t>
            </a:r>
          </a:p>
          <a:p>
            <a:pPr marL="447675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  <a:defRPr/>
            </a:pPr>
            <a:endParaRPr lang="en-US" sz="3000" dirty="0">
              <a:latin typeface="+mn-lt"/>
            </a:endParaRPr>
          </a:p>
          <a:p>
            <a:pPr marL="447675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27716" y="228600"/>
            <a:ext cx="8001000" cy="1143000"/>
          </a:xfrm>
        </p:spPr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6000" u="sng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Conjugate Pairs</a:t>
            </a:r>
            <a:r>
              <a:rPr lang="en-US" sz="6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1963738"/>
            <a:ext cx="8509000" cy="2798762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6000" dirty="0" smtClean="0"/>
              <a:t>If </a:t>
            </a:r>
            <a:r>
              <a:rPr lang="en-US" sz="6000" b="1" dirty="0" smtClean="0">
                <a:solidFill>
                  <a:schemeClr val="accent5">
                    <a:lumMod val="75000"/>
                  </a:schemeClr>
                </a:solidFill>
              </a:rPr>
              <a:t>a + bi </a:t>
            </a:r>
            <a:r>
              <a:rPr lang="en-US" sz="6000" dirty="0" smtClean="0"/>
              <a:t>is a zero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6000" dirty="0" smtClean="0"/>
              <a:t>Then </a:t>
            </a:r>
            <a:r>
              <a:rPr lang="en-US" sz="6000" b="1" dirty="0" smtClean="0">
                <a:solidFill>
                  <a:schemeClr val="accent5">
                    <a:lumMod val="75000"/>
                  </a:schemeClr>
                </a:solidFill>
              </a:rPr>
              <a:t>a – bi </a:t>
            </a:r>
            <a:r>
              <a:rPr lang="en-US" sz="6000" dirty="0" smtClean="0"/>
              <a:t>is a zero</a:t>
            </a:r>
          </a:p>
          <a:p>
            <a:pPr marL="64008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>
            <a:spLocks noGrp="1" noChangeArrowheads="1"/>
          </p:cNvSpPr>
          <p:nvPr>
            <p:ph idx="1"/>
          </p:nvPr>
        </p:nvSpPr>
        <p:spPr>
          <a:xfrm>
            <a:off x="190500" y="952500"/>
            <a:ext cx="8839200" cy="3063875"/>
          </a:xfrm>
          <a:ln cap="rnd">
            <a:noFill/>
            <a:prstDash val="sysDot"/>
          </a:ln>
        </p:spPr>
        <p:txBody>
          <a:bodyPr/>
          <a:lstStyle/>
          <a:p>
            <a:pPr algn="ctr" eaLnBrk="1" hangingPunct="1">
              <a:spcBef>
                <a:spcPct val="50000"/>
              </a:spcBef>
              <a:buClr>
                <a:schemeClr val="bg1"/>
              </a:buClr>
              <a:buFont typeface="Times New Roman" pitchFamily="18" charset="0"/>
              <a:buNone/>
              <a:defRPr/>
            </a:pP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</a:rPr>
              <a:t>  Imaginary zeros don’t cross x-axis!!!!  </a:t>
            </a:r>
          </a:p>
          <a:p>
            <a:pPr algn="ctr" eaLnBrk="1" hangingPunct="1">
              <a:spcBef>
                <a:spcPct val="50000"/>
              </a:spcBef>
              <a:buClr>
                <a:schemeClr val="bg1"/>
              </a:buClr>
              <a:buFont typeface="Times New Roman" pitchFamily="18" charset="0"/>
              <a:buNone/>
              <a:defRPr/>
            </a:pPr>
            <a:r>
              <a:rPr lang="en-US" sz="6000" b="1" dirty="0" smtClean="0"/>
              <a:t>They are imaginary you can’t see them on a graph.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606637"/>
              </p:ext>
            </p:extLst>
          </p:nvPr>
        </p:nvGraphicFramePr>
        <p:xfrm>
          <a:off x="4283075" y="2105025"/>
          <a:ext cx="2957513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2" name="Equation" r:id="rId3" imgW="888840" imgH="228600" progId="Equation.DSMT4">
                  <p:embed/>
                </p:oleObj>
              </mc:Choice>
              <mc:Fallback>
                <p:oleObj name="Equation" r:id="rId3" imgW="88884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075" y="2105025"/>
                        <a:ext cx="2957513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389904"/>
              </p:ext>
            </p:extLst>
          </p:nvPr>
        </p:nvGraphicFramePr>
        <p:xfrm>
          <a:off x="4573588" y="2862263"/>
          <a:ext cx="2065337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3" name="Equation" r:id="rId5" imgW="825480" imgH="228600" progId="Equation.DSMT4">
                  <p:embed/>
                </p:oleObj>
              </mc:Choice>
              <mc:Fallback>
                <p:oleObj name="Equation" r:id="rId5" imgW="82548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588" y="2862263"/>
                        <a:ext cx="2065337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9" name="Object 5"/>
          <p:cNvGraphicFramePr>
            <a:graphicFrameLocks noChangeAspect="1"/>
          </p:cNvGraphicFramePr>
          <p:nvPr/>
        </p:nvGraphicFramePr>
        <p:xfrm>
          <a:off x="3921125" y="3532188"/>
          <a:ext cx="11334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4" name="Equation" r:id="rId7" imgW="380880" imgH="177480" progId="Equation.DSMT4">
                  <p:embed/>
                </p:oleObj>
              </mc:Choice>
              <mc:Fallback>
                <p:oleObj name="Equation" r:id="rId7" imgW="38088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25" y="3532188"/>
                        <a:ext cx="1133475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3785106"/>
              </p:ext>
            </p:extLst>
          </p:nvPr>
        </p:nvGraphicFramePr>
        <p:xfrm>
          <a:off x="6211888" y="3392488"/>
          <a:ext cx="1984375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5" name="Equation" r:id="rId9" imgW="672840" imgH="203040" progId="Equation.DSMT4">
                  <p:embed/>
                </p:oleObj>
              </mc:Choice>
              <mc:Fallback>
                <p:oleObj name="Equation" r:id="rId9" imgW="67284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1888" y="3392488"/>
                        <a:ext cx="1984375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222144"/>
              </p:ext>
            </p:extLst>
          </p:nvPr>
        </p:nvGraphicFramePr>
        <p:xfrm>
          <a:off x="6410325" y="4040188"/>
          <a:ext cx="1433513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6" name="Equation" r:id="rId11" imgW="520560" imgH="203040" progId="Equation.DSMT4">
                  <p:embed/>
                </p:oleObj>
              </mc:Choice>
              <mc:Fallback>
                <p:oleObj name="Equation" r:id="rId11" imgW="52056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0325" y="4040188"/>
                        <a:ext cx="1433513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4648409"/>
              </p:ext>
            </p:extLst>
          </p:nvPr>
        </p:nvGraphicFramePr>
        <p:xfrm>
          <a:off x="6427788" y="4640263"/>
          <a:ext cx="144145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7" name="Equation" r:id="rId13" imgW="571320" imgH="241200" progId="Equation.DSMT4">
                  <p:embed/>
                </p:oleObj>
              </mc:Choice>
              <mc:Fallback>
                <p:oleObj name="Equation" r:id="rId13" imgW="571320" imgH="241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7788" y="4640263"/>
                        <a:ext cx="1441450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725125"/>
              </p:ext>
            </p:extLst>
          </p:nvPr>
        </p:nvGraphicFramePr>
        <p:xfrm>
          <a:off x="6483350" y="5319713"/>
          <a:ext cx="1268413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8" name="Equation" r:id="rId15" imgW="495000" imgH="177480" progId="Equation.DSMT4">
                  <p:embed/>
                </p:oleObj>
              </mc:Choice>
              <mc:Fallback>
                <p:oleObj name="Equation" r:id="rId15" imgW="495000" imgH="177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3350" y="5319713"/>
                        <a:ext cx="1268413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1754188" y="6180138"/>
            <a:ext cx="6918325" cy="5889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dirty="0" smtClean="0">
                <a:latin typeface="+mj-lt"/>
              </a:rPr>
              <a:t>zeros:  x = 0     x = 3i     x = -3i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300" y="76200"/>
            <a:ext cx="63881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 smtClean="0">
                <a:latin typeface="+mj-lt"/>
              </a:rPr>
              <a:t>Ex 1. Find </a:t>
            </a:r>
            <a:r>
              <a:rPr lang="en-US" sz="3600" b="1" u="sng" dirty="0">
                <a:latin typeface="+mj-lt"/>
              </a:rPr>
              <a:t>all</a:t>
            </a:r>
            <a:r>
              <a:rPr lang="en-US" sz="3600" b="1" dirty="0">
                <a:latin typeface="+mj-lt"/>
              </a:rPr>
              <a:t> of the zeros.</a:t>
            </a:r>
          </a:p>
          <a:p>
            <a:pPr>
              <a:defRPr/>
            </a:pPr>
            <a:endParaRPr lang="en-US" sz="3600" b="1" dirty="0">
              <a:latin typeface="+mj-lt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228600" y="800100"/>
            <a:ext cx="8229600" cy="137318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+mj-lt"/>
              </a:rPr>
              <a:t>Always look to see if a function will factor.  </a:t>
            </a:r>
          </a:p>
          <a:p>
            <a:pPr>
              <a:defRPr/>
            </a:pPr>
            <a:r>
              <a:rPr lang="en-US" dirty="0" smtClean="0">
                <a:latin typeface="+mj-lt"/>
              </a:rPr>
              <a:t>This function WILL factor.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Text Box 3"/>
          <p:cNvSpPr txBox="1">
            <a:spLocks noChangeArrowheads="1"/>
          </p:cNvSpPr>
          <p:nvPr/>
        </p:nvSpPr>
        <p:spPr bwMode="auto">
          <a:xfrm>
            <a:off x="120650" y="682625"/>
            <a:ext cx="6127750" cy="641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600" dirty="0" smtClean="0">
                <a:latin typeface="+mj-lt"/>
              </a:rPr>
              <a:t>f(x) = x</a:t>
            </a:r>
            <a:r>
              <a:rPr lang="en-US" sz="3600" baseline="30000" dirty="0" smtClean="0">
                <a:latin typeface="+mj-lt"/>
              </a:rPr>
              <a:t>4</a:t>
            </a:r>
            <a:r>
              <a:rPr lang="en-US" sz="3600" dirty="0" smtClean="0">
                <a:latin typeface="+mj-lt"/>
              </a:rPr>
              <a:t> – 5x</a:t>
            </a:r>
            <a:r>
              <a:rPr lang="en-US" sz="3600" baseline="30000" dirty="0" smtClean="0">
                <a:latin typeface="+mj-lt"/>
              </a:rPr>
              <a:t>3</a:t>
            </a:r>
            <a:r>
              <a:rPr lang="en-US" sz="3600" dirty="0" smtClean="0">
                <a:latin typeface="+mj-lt"/>
              </a:rPr>
              <a:t> + 7x</a:t>
            </a:r>
            <a:r>
              <a:rPr lang="en-US" sz="3600" baseline="30000" dirty="0" smtClean="0">
                <a:latin typeface="+mj-lt"/>
              </a:rPr>
              <a:t>2</a:t>
            </a:r>
            <a:r>
              <a:rPr lang="en-US" sz="3600" dirty="0" smtClean="0">
                <a:latin typeface="+mj-lt"/>
              </a:rPr>
              <a:t> + 3x - 10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6850063" y="438150"/>
            <a:ext cx="2101850" cy="646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600" smtClean="0">
                <a:latin typeface="+mj-lt"/>
              </a:rPr>
              <a:t>x = -1, 2</a:t>
            </a:r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923925" y="2374900"/>
            <a:ext cx="4565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69638" name="Line 6"/>
          <p:cNvSpPr>
            <a:spLocks noChangeShapeType="1"/>
          </p:cNvSpPr>
          <p:nvPr/>
        </p:nvSpPr>
        <p:spPr bwMode="auto">
          <a:xfrm>
            <a:off x="1506538" y="193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1298575" y="2387600"/>
            <a:ext cx="4572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1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2057400" y="1841500"/>
            <a:ext cx="5334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-1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2055813" y="2374900"/>
            <a:ext cx="7620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-6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2816225" y="1844675"/>
            <a:ext cx="6858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6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2816225" y="2374900"/>
            <a:ext cx="6096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13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3494088" y="1841500"/>
            <a:ext cx="784225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-13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3571875" y="2374900"/>
            <a:ext cx="765175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-10</a:t>
            </a: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4716463" y="1841500"/>
            <a:ext cx="7620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10</a:t>
            </a: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4729163" y="2374900"/>
            <a:ext cx="685800" cy="5286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0</a:t>
            </a: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1163638" y="1389063"/>
            <a:ext cx="684212" cy="5794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smtClean="0">
                <a:latin typeface="+mj-lt"/>
              </a:rPr>
              <a:t>1</a:t>
            </a:r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1982788" y="1389063"/>
            <a:ext cx="684212" cy="5794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smtClean="0">
                <a:latin typeface="+mj-lt"/>
              </a:rPr>
              <a:t>-5</a:t>
            </a:r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2817813" y="1389063"/>
            <a:ext cx="684212" cy="5794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smtClean="0">
                <a:latin typeface="+mj-lt"/>
              </a:rPr>
              <a:t>7</a:t>
            </a:r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3652838" y="1389063"/>
            <a:ext cx="684212" cy="5794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smtClean="0">
                <a:latin typeface="+mj-lt"/>
              </a:rPr>
              <a:t>3</a:t>
            </a:r>
          </a:p>
        </p:txBody>
      </p: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4411663" y="1389063"/>
            <a:ext cx="1062037" cy="5794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smtClean="0">
                <a:latin typeface="+mj-lt"/>
              </a:rPr>
              <a:t>-10</a:t>
            </a:r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573088" y="1397000"/>
            <a:ext cx="684212" cy="5794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smtClean="0">
                <a:latin typeface="+mj-lt"/>
              </a:rPr>
              <a:t>-1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747713" y="1346200"/>
            <a:ext cx="436562" cy="596900"/>
            <a:chOff x="476" y="2166"/>
            <a:chExt cx="275" cy="376"/>
          </a:xfrm>
        </p:grpSpPr>
        <p:sp>
          <p:nvSpPr>
            <p:cNvPr id="9260" name="Line 23"/>
            <p:cNvSpPr>
              <a:spLocks noChangeShapeType="1"/>
            </p:cNvSpPr>
            <p:nvPr/>
          </p:nvSpPr>
          <p:spPr bwMode="auto">
            <a:xfrm>
              <a:off x="751" y="2166"/>
              <a:ext cx="0" cy="3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9261" name="Line 24"/>
            <p:cNvSpPr>
              <a:spLocks noChangeShapeType="1"/>
            </p:cNvSpPr>
            <p:nvPr/>
          </p:nvSpPr>
          <p:spPr bwMode="auto">
            <a:xfrm flipH="1">
              <a:off x="476" y="2542"/>
              <a:ext cx="2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</p:grpSp>
      <p:sp>
        <p:nvSpPr>
          <p:cNvPr id="9244" name="Text Box 25"/>
          <p:cNvSpPr txBox="1">
            <a:spLocks noChangeArrowheads="1"/>
          </p:cNvSpPr>
          <p:nvPr/>
        </p:nvSpPr>
        <p:spPr bwMode="auto">
          <a:xfrm>
            <a:off x="120650" y="179918"/>
            <a:ext cx="5110162" cy="519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dirty="0" smtClean="0">
                <a:latin typeface="+mj-lt"/>
              </a:rPr>
              <a:t>Ex 2. Find all the roots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755650" y="2363788"/>
            <a:ext cx="436563" cy="515937"/>
            <a:chOff x="476" y="2166"/>
            <a:chExt cx="275" cy="376"/>
          </a:xfrm>
        </p:grpSpPr>
        <p:sp>
          <p:nvSpPr>
            <p:cNvPr id="9258" name="Line 27"/>
            <p:cNvSpPr>
              <a:spLocks noChangeShapeType="1"/>
            </p:cNvSpPr>
            <p:nvPr/>
          </p:nvSpPr>
          <p:spPr bwMode="auto">
            <a:xfrm>
              <a:off x="751" y="2166"/>
              <a:ext cx="0" cy="3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9259" name="Line 28"/>
            <p:cNvSpPr>
              <a:spLocks noChangeShapeType="1"/>
            </p:cNvSpPr>
            <p:nvPr/>
          </p:nvSpPr>
          <p:spPr bwMode="auto">
            <a:xfrm flipH="1">
              <a:off x="476" y="2542"/>
              <a:ext cx="2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</p:grpSp>
      <p:sp>
        <p:nvSpPr>
          <p:cNvPr id="69661" name="Text Box 29"/>
          <p:cNvSpPr txBox="1">
            <a:spLocks noChangeArrowheads="1"/>
          </p:cNvSpPr>
          <p:nvPr/>
        </p:nvSpPr>
        <p:spPr bwMode="auto">
          <a:xfrm>
            <a:off x="581025" y="2339975"/>
            <a:ext cx="684213" cy="5794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smtClean="0">
                <a:latin typeface="+mj-lt"/>
              </a:rPr>
              <a:t>2</a:t>
            </a:r>
          </a:p>
        </p:txBody>
      </p:sp>
      <p:sp>
        <p:nvSpPr>
          <p:cNvPr id="69662" name="Line 30"/>
          <p:cNvSpPr>
            <a:spLocks noChangeShapeType="1"/>
          </p:cNvSpPr>
          <p:nvPr/>
        </p:nvSpPr>
        <p:spPr bwMode="auto">
          <a:xfrm>
            <a:off x="1493838" y="30527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69663" name="Text Box 31"/>
          <p:cNvSpPr txBox="1">
            <a:spLocks noChangeArrowheads="1"/>
          </p:cNvSpPr>
          <p:nvPr/>
        </p:nvSpPr>
        <p:spPr bwMode="auto">
          <a:xfrm>
            <a:off x="2044700" y="2963863"/>
            <a:ext cx="533400" cy="519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2</a:t>
            </a:r>
          </a:p>
        </p:txBody>
      </p:sp>
      <p:sp>
        <p:nvSpPr>
          <p:cNvPr id="69664" name="Text Box 32"/>
          <p:cNvSpPr txBox="1">
            <a:spLocks noChangeArrowheads="1"/>
          </p:cNvSpPr>
          <p:nvPr/>
        </p:nvSpPr>
        <p:spPr bwMode="auto">
          <a:xfrm>
            <a:off x="2803525" y="2967038"/>
            <a:ext cx="685800" cy="519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-8</a:t>
            </a:r>
          </a:p>
        </p:txBody>
      </p:sp>
      <p:sp>
        <p:nvSpPr>
          <p:cNvPr id="69665" name="Text Box 33"/>
          <p:cNvSpPr txBox="1">
            <a:spLocks noChangeArrowheads="1"/>
          </p:cNvSpPr>
          <p:nvPr/>
        </p:nvSpPr>
        <p:spPr bwMode="auto">
          <a:xfrm>
            <a:off x="3543300" y="2963863"/>
            <a:ext cx="784225" cy="519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10</a:t>
            </a:r>
          </a:p>
        </p:txBody>
      </p:sp>
      <p:sp>
        <p:nvSpPr>
          <p:cNvPr id="69666" name="Text Box 34"/>
          <p:cNvSpPr txBox="1">
            <a:spLocks noChangeArrowheads="1"/>
          </p:cNvSpPr>
          <p:nvPr/>
        </p:nvSpPr>
        <p:spPr bwMode="auto">
          <a:xfrm>
            <a:off x="3603625" y="3517900"/>
            <a:ext cx="685800" cy="5286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0</a:t>
            </a:r>
          </a:p>
        </p:txBody>
      </p:sp>
      <p:sp>
        <p:nvSpPr>
          <p:cNvPr id="69667" name="Line 35"/>
          <p:cNvSpPr>
            <a:spLocks noChangeShapeType="1"/>
          </p:cNvSpPr>
          <p:nvPr/>
        </p:nvSpPr>
        <p:spPr bwMode="auto">
          <a:xfrm>
            <a:off x="952500" y="3476625"/>
            <a:ext cx="3432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69668" name="Text Box 36"/>
          <p:cNvSpPr txBox="1">
            <a:spLocks noChangeArrowheads="1"/>
          </p:cNvSpPr>
          <p:nvPr/>
        </p:nvSpPr>
        <p:spPr bwMode="auto">
          <a:xfrm>
            <a:off x="1306513" y="3530600"/>
            <a:ext cx="4572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1</a:t>
            </a:r>
          </a:p>
        </p:txBody>
      </p:sp>
      <p:sp>
        <p:nvSpPr>
          <p:cNvPr id="69669" name="Text Box 37"/>
          <p:cNvSpPr txBox="1">
            <a:spLocks noChangeArrowheads="1"/>
          </p:cNvSpPr>
          <p:nvPr/>
        </p:nvSpPr>
        <p:spPr bwMode="auto">
          <a:xfrm>
            <a:off x="2043113" y="3559175"/>
            <a:ext cx="7620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-4</a:t>
            </a:r>
          </a:p>
        </p:txBody>
      </p:sp>
      <p:sp>
        <p:nvSpPr>
          <p:cNvPr id="69670" name="Text Box 38"/>
          <p:cNvSpPr txBox="1">
            <a:spLocks noChangeArrowheads="1"/>
          </p:cNvSpPr>
          <p:nvPr/>
        </p:nvSpPr>
        <p:spPr bwMode="auto">
          <a:xfrm>
            <a:off x="2824163" y="3538538"/>
            <a:ext cx="609600" cy="519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5</a:t>
            </a:r>
          </a:p>
        </p:txBody>
      </p:sp>
      <p:graphicFrame>
        <p:nvGraphicFramePr>
          <p:cNvPr id="69671" name="Object 39"/>
          <p:cNvGraphicFramePr>
            <a:graphicFrameLocks noChangeAspect="1"/>
          </p:cNvGraphicFramePr>
          <p:nvPr/>
        </p:nvGraphicFramePr>
        <p:xfrm>
          <a:off x="436563" y="4429125"/>
          <a:ext cx="2989262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5" name="Equation" r:id="rId3" imgW="1269720" imgH="482400" progId="Equation.DSMT4">
                  <p:embed/>
                </p:oleObj>
              </mc:Choice>
              <mc:Fallback>
                <p:oleObj name="Equation" r:id="rId3" imgW="1269720" imgH="48240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563" y="4429125"/>
                        <a:ext cx="2989262" cy="113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73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512882"/>
              </p:ext>
            </p:extLst>
          </p:nvPr>
        </p:nvGraphicFramePr>
        <p:xfrm>
          <a:off x="3487738" y="4505325"/>
          <a:ext cx="1676400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6" name="Equation" r:id="rId5" imgW="711000" imgH="431640" progId="Equation.DSMT4">
                  <p:embed/>
                </p:oleObj>
              </mc:Choice>
              <mc:Fallback>
                <p:oleObj name="Equation" r:id="rId5" imgW="711000" imgH="43164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7738" y="4505325"/>
                        <a:ext cx="1676400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74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542550"/>
              </p:ext>
            </p:extLst>
          </p:nvPr>
        </p:nvGraphicFramePr>
        <p:xfrm>
          <a:off x="5214934" y="4501092"/>
          <a:ext cx="1646237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7" name="Equation" r:id="rId7" imgW="698400" imgH="431640" progId="Equation.DSMT4">
                  <p:embed/>
                </p:oleObj>
              </mc:Choice>
              <mc:Fallback>
                <p:oleObj name="Equation" r:id="rId7" imgW="698400" imgH="43164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4" y="4501092"/>
                        <a:ext cx="1646237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75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862111"/>
              </p:ext>
            </p:extLst>
          </p:nvPr>
        </p:nvGraphicFramePr>
        <p:xfrm>
          <a:off x="7066756" y="4763559"/>
          <a:ext cx="15398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8" name="Equation" r:id="rId9" imgW="444240" imgH="164880" progId="Equation.DSMT4">
                  <p:embed/>
                </p:oleObj>
              </mc:Choice>
              <mc:Fallback>
                <p:oleObj name="Equation" r:id="rId9" imgW="444240" imgH="16488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6756" y="4763559"/>
                        <a:ext cx="15398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77" name="Text Box 45"/>
          <p:cNvSpPr txBox="1">
            <a:spLocks noChangeArrowheads="1"/>
          </p:cNvSpPr>
          <p:nvPr/>
        </p:nvSpPr>
        <p:spPr bwMode="auto">
          <a:xfrm>
            <a:off x="6492875" y="1874838"/>
            <a:ext cx="2239963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000" smtClean="0">
                <a:latin typeface="+mj-lt"/>
              </a:rPr>
              <a:t>These are all the roots</a:t>
            </a:r>
          </a:p>
        </p:txBody>
      </p:sp>
      <p:graphicFrame>
        <p:nvGraphicFramePr>
          <p:cNvPr id="4" name="Object 45"/>
          <p:cNvGraphicFramePr>
            <a:graphicFrameLocks noChangeAspect="1"/>
          </p:cNvGraphicFramePr>
          <p:nvPr/>
        </p:nvGraphicFramePr>
        <p:xfrm>
          <a:off x="7161213" y="1041400"/>
          <a:ext cx="153987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9" name="Equation" r:id="rId11" imgW="444240" imgH="164880" progId="Equation.DSMT4">
                  <p:embed/>
                </p:oleObj>
              </mc:Choice>
              <mc:Fallback>
                <p:oleObj name="Equation" r:id="rId11" imgW="444240" imgH="16488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1213" y="1041400"/>
                        <a:ext cx="1539875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Oval 45"/>
          <p:cNvSpPr/>
          <p:nvPr/>
        </p:nvSpPr>
        <p:spPr>
          <a:xfrm>
            <a:off x="6778625" y="295275"/>
            <a:ext cx="2116138" cy="13890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9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6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500"/>
                                        <p:tgtEl>
                                          <p:spTgt spid="69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6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69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69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7" dur="500"/>
                                        <p:tgtEl>
                                          <p:spTgt spid="69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69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69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2" dur="500"/>
                                        <p:tgtEl>
                                          <p:spTgt spid="69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69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6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7" dur="500"/>
                                        <p:tgtEl>
                                          <p:spTgt spid="69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500"/>
                                        <p:tgtEl>
                                          <p:spTgt spid="69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7" dur="500"/>
                                        <p:tgtEl>
                                          <p:spTgt spid="69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2" dur="500"/>
                                        <p:tgtEl>
                                          <p:spTgt spid="69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6" dur="500"/>
                                        <p:tgtEl>
                                          <p:spTgt spid="69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utoUpdateAnimBg="0"/>
      <p:bldP spid="69639" grpId="0" autoUpdateAnimBg="0"/>
      <p:bldP spid="69640" grpId="0" autoUpdateAnimBg="0"/>
      <p:bldP spid="69641" grpId="0" autoUpdateAnimBg="0"/>
      <p:bldP spid="69642" grpId="0" autoUpdateAnimBg="0"/>
      <p:bldP spid="69643" grpId="0" autoUpdateAnimBg="0"/>
      <p:bldP spid="69644" grpId="0" autoUpdateAnimBg="0"/>
      <p:bldP spid="69645" grpId="0" autoUpdateAnimBg="0"/>
      <p:bldP spid="69646" grpId="0" autoUpdateAnimBg="0"/>
      <p:bldP spid="69647" grpId="0" animBg="1" autoUpdateAnimBg="0"/>
      <p:bldP spid="69648" grpId="0" autoUpdateAnimBg="0"/>
      <p:bldP spid="69649" grpId="0" autoUpdateAnimBg="0"/>
      <p:bldP spid="69650" grpId="0" autoUpdateAnimBg="0"/>
      <p:bldP spid="69651" grpId="0" autoUpdateAnimBg="0"/>
      <p:bldP spid="69652" grpId="0" autoUpdateAnimBg="0"/>
      <p:bldP spid="69653" grpId="0" autoUpdateAnimBg="0"/>
      <p:bldP spid="69661" grpId="0" autoUpdateAnimBg="0"/>
      <p:bldP spid="69663" grpId="0" autoUpdateAnimBg="0"/>
      <p:bldP spid="69664" grpId="0" autoUpdateAnimBg="0"/>
      <p:bldP spid="69665" grpId="0" autoUpdateAnimBg="0"/>
      <p:bldP spid="69666" grpId="0" animBg="1" autoUpdateAnimBg="0"/>
      <p:bldP spid="69668" grpId="0" autoUpdateAnimBg="0"/>
      <p:bldP spid="69669" grpId="0" autoUpdateAnimBg="0"/>
      <p:bldP spid="69670" grpId="0" autoUpdateAnimBg="0"/>
      <p:bldP spid="69677" grpId="0" autoUpdateAnimBg="0"/>
      <p:bldP spid="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Oval 2"/>
          <p:cNvSpPr>
            <a:spLocks noChangeArrowheads="1"/>
          </p:cNvSpPr>
          <p:nvPr/>
        </p:nvSpPr>
        <p:spPr bwMode="auto">
          <a:xfrm>
            <a:off x="6409268" y="4707432"/>
            <a:ext cx="2420938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181142"/>
              </p:ext>
            </p:extLst>
          </p:nvPr>
        </p:nvGraphicFramePr>
        <p:xfrm>
          <a:off x="2573341" y="461665"/>
          <a:ext cx="464185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3" name="Equation" r:id="rId3" imgW="1866600" imgH="228600" progId="Equation.DSMT4">
                  <p:embed/>
                </p:oleObj>
              </mc:Choice>
              <mc:Fallback>
                <p:oleObj name="Equation" r:id="rId3" imgW="18666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3341" y="461665"/>
                        <a:ext cx="464185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1084266" y="905929"/>
            <a:ext cx="4572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-2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008066" y="905929"/>
            <a:ext cx="609600" cy="609600"/>
            <a:chOff x="1008" y="1200"/>
            <a:chExt cx="384" cy="384"/>
          </a:xfrm>
        </p:grpSpPr>
        <p:sp>
          <p:nvSpPr>
            <p:cNvPr id="11334" name="Line 8"/>
            <p:cNvSpPr>
              <a:spLocks noChangeShapeType="1"/>
            </p:cNvSpPr>
            <p:nvPr/>
          </p:nvSpPr>
          <p:spPr bwMode="auto">
            <a:xfrm>
              <a:off x="1008" y="158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11335" name="Line 9"/>
            <p:cNvSpPr>
              <a:spLocks noChangeShapeType="1"/>
            </p:cNvSpPr>
            <p:nvPr/>
          </p:nvSpPr>
          <p:spPr bwMode="auto">
            <a:xfrm flipV="1">
              <a:off x="1392" y="120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</p:grp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1922466" y="982129"/>
            <a:ext cx="5334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1</a:t>
            </a:r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2608266" y="982129"/>
            <a:ext cx="5334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0</a:t>
            </a:r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3370266" y="982129"/>
            <a:ext cx="609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1</a:t>
            </a:r>
          </a:p>
        </p:txBody>
      </p:sp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4360866" y="982129"/>
            <a:ext cx="762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2</a:t>
            </a:r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5199066" y="982129"/>
            <a:ext cx="762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-12</a:t>
            </a:r>
          </a:p>
        </p:txBody>
      </p:sp>
      <p:sp>
        <p:nvSpPr>
          <p:cNvPr id="90127" name="Line 15"/>
          <p:cNvSpPr>
            <a:spLocks noChangeShapeType="1"/>
          </p:cNvSpPr>
          <p:nvPr/>
        </p:nvSpPr>
        <p:spPr bwMode="auto">
          <a:xfrm>
            <a:off x="2074866" y="1439329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90128" name="Text Box 16"/>
          <p:cNvSpPr txBox="1">
            <a:spLocks noChangeArrowheads="1"/>
          </p:cNvSpPr>
          <p:nvPr/>
        </p:nvSpPr>
        <p:spPr bwMode="auto">
          <a:xfrm>
            <a:off x="1922466" y="2201329"/>
            <a:ext cx="5334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1</a:t>
            </a:r>
          </a:p>
        </p:txBody>
      </p:sp>
      <p:sp>
        <p:nvSpPr>
          <p:cNvPr id="90129" name="Text Box 17"/>
          <p:cNvSpPr txBox="1">
            <a:spLocks noChangeArrowheads="1"/>
          </p:cNvSpPr>
          <p:nvPr/>
        </p:nvSpPr>
        <p:spPr bwMode="auto">
          <a:xfrm>
            <a:off x="2608266" y="1439329"/>
            <a:ext cx="5334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-2</a:t>
            </a:r>
          </a:p>
        </p:txBody>
      </p:sp>
      <p:sp>
        <p:nvSpPr>
          <p:cNvPr id="90130" name="Text Box 18"/>
          <p:cNvSpPr txBox="1">
            <a:spLocks noChangeArrowheads="1"/>
          </p:cNvSpPr>
          <p:nvPr/>
        </p:nvSpPr>
        <p:spPr bwMode="auto">
          <a:xfrm>
            <a:off x="2608266" y="2201329"/>
            <a:ext cx="5334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-2</a:t>
            </a:r>
          </a:p>
        </p:txBody>
      </p:sp>
      <p:sp>
        <p:nvSpPr>
          <p:cNvPr id="90131" name="Text Box 19"/>
          <p:cNvSpPr txBox="1">
            <a:spLocks noChangeArrowheads="1"/>
          </p:cNvSpPr>
          <p:nvPr/>
        </p:nvSpPr>
        <p:spPr bwMode="auto">
          <a:xfrm>
            <a:off x="3522666" y="1439329"/>
            <a:ext cx="5334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4</a:t>
            </a:r>
          </a:p>
        </p:txBody>
      </p:sp>
      <p:sp>
        <p:nvSpPr>
          <p:cNvPr id="90132" name="Text Box 20"/>
          <p:cNvSpPr txBox="1">
            <a:spLocks noChangeArrowheads="1"/>
          </p:cNvSpPr>
          <p:nvPr/>
        </p:nvSpPr>
        <p:spPr bwMode="auto">
          <a:xfrm>
            <a:off x="3522666" y="2201329"/>
            <a:ext cx="5334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5</a:t>
            </a:r>
          </a:p>
        </p:txBody>
      </p:sp>
      <p:sp>
        <p:nvSpPr>
          <p:cNvPr id="90133" name="Text Box 21"/>
          <p:cNvSpPr txBox="1">
            <a:spLocks noChangeArrowheads="1"/>
          </p:cNvSpPr>
          <p:nvPr/>
        </p:nvSpPr>
        <p:spPr bwMode="auto">
          <a:xfrm>
            <a:off x="4284666" y="1439329"/>
            <a:ext cx="762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-10</a:t>
            </a:r>
          </a:p>
        </p:txBody>
      </p: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4360866" y="2201329"/>
            <a:ext cx="5334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-8</a:t>
            </a:r>
          </a:p>
        </p:txBody>
      </p:sp>
      <p:sp>
        <p:nvSpPr>
          <p:cNvPr id="90135" name="Text Box 23"/>
          <p:cNvSpPr txBox="1">
            <a:spLocks noChangeArrowheads="1"/>
          </p:cNvSpPr>
          <p:nvPr/>
        </p:nvSpPr>
        <p:spPr bwMode="auto">
          <a:xfrm>
            <a:off x="5275266" y="1439329"/>
            <a:ext cx="5334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16</a:t>
            </a:r>
          </a:p>
        </p:txBody>
      </p:sp>
      <p:sp>
        <p:nvSpPr>
          <p:cNvPr id="90136" name="Text Box 24"/>
          <p:cNvSpPr txBox="1">
            <a:spLocks noChangeArrowheads="1"/>
          </p:cNvSpPr>
          <p:nvPr/>
        </p:nvSpPr>
        <p:spPr bwMode="auto">
          <a:xfrm>
            <a:off x="5275266" y="2201329"/>
            <a:ext cx="5334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4</a:t>
            </a:r>
          </a:p>
        </p:txBody>
      </p:sp>
      <p:sp>
        <p:nvSpPr>
          <p:cNvPr id="90137" name="Line 25"/>
          <p:cNvSpPr>
            <a:spLocks noChangeShapeType="1"/>
          </p:cNvSpPr>
          <p:nvPr/>
        </p:nvSpPr>
        <p:spPr bwMode="auto">
          <a:xfrm>
            <a:off x="1846266" y="2125129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90138" name="Text Box 26"/>
          <p:cNvSpPr txBox="1">
            <a:spLocks noChangeArrowheads="1"/>
          </p:cNvSpPr>
          <p:nvPr/>
        </p:nvSpPr>
        <p:spPr bwMode="auto">
          <a:xfrm>
            <a:off x="1236666" y="2125129"/>
            <a:ext cx="4572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1</a:t>
            </a: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160466" y="2125129"/>
            <a:ext cx="609600" cy="609600"/>
            <a:chOff x="1104" y="1968"/>
            <a:chExt cx="384" cy="384"/>
          </a:xfrm>
        </p:grpSpPr>
        <p:sp>
          <p:nvSpPr>
            <p:cNvPr id="11332" name="Line 28"/>
            <p:cNvSpPr>
              <a:spLocks noChangeShapeType="1"/>
            </p:cNvSpPr>
            <p:nvPr/>
          </p:nvSpPr>
          <p:spPr bwMode="auto">
            <a:xfrm>
              <a:off x="1104" y="235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11333" name="Line 29"/>
            <p:cNvSpPr>
              <a:spLocks noChangeShapeType="1"/>
            </p:cNvSpPr>
            <p:nvPr/>
          </p:nvSpPr>
          <p:spPr bwMode="auto">
            <a:xfrm flipV="1">
              <a:off x="1488" y="196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</p:grpSp>
      <p:sp>
        <p:nvSpPr>
          <p:cNvPr id="90142" name="Line 30"/>
          <p:cNvSpPr>
            <a:spLocks noChangeShapeType="1"/>
          </p:cNvSpPr>
          <p:nvPr/>
        </p:nvSpPr>
        <p:spPr bwMode="auto">
          <a:xfrm>
            <a:off x="2074866" y="2658529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90143" name="Line 31"/>
          <p:cNvSpPr>
            <a:spLocks noChangeShapeType="1"/>
          </p:cNvSpPr>
          <p:nvPr/>
        </p:nvSpPr>
        <p:spPr bwMode="auto">
          <a:xfrm>
            <a:off x="1922466" y="3268129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90144" name="Text Box 32"/>
          <p:cNvSpPr txBox="1">
            <a:spLocks noChangeArrowheads="1"/>
          </p:cNvSpPr>
          <p:nvPr/>
        </p:nvSpPr>
        <p:spPr bwMode="auto">
          <a:xfrm>
            <a:off x="1922466" y="3344329"/>
            <a:ext cx="5334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1</a:t>
            </a:r>
          </a:p>
        </p:txBody>
      </p:sp>
      <p:sp>
        <p:nvSpPr>
          <p:cNvPr id="90145" name="Text Box 33"/>
          <p:cNvSpPr txBox="1">
            <a:spLocks noChangeArrowheads="1"/>
          </p:cNvSpPr>
          <p:nvPr/>
        </p:nvSpPr>
        <p:spPr bwMode="auto">
          <a:xfrm>
            <a:off x="2684466" y="2734729"/>
            <a:ext cx="5334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1</a:t>
            </a:r>
          </a:p>
        </p:txBody>
      </p:sp>
      <p:sp>
        <p:nvSpPr>
          <p:cNvPr id="90146" name="Text Box 34"/>
          <p:cNvSpPr txBox="1">
            <a:spLocks noChangeArrowheads="1"/>
          </p:cNvSpPr>
          <p:nvPr/>
        </p:nvSpPr>
        <p:spPr bwMode="auto">
          <a:xfrm>
            <a:off x="2684466" y="3344329"/>
            <a:ext cx="5334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-1</a:t>
            </a:r>
          </a:p>
        </p:txBody>
      </p:sp>
      <p:sp>
        <p:nvSpPr>
          <p:cNvPr id="90147" name="Text Box 35"/>
          <p:cNvSpPr txBox="1">
            <a:spLocks noChangeArrowheads="1"/>
          </p:cNvSpPr>
          <p:nvPr/>
        </p:nvSpPr>
        <p:spPr bwMode="auto">
          <a:xfrm>
            <a:off x="3446466" y="2734729"/>
            <a:ext cx="762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-1</a:t>
            </a:r>
          </a:p>
        </p:txBody>
      </p:sp>
      <p:sp>
        <p:nvSpPr>
          <p:cNvPr id="90148" name="Text Box 36"/>
          <p:cNvSpPr txBox="1">
            <a:spLocks noChangeArrowheads="1"/>
          </p:cNvSpPr>
          <p:nvPr/>
        </p:nvSpPr>
        <p:spPr bwMode="auto">
          <a:xfrm>
            <a:off x="3522666" y="3344329"/>
            <a:ext cx="762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4</a:t>
            </a:r>
          </a:p>
        </p:txBody>
      </p:sp>
      <p:sp>
        <p:nvSpPr>
          <p:cNvPr id="90149" name="Text Box 37"/>
          <p:cNvSpPr txBox="1">
            <a:spLocks noChangeArrowheads="1"/>
          </p:cNvSpPr>
          <p:nvPr/>
        </p:nvSpPr>
        <p:spPr bwMode="auto">
          <a:xfrm>
            <a:off x="4437066" y="2734729"/>
            <a:ext cx="762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4</a:t>
            </a:r>
          </a:p>
        </p:txBody>
      </p:sp>
      <p:sp>
        <p:nvSpPr>
          <p:cNvPr id="90150" name="Text Box 38"/>
          <p:cNvSpPr txBox="1">
            <a:spLocks noChangeArrowheads="1"/>
          </p:cNvSpPr>
          <p:nvPr/>
        </p:nvSpPr>
        <p:spPr bwMode="auto">
          <a:xfrm>
            <a:off x="4360866" y="3344329"/>
            <a:ext cx="762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-4</a:t>
            </a:r>
          </a:p>
        </p:txBody>
      </p:sp>
      <p:sp>
        <p:nvSpPr>
          <p:cNvPr id="90151" name="Text Box 39"/>
          <p:cNvSpPr txBox="1">
            <a:spLocks noChangeArrowheads="1"/>
          </p:cNvSpPr>
          <p:nvPr/>
        </p:nvSpPr>
        <p:spPr bwMode="auto">
          <a:xfrm>
            <a:off x="6113466" y="982129"/>
            <a:ext cx="762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8</a:t>
            </a:r>
          </a:p>
        </p:txBody>
      </p:sp>
      <p:sp>
        <p:nvSpPr>
          <p:cNvPr id="90152" name="Text Box 40"/>
          <p:cNvSpPr txBox="1">
            <a:spLocks noChangeArrowheads="1"/>
          </p:cNvSpPr>
          <p:nvPr/>
        </p:nvSpPr>
        <p:spPr bwMode="auto">
          <a:xfrm>
            <a:off x="6037266" y="1439329"/>
            <a:ext cx="5334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-8</a:t>
            </a:r>
          </a:p>
        </p:txBody>
      </p:sp>
      <p:sp>
        <p:nvSpPr>
          <p:cNvPr id="90153" name="Text Box 41"/>
          <p:cNvSpPr txBox="1">
            <a:spLocks noChangeArrowheads="1"/>
          </p:cNvSpPr>
          <p:nvPr/>
        </p:nvSpPr>
        <p:spPr bwMode="auto">
          <a:xfrm>
            <a:off x="6113466" y="2125129"/>
            <a:ext cx="762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0</a:t>
            </a:r>
          </a:p>
        </p:txBody>
      </p:sp>
      <p:sp>
        <p:nvSpPr>
          <p:cNvPr id="90154" name="Text Box 42"/>
          <p:cNvSpPr txBox="1">
            <a:spLocks noChangeArrowheads="1"/>
          </p:cNvSpPr>
          <p:nvPr/>
        </p:nvSpPr>
        <p:spPr bwMode="auto">
          <a:xfrm>
            <a:off x="5199066" y="2734729"/>
            <a:ext cx="762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-4</a:t>
            </a:r>
          </a:p>
        </p:txBody>
      </p:sp>
      <p:sp>
        <p:nvSpPr>
          <p:cNvPr id="90155" name="Text Box 43"/>
          <p:cNvSpPr txBox="1">
            <a:spLocks noChangeArrowheads="1"/>
          </p:cNvSpPr>
          <p:nvPr/>
        </p:nvSpPr>
        <p:spPr bwMode="auto">
          <a:xfrm>
            <a:off x="5351466" y="3268129"/>
            <a:ext cx="762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0</a:t>
            </a:r>
          </a:p>
        </p:txBody>
      </p:sp>
      <p:sp>
        <p:nvSpPr>
          <p:cNvPr id="90156" name="Text Box 44"/>
          <p:cNvSpPr txBox="1">
            <a:spLocks noChangeArrowheads="1"/>
          </p:cNvSpPr>
          <p:nvPr/>
        </p:nvSpPr>
        <p:spPr bwMode="auto">
          <a:xfrm>
            <a:off x="7095068" y="5164632"/>
            <a:ext cx="108585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x = 1</a:t>
            </a:r>
          </a:p>
        </p:txBody>
      </p:sp>
      <p:sp>
        <p:nvSpPr>
          <p:cNvPr id="90158" name="Text Box 46"/>
          <p:cNvSpPr txBox="1">
            <a:spLocks noChangeArrowheads="1"/>
          </p:cNvSpPr>
          <p:nvPr/>
        </p:nvSpPr>
        <p:spPr bwMode="auto">
          <a:xfrm>
            <a:off x="7095068" y="4250232"/>
            <a:ext cx="1085850" cy="46166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Zeros:</a:t>
            </a:r>
          </a:p>
        </p:txBody>
      </p:sp>
      <p:sp>
        <p:nvSpPr>
          <p:cNvPr id="90159" name="Text Box 47"/>
          <p:cNvSpPr txBox="1">
            <a:spLocks noChangeArrowheads="1"/>
          </p:cNvSpPr>
          <p:nvPr/>
        </p:nvSpPr>
        <p:spPr bwMode="auto">
          <a:xfrm>
            <a:off x="7095068" y="4859832"/>
            <a:ext cx="1066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x = -2</a:t>
            </a:r>
          </a:p>
        </p:txBody>
      </p:sp>
      <p:sp>
        <p:nvSpPr>
          <p:cNvPr id="90160" name="Text Box 48"/>
          <p:cNvSpPr txBox="1">
            <a:spLocks noChangeArrowheads="1"/>
          </p:cNvSpPr>
          <p:nvPr/>
        </p:nvSpPr>
        <p:spPr bwMode="auto">
          <a:xfrm>
            <a:off x="7095068" y="5545632"/>
            <a:ext cx="1066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x = 1</a:t>
            </a:r>
          </a:p>
        </p:txBody>
      </p:sp>
      <p:sp>
        <p:nvSpPr>
          <p:cNvPr id="90161" name="Rectangle 49"/>
          <p:cNvSpPr>
            <a:spLocks noChangeArrowheads="1"/>
          </p:cNvSpPr>
          <p:nvPr/>
        </p:nvSpPr>
        <p:spPr bwMode="auto">
          <a:xfrm>
            <a:off x="6037266" y="2125129"/>
            <a:ext cx="533400" cy="4572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90162" name="Rectangle 50"/>
          <p:cNvSpPr>
            <a:spLocks noChangeArrowheads="1"/>
          </p:cNvSpPr>
          <p:nvPr/>
        </p:nvSpPr>
        <p:spPr bwMode="auto">
          <a:xfrm>
            <a:off x="5275266" y="3268129"/>
            <a:ext cx="533400" cy="4572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90178" name="Text Box 66"/>
          <p:cNvSpPr txBox="1">
            <a:spLocks noChangeArrowheads="1"/>
          </p:cNvSpPr>
          <p:nvPr/>
        </p:nvSpPr>
        <p:spPr bwMode="auto">
          <a:xfrm>
            <a:off x="599550" y="5675041"/>
            <a:ext cx="1412566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+mj-lt"/>
              </a:rPr>
              <a:t>x</a:t>
            </a:r>
            <a:r>
              <a:rPr lang="en-US" baseline="30000" dirty="0" smtClean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 + 4=0 </a:t>
            </a:r>
          </a:p>
        </p:txBody>
      </p:sp>
      <p:sp>
        <p:nvSpPr>
          <p:cNvPr id="90179" name="Text Box 67"/>
          <p:cNvSpPr txBox="1">
            <a:spLocks noChangeArrowheads="1"/>
          </p:cNvSpPr>
          <p:nvPr/>
        </p:nvSpPr>
        <p:spPr bwMode="auto">
          <a:xfrm>
            <a:off x="517000" y="6056041"/>
            <a:ext cx="1109599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+mj-lt"/>
              </a:rPr>
              <a:t>X</a:t>
            </a:r>
            <a:r>
              <a:rPr lang="en-US" baseline="30000" dirty="0" smtClean="0">
                <a:latin typeface="+mj-lt"/>
              </a:rPr>
              <a:t>2</a:t>
            </a:r>
            <a:r>
              <a:rPr lang="en-US" dirty="0" smtClean="0"/>
              <a:t> =-</a:t>
            </a:r>
            <a:r>
              <a:rPr lang="en-US" dirty="0"/>
              <a:t>4 </a:t>
            </a:r>
            <a:endParaRPr lang="en-US" dirty="0" smtClean="0">
              <a:latin typeface="+mj-lt"/>
            </a:endParaRPr>
          </a:p>
        </p:txBody>
      </p:sp>
      <p:sp>
        <p:nvSpPr>
          <p:cNvPr id="90180" name="Text Box 68"/>
          <p:cNvSpPr txBox="1">
            <a:spLocks noChangeArrowheads="1"/>
          </p:cNvSpPr>
          <p:nvPr/>
        </p:nvSpPr>
        <p:spPr bwMode="auto">
          <a:xfrm>
            <a:off x="711721" y="6437041"/>
            <a:ext cx="1422184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+mj-lt"/>
              </a:rPr>
              <a:t>x = -2i, 2i</a:t>
            </a:r>
          </a:p>
        </p:txBody>
      </p:sp>
      <p:sp>
        <p:nvSpPr>
          <p:cNvPr id="90182" name="Text Box 70"/>
          <p:cNvSpPr txBox="1">
            <a:spLocks noChangeArrowheads="1"/>
          </p:cNvSpPr>
          <p:nvPr/>
        </p:nvSpPr>
        <p:spPr bwMode="auto">
          <a:xfrm>
            <a:off x="6561668" y="5926632"/>
            <a:ext cx="2133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x = 2i   x = -2i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952598"/>
              </p:ext>
            </p:extLst>
          </p:nvPr>
        </p:nvGraphicFramePr>
        <p:xfrm>
          <a:off x="187330" y="3987791"/>
          <a:ext cx="3866356" cy="644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4" name="Equation" r:id="rId5" imgW="1523880" imgH="253800" progId="Equation.DSMT4">
                  <p:embed/>
                </p:oleObj>
              </mc:Choice>
              <mc:Fallback>
                <p:oleObj name="Equation" r:id="rId5" imgW="1523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7330" y="3987791"/>
                        <a:ext cx="3866356" cy="6443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096304"/>
              </p:ext>
            </p:extLst>
          </p:nvPr>
        </p:nvGraphicFramePr>
        <p:xfrm>
          <a:off x="811218" y="4582052"/>
          <a:ext cx="2417762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5" name="Equation" r:id="rId7" imgW="952200" imgH="279360" progId="Equation.DSMT4">
                  <p:embed/>
                </p:oleObj>
              </mc:Choice>
              <mc:Fallback>
                <p:oleObj name="Equation" r:id="rId7" imgW="952200" imgH="2793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8" y="4582052"/>
                        <a:ext cx="2417762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Text Box 66"/>
          <p:cNvSpPr txBox="1">
            <a:spLocks noChangeArrowheads="1"/>
          </p:cNvSpPr>
          <p:nvPr/>
        </p:nvSpPr>
        <p:spPr bwMode="auto">
          <a:xfrm>
            <a:off x="2584763" y="5655692"/>
            <a:ext cx="1351652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+mj-lt"/>
              </a:rPr>
              <a:t>x – 1 =0 </a:t>
            </a:r>
          </a:p>
        </p:txBody>
      </p:sp>
      <p:sp>
        <p:nvSpPr>
          <p:cNvPr id="76" name="Text Box 68"/>
          <p:cNvSpPr txBox="1">
            <a:spLocks noChangeArrowheads="1"/>
          </p:cNvSpPr>
          <p:nvPr/>
        </p:nvSpPr>
        <p:spPr bwMode="auto">
          <a:xfrm>
            <a:off x="3046615" y="6208438"/>
            <a:ext cx="857927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+mj-lt"/>
              </a:rPr>
              <a:t>x = 1</a:t>
            </a:r>
          </a:p>
        </p:txBody>
      </p:sp>
      <p:sp>
        <p:nvSpPr>
          <p:cNvPr id="77" name="Text Box 2"/>
          <p:cNvSpPr txBox="1">
            <a:spLocks noChangeArrowheads="1"/>
          </p:cNvSpPr>
          <p:nvPr/>
        </p:nvSpPr>
        <p:spPr bwMode="auto">
          <a:xfrm>
            <a:off x="-34924" y="0"/>
            <a:ext cx="614838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latin typeface="+mj-lt"/>
              </a:rPr>
              <a:t>Ex 3. Find </a:t>
            </a:r>
            <a:r>
              <a:rPr lang="en-US" b="1" dirty="0">
                <a:latin typeface="+mj-lt"/>
              </a:rPr>
              <a:t>all of the zeros of the function: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9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9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9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1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nimBg="1"/>
      <p:bldP spid="90118" grpId="0" autoUpdateAnimBg="0"/>
      <p:bldP spid="90122" grpId="0" autoUpdateAnimBg="0"/>
      <p:bldP spid="90123" grpId="0" autoUpdateAnimBg="0"/>
      <p:bldP spid="90124" grpId="0" autoUpdateAnimBg="0"/>
      <p:bldP spid="90125" grpId="0" autoUpdateAnimBg="0"/>
      <p:bldP spid="90126" grpId="0" autoUpdateAnimBg="0"/>
      <p:bldP spid="90128" grpId="0" autoUpdateAnimBg="0"/>
      <p:bldP spid="90129" grpId="0" autoUpdateAnimBg="0"/>
      <p:bldP spid="90130" grpId="0" autoUpdateAnimBg="0"/>
      <p:bldP spid="90131" grpId="0" autoUpdateAnimBg="0"/>
      <p:bldP spid="90132" grpId="0" autoUpdateAnimBg="0"/>
      <p:bldP spid="90133" grpId="0" autoUpdateAnimBg="0"/>
      <p:bldP spid="90134" grpId="0" autoUpdateAnimBg="0"/>
      <p:bldP spid="90135" grpId="0" autoUpdateAnimBg="0"/>
      <p:bldP spid="90136" grpId="0" autoUpdateAnimBg="0"/>
      <p:bldP spid="90138" grpId="0" autoUpdateAnimBg="0"/>
      <p:bldP spid="90144" grpId="0" autoUpdateAnimBg="0"/>
      <p:bldP spid="90145" grpId="0" autoUpdateAnimBg="0"/>
      <p:bldP spid="90146" grpId="0" autoUpdateAnimBg="0"/>
      <p:bldP spid="90147" grpId="0" autoUpdateAnimBg="0"/>
      <p:bldP spid="90148" grpId="0" autoUpdateAnimBg="0"/>
      <p:bldP spid="90149" grpId="0" autoUpdateAnimBg="0"/>
      <p:bldP spid="90150" grpId="0" autoUpdateAnimBg="0"/>
      <p:bldP spid="90151" grpId="0" autoUpdateAnimBg="0"/>
      <p:bldP spid="90152" grpId="0" autoUpdateAnimBg="0"/>
      <p:bldP spid="90153" grpId="0" autoUpdateAnimBg="0"/>
      <p:bldP spid="90154" grpId="0" autoUpdateAnimBg="0"/>
      <p:bldP spid="90155" grpId="0" autoUpdateAnimBg="0"/>
      <p:bldP spid="90156" grpId="0" autoUpdateAnimBg="0"/>
      <p:bldP spid="90158" grpId="0" autoUpdateAnimBg="0"/>
      <p:bldP spid="90159" grpId="0" autoUpdateAnimBg="0"/>
      <p:bldP spid="90160" grpId="0" autoUpdateAnimBg="0"/>
      <p:bldP spid="90161" grpId="0" animBg="1"/>
      <p:bldP spid="90162" grpId="0" animBg="1"/>
      <p:bldP spid="90178" grpId="0" autoUpdateAnimBg="0"/>
      <p:bldP spid="90179" grpId="0" autoUpdateAnimBg="0"/>
      <p:bldP spid="90180" grpId="0" autoUpdateAnimBg="0"/>
      <p:bldP spid="90182" grpId="0" autoUpdateAnimBg="0"/>
      <p:bldP spid="75" grpId="0" autoUpdateAnimBg="0"/>
      <p:bldP spid="76" grpId="0" autoUpdateAnimBg="0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iRespondQuestionMaster">
  <a:themeElements>
    <a:clrScheme name="Scribble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Scribb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cribble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ibble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ibbl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ibble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ibble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Scribble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Scribb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cribble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ibble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ibbl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ibble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ibble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Scribble</Template>
  <TotalTime>2096</TotalTime>
  <Words>368</Words>
  <Application>Microsoft Office PowerPoint</Application>
  <PresentationFormat>On-screen Show (4:3)</PresentationFormat>
  <Paragraphs>113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Calibri</vt:lpstr>
      <vt:lpstr>Century Gothic</vt:lpstr>
      <vt:lpstr>Times New Roman</vt:lpstr>
      <vt:lpstr>Verdana</vt:lpstr>
      <vt:lpstr>Wingdings</vt:lpstr>
      <vt:lpstr>Wingdings 2</vt:lpstr>
      <vt:lpstr>iRespondQuestionMaster</vt:lpstr>
      <vt:lpstr>iRespondGraphMaster</vt:lpstr>
      <vt:lpstr>Verve</vt:lpstr>
      <vt:lpstr>Equation</vt:lpstr>
      <vt:lpstr>Homework Check</vt:lpstr>
      <vt:lpstr>Daily Check!!! (Irrational Roots)</vt:lpstr>
      <vt:lpstr> 3B.5 –  COMPLEX ROOTS</vt:lpstr>
      <vt:lpstr>COMPLEX ROOTS</vt:lpstr>
      <vt:lpstr>Conjugate Pairs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Finding Polynomials</vt:lpstr>
      <vt:lpstr>Finding Polynomials</vt:lpstr>
      <vt:lpstr>Homework!!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11.5 Descartes Rule of Signs</dc:title>
  <dc:creator>Rebecca Hoffman</dc:creator>
  <cp:lastModifiedBy>David Richardson</cp:lastModifiedBy>
  <cp:revision>63</cp:revision>
  <cp:lastPrinted>1601-01-01T00:00:00Z</cp:lastPrinted>
  <dcterms:created xsi:type="dcterms:W3CDTF">2004-03-26T00:20:55Z</dcterms:created>
  <dcterms:modified xsi:type="dcterms:W3CDTF">2016-09-19T13:59:41Z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