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 id="2147483674" r:id="rId3"/>
  </p:sldMasterIdLst>
  <p:notesMasterIdLst>
    <p:notesMasterId r:id="rId24"/>
  </p:notesMasterIdLst>
  <p:sldIdLst>
    <p:sldId id="260" r:id="rId4"/>
    <p:sldId id="257" r:id="rId5"/>
    <p:sldId id="279" r:id="rId6"/>
    <p:sldId id="396" r:id="rId7"/>
    <p:sldId id="286" r:id="rId8"/>
    <p:sldId id="367" r:id="rId9"/>
    <p:sldId id="288" r:id="rId10"/>
    <p:sldId id="368" r:id="rId11"/>
    <p:sldId id="370" r:id="rId12"/>
    <p:sldId id="339" r:id="rId13"/>
    <p:sldId id="275" r:id="rId14"/>
    <p:sldId id="371" r:id="rId15"/>
    <p:sldId id="372" r:id="rId16"/>
    <p:sldId id="373" r:id="rId17"/>
    <p:sldId id="374" r:id="rId18"/>
    <p:sldId id="289" r:id="rId19"/>
    <p:sldId id="375" r:id="rId20"/>
    <p:sldId id="376" r:id="rId21"/>
    <p:sldId id="268" r:id="rId22"/>
    <p:sldId id="397" r:id="rId23"/>
  </p:sldIdLst>
  <p:sldSz cx="9144000" cy="6858000" type="screen4x3"/>
  <p:notesSz cx="6858000" cy="9144000"/>
  <p:custDataLst>
    <p:tags r:id="rId25"/>
  </p:custDataLst>
  <p:defaultTextStyle>
    <a:defPPr>
      <a:defRPr lang="en-US"/>
    </a:defPPr>
    <a:lvl1pPr algn="l" rtl="0" fontAlgn="base">
      <a:spcBef>
        <a:spcPct val="0"/>
      </a:spcBef>
      <a:spcAft>
        <a:spcPct val="0"/>
      </a:spcAft>
      <a:defRPr sz="2400" kern="1200">
        <a:solidFill>
          <a:schemeClr val="tx1"/>
        </a:solidFill>
        <a:latin typeface="Verdana" pitchFamily="34" charset="0"/>
        <a:ea typeface="+mn-ea"/>
        <a:cs typeface="+mn-cs"/>
      </a:defRPr>
    </a:lvl1pPr>
    <a:lvl2pPr marL="457200" algn="l" rtl="0" fontAlgn="base">
      <a:spcBef>
        <a:spcPct val="0"/>
      </a:spcBef>
      <a:spcAft>
        <a:spcPct val="0"/>
      </a:spcAft>
      <a:defRPr sz="2400" kern="1200">
        <a:solidFill>
          <a:schemeClr val="tx1"/>
        </a:solidFill>
        <a:latin typeface="Verdana" pitchFamily="34" charset="0"/>
        <a:ea typeface="+mn-ea"/>
        <a:cs typeface="+mn-cs"/>
      </a:defRPr>
    </a:lvl2pPr>
    <a:lvl3pPr marL="914400" algn="l" rtl="0" fontAlgn="base">
      <a:spcBef>
        <a:spcPct val="0"/>
      </a:spcBef>
      <a:spcAft>
        <a:spcPct val="0"/>
      </a:spcAft>
      <a:defRPr sz="2400" kern="1200">
        <a:solidFill>
          <a:schemeClr val="tx1"/>
        </a:solidFill>
        <a:latin typeface="Verdana" pitchFamily="34" charset="0"/>
        <a:ea typeface="+mn-ea"/>
        <a:cs typeface="+mn-cs"/>
      </a:defRPr>
    </a:lvl3pPr>
    <a:lvl4pPr marL="1371600" algn="l" rtl="0" fontAlgn="base">
      <a:spcBef>
        <a:spcPct val="0"/>
      </a:spcBef>
      <a:spcAft>
        <a:spcPct val="0"/>
      </a:spcAft>
      <a:defRPr sz="2400" kern="1200">
        <a:solidFill>
          <a:schemeClr val="tx1"/>
        </a:solidFill>
        <a:latin typeface="Verdana" pitchFamily="34" charset="0"/>
        <a:ea typeface="+mn-ea"/>
        <a:cs typeface="+mn-cs"/>
      </a:defRPr>
    </a:lvl4pPr>
    <a:lvl5pPr marL="1828800" algn="l" rtl="0" fontAlgn="base">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624">
          <p15:clr>
            <a:srgbClr val="A4A3A4"/>
          </p15:clr>
        </p15:guide>
        <p15:guide id="3"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CC0099"/>
    <a:srgbClr val="00FF00"/>
    <a:srgbClr val="3333FF"/>
    <a:srgbClr val="FF0000"/>
    <a:srgbClr val="006699"/>
    <a:srgbClr val="9933FF"/>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666" autoAdjust="0"/>
    <p:restoredTop sz="92796" autoAdjust="0"/>
  </p:normalViewPr>
  <p:slideViewPr>
    <p:cSldViewPr>
      <p:cViewPr varScale="1">
        <p:scale>
          <a:sx n="37" d="100"/>
          <a:sy n="37" d="100"/>
        </p:scale>
        <p:origin x="902" y="53"/>
      </p:cViewPr>
      <p:guideLst>
        <p:guide orient="horz" pos="2160"/>
        <p:guide orient="horz" pos="624"/>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0" d="100"/>
          <a:sy n="50" d="100"/>
        </p:scale>
        <p:origin x="-1992"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pPr>
              <a:defRPr/>
            </a:pPr>
            <a:endParaRPr lang="en-US"/>
          </a:p>
        </p:txBody>
      </p:sp>
      <p:sp>
        <p:nvSpPr>
          <p:cNvPr id="921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endParaRPr lang="en-US"/>
          </a:p>
        </p:txBody>
      </p:sp>
      <p:sp>
        <p:nvSpPr>
          <p:cNvPr id="583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2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pPr>
              <a:defRPr/>
            </a:pPr>
            <a:endParaRPr lang="en-US"/>
          </a:p>
        </p:txBody>
      </p:sp>
      <p:sp>
        <p:nvSpPr>
          <p:cNvPr id="922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97F2B117-721A-4F87-A879-244E0B9D8ACF}" type="slidenum">
              <a:rPr lang="en-US"/>
              <a:pPr>
                <a:defRPr/>
              </a:pPr>
              <a:t>‹#›</a:t>
            </a:fld>
            <a:endParaRPr lang="en-US"/>
          </a:p>
        </p:txBody>
      </p:sp>
    </p:spTree>
    <p:extLst>
      <p:ext uri="{BB962C8B-B14F-4D97-AF65-F5344CB8AC3E}">
        <p14:creationId xmlns:p14="http://schemas.microsoft.com/office/powerpoint/2010/main" val="30337627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60D9D08D-D81F-4D9C-BB9D-1ECBE4F73956}" type="slidenum">
              <a:rPr lang="en-US" altLang="en-US" smtClean="0"/>
              <a:pPr eaLnBrk="1" hangingPunct="1">
                <a:spcBef>
                  <a:spcPct val="0"/>
                </a:spcBef>
              </a:pPr>
              <a:t>1</a:t>
            </a:fld>
            <a:endParaRPr lang="en-US" altLang="en-US"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pPr eaLnBrk="1" hangingPunct="1"/>
            <a:endParaRPr lang="en-US" altLang="en-US" smtClean="0">
              <a:latin typeface="Arial" charset="0"/>
            </a:endParaRPr>
          </a:p>
        </p:txBody>
      </p:sp>
    </p:spTree>
    <p:extLst>
      <p:ext uri="{BB962C8B-B14F-4D97-AF65-F5344CB8AC3E}">
        <p14:creationId xmlns:p14="http://schemas.microsoft.com/office/powerpoint/2010/main" val="38317938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60DFA560-56CB-4D91-B5D9-B5B1B9B092E1}" type="slidenum">
              <a:rPr lang="en-US" altLang="en-US" smtClean="0"/>
              <a:pPr eaLnBrk="1" hangingPunct="1">
                <a:spcBef>
                  <a:spcPct val="0"/>
                </a:spcBef>
              </a:pPr>
              <a:t>10</a:t>
            </a:fld>
            <a:endParaRPr lang="en-US" altLang="en-US" smtClean="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p:spPr>
        <p:txBody>
          <a:bodyPr/>
          <a:lstStyle/>
          <a:p>
            <a:pPr eaLnBrk="1" hangingPunct="1"/>
            <a:endParaRPr lang="en-US" altLang="en-US" smtClean="0">
              <a:latin typeface="Arial" charset="0"/>
            </a:endParaRPr>
          </a:p>
        </p:txBody>
      </p:sp>
    </p:spTree>
    <p:extLst>
      <p:ext uri="{BB962C8B-B14F-4D97-AF65-F5344CB8AC3E}">
        <p14:creationId xmlns:p14="http://schemas.microsoft.com/office/powerpoint/2010/main" val="9035299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79F3E6F-2E9B-4AC3-8777-A434758F637E}" type="slidenum">
              <a:rPr lang="en-US" altLang="en-US" smtClean="0"/>
              <a:pPr eaLnBrk="1" hangingPunct="1">
                <a:spcBef>
                  <a:spcPct val="0"/>
                </a:spcBef>
              </a:pPr>
              <a:t>11</a:t>
            </a:fld>
            <a:endParaRPr lang="en-US" altLang="en-US" smtClean="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p:spPr>
        <p:txBody>
          <a:bodyPr/>
          <a:lstStyle/>
          <a:p>
            <a:pPr eaLnBrk="1" hangingPunct="1"/>
            <a:endParaRPr lang="en-US" altLang="en-US" smtClean="0">
              <a:latin typeface="Arial" charset="0"/>
            </a:endParaRPr>
          </a:p>
        </p:txBody>
      </p:sp>
    </p:spTree>
    <p:extLst>
      <p:ext uri="{BB962C8B-B14F-4D97-AF65-F5344CB8AC3E}">
        <p14:creationId xmlns:p14="http://schemas.microsoft.com/office/powerpoint/2010/main" val="41237925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C140B136-5F7F-43D2-9546-01C775559273}" type="slidenum">
              <a:rPr lang="en-US" altLang="en-US" smtClean="0"/>
              <a:pPr eaLnBrk="1" hangingPunct="1">
                <a:spcBef>
                  <a:spcPct val="0"/>
                </a:spcBef>
              </a:pPr>
              <a:t>12</a:t>
            </a:fld>
            <a:endParaRPr lang="en-US" altLang="en-US" smtClean="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p:spPr>
        <p:txBody>
          <a:bodyPr/>
          <a:lstStyle/>
          <a:p>
            <a:pPr eaLnBrk="1" hangingPunct="1"/>
            <a:endParaRPr lang="en-US" altLang="en-US" smtClean="0">
              <a:latin typeface="Arial" charset="0"/>
            </a:endParaRPr>
          </a:p>
        </p:txBody>
      </p:sp>
    </p:spTree>
    <p:extLst>
      <p:ext uri="{BB962C8B-B14F-4D97-AF65-F5344CB8AC3E}">
        <p14:creationId xmlns:p14="http://schemas.microsoft.com/office/powerpoint/2010/main" val="3093787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A8C4FE04-C308-4A91-B467-99DD6637C8C8}" type="slidenum">
              <a:rPr lang="en-US" altLang="en-US" smtClean="0"/>
              <a:pPr eaLnBrk="1" hangingPunct="1">
                <a:spcBef>
                  <a:spcPct val="0"/>
                </a:spcBef>
              </a:pPr>
              <a:t>13</a:t>
            </a:fld>
            <a:endParaRPr lang="en-US" altLang="en-US" smtClean="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p:spPr>
        <p:txBody>
          <a:bodyPr/>
          <a:lstStyle/>
          <a:p>
            <a:pPr eaLnBrk="1" hangingPunct="1"/>
            <a:endParaRPr lang="en-US" altLang="en-US" smtClean="0">
              <a:latin typeface="Arial" charset="0"/>
            </a:endParaRPr>
          </a:p>
        </p:txBody>
      </p:sp>
    </p:spTree>
    <p:extLst>
      <p:ext uri="{BB962C8B-B14F-4D97-AF65-F5344CB8AC3E}">
        <p14:creationId xmlns:p14="http://schemas.microsoft.com/office/powerpoint/2010/main" val="32829429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C21A99D4-0DBE-49BA-852D-0B5F4EE4CCD2}" type="slidenum">
              <a:rPr lang="en-US" altLang="en-US" smtClean="0"/>
              <a:pPr eaLnBrk="1" hangingPunct="1">
                <a:spcBef>
                  <a:spcPct val="0"/>
                </a:spcBef>
              </a:pPr>
              <a:t>14</a:t>
            </a:fld>
            <a:endParaRPr lang="en-US" altLang="en-US" smtClean="0"/>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p:spPr>
        <p:txBody>
          <a:bodyPr/>
          <a:lstStyle/>
          <a:p>
            <a:pPr eaLnBrk="1" hangingPunct="1"/>
            <a:endParaRPr lang="en-US" altLang="en-US" smtClean="0">
              <a:latin typeface="Arial" charset="0"/>
            </a:endParaRPr>
          </a:p>
        </p:txBody>
      </p:sp>
    </p:spTree>
    <p:extLst>
      <p:ext uri="{BB962C8B-B14F-4D97-AF65-F5344CB8AC3E}">
        <p14:creationId xmlns:p14="http://schemas.microsoft.com/office/powerpoint/2010/main" val="32676191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2BE224FA-84B8-4D57-BF48-CD1E2DB7C07E}" type="slidenum">
              <a:rPr lang="en-US" altLang="en-US" smtClean="0"/>
              <a:pPr eaLnBrk="1" hangingPunct="1">
                <a:spcBef>
                  <a:spcPct val="0"/>
                </a:spcBef>
              </a:pPr>
              <a:t>15</a:t>
            </a:fld>
            <a:endParaRPr lang="en-US" altLang="en-US" smtClean="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p:spPr>
        <p:txBody>
          <a:bodyPr/>
          <a:lstStyle/>
          <a:p>
            <a:pPr eaLnBrk="1" hangingPunct="1"/>
            <a:endParaRPr lang="en-US" altLang="en-US" smtClean="0">
              <a:latin typeface="Arial" charset="0"/>
            </a:endParaRPr>
          </a:p>
        </p:txBody>
      </p:sp>
    </p:spTree>
    <p:extLst>
      <p:ext uri="{BB962C8B-B14F-4D97-AF65-F5344CB8AC3E}">
        <p14:creationId xmlns:p14="http://schemas.microsoft.com/office/powerpoint/2010/main" val="7228164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9599FBA-6CA4-4952-86FC-D78B6737A28F}" type="slidenum">
              <a:rPr lang="en-US" altLang="en-US" smtClean="0"/>
              <a:pPr eaLnBrk="1" hangingPunct="1">
                <a:spcBef>
                  <a:spcPct val="0"/>
                </a:spcBef>
              </a:pPr>
              <a:t>16</a:t>
            </a:fld>
            <a:endParaRPr lang="en-US" altLang="en-US"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p:spPr>
        <p:txBody>
          <a:bodyPr/>
          <a:lstStyle/>
          <a:p>
            <a:pPr eaLnBrk="1" hangingPunct="1"/>
            <a:endParaRPr lang="en-US" altLang="en-US" smtClean="0">
              <a:latin typeface="Arial" charset="0"/>
            </a:endParaRPr>
          </a:p>
        </p:txBody>
      </p:sp>
    </p:spTree>
    <p:extLst>
      <p:ext uri="{BB962C8B-B14F-4D97-AF65-F5344CB8AC3E}">
        <p14:creationId xmlns:p14="http://schemas.microsoft.com/office/powerpoint/2010/main" val="29392085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91CB8B54-AD1C-439F-8963-AD5A901121F8}" type="slidenum">
              <a:rPr lang="en-US" altLang="en-US" smtClean="0"/>
              <a:pPr eaLnBrk="1" hangingPunct="1">
                <a:spcBef>
                  <a:spcPct val="0"/>
                </a:spcBef>
              </a:pPr>
              <a:t>17</a:t>
            </a:fld>
            <a:endParaRPr lang="en-US" altLang="en-US" smtClean="0"/>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p:spPr>
        <p:txBody>
          <a:bodyPr/>
          <a:lstStyle/>
          <a:p>
            <a:pPr eaLnBrk="1" hangingPunct="1"/>
            <a:endParaRPr lang="en-US" altLang="en-US" smtClean="0">
              <a:latin typeface="Arial" charset="0"/>
            </a:endParaRPr>
          </a:p>
        </p:txBody>
      </p:sp>
    </p:spTree>
    <p:extLst>
      <p:ext uri="{BB962C8B-B14F-4D97-AF65-F5344CB8AC3E}">
        <p14:creationId xmlns:p14="http://schemas.microsoft.com/office/powerpoint/2010/main" val="572390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36773B8A-74C4-427D-AD60-2623F8D90E54}" type="slidenum">
              <a:rPr lang="en-US" altLang="en-US" smtClean="0"/>
              <a:pPr eaLnBrk="1" hangingPunct="1">
                <a:spcBef>
                  <a:spcPct val="0"/>
                </a:spcBef>
              </a:pPr>
              <a:t>18</a:t>
            </a:fld>
            <a:endParaRPr lang="en-US" altLang="en-US" smtClean="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p:spPr>
        <p:txBody>
          <a:bodyPr/>
          <a:lstStyle/>
          <a:p>
            <a:pPr eaLnBrk="1" hangingPunct="1"/>
            <a:endParaRPr lang="en-US" altLang="en-US" smtClean="0">
              <a:latin typeface="Arial" charset="0"/>
            </a:endParaRPr>
          </a:p>
        </p:txBody>
      </p:sp>
    </p:spTree>
    <p:extLst>
      <p:ext uri="{BB962C8B-B14F-4D97-AF65-F5344CB8AC3E}">
        <p14:creationId xmlns:p14="http://schemas.microsoft.com/office/powerpoint/2010/main" val="40650907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17F0209-8CC1-4452-951D-EE175E14C5BB}" type="slidenum">
              <a:rPr lang="en-US" altLang="en-US" smtClean="0"/>
              <a:pPr eaLnBrk="1" hangingPunct="1">
                <a:spcBef>
                  <a:spcPct val="0"/>
                </a:spcBef>
              </a:pPr>
              <a:t>19</a:t>
            </a:fld>
            <a:endParaRPr lang="en-US" altLang="en-US" smtClean="0"/>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xfrm>
            <a:off x="914400" y="4343400"/>
            <a:ext cx="5029200" cy="4114800"/>
          </a:xfrm>
          <a:noFill/>
        </p:spPr>
        <p:txBody>
          <a:bodyPr/>
          <a:lstStyle/>
          <a:p>
            <a:pPr eaLnBrk="1" hangingPunct="1"/>
            <a:endParaRPr lang="en-US" altLang="en-US" smtClean="0">
              <a:latin typeface="Arial" charset="0"/>
            </a:endParaRPr>
          </a:p>
        </p:txBody>
      </p:sp>
    </p:spTree>
    <p:extLst>
      <p:ext uri="{BB962C8B-B14F-4D97-AF65-F5344CB8AC3E}">
        <p14:creationId xmlns:p14="http://schemas.microsoft.com/office/powerpoint/2010/main" val="30391745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E95E260-7738-4FB6-B597-A0E137E2FE3C}" type="slidenum">
              <a:rPr lang="en-US" altLang="en-US" smtClean="0"/>
              <a:pPr eaLnBrk="1" hangingPunct="1">
                <a:spcBef>
                  <a:spcPct val="0"/>
                </a:spcBef>
              </a:pPr>
              <a:t>2</a:t>
            </a:fld>
            <a:endParaRPr lang="en-US" alt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eaLnBrk="1" hangingPunct="1"/>
            <a:endParaRPr lang="en-US" altLang="en-US" smtClean="0">
              <a:latin typeface="Arial" charset="0"/>
            </a:endParaRPr>
          </a:p>
        </p:txBody>
      </p:sp>
    </p:spTree>
    <p:extLst>
      <p:ext uri="{BB962C8B-B14F-4D97-AF65-F5344CB8AC3E}">
        <p14:creationId xmlns:p14="http://schemas.microsoft.com/office/powerpoint/2010/main" val="7052553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17F0209-8CC1-4452-951D-EE175E14C5BB}" type="slidenum">
              <a:rPr lang="en-US" altLang="en-US" smtClean="0"/>
              <a:pPr eaLnBrk="1" hangingPunct="1">
                <a:spcBef>
                  <a:spcPct val="0"/>
                </a:spcBef>
              </a:pPr>
              <a:t>20</a:t>
            </a:fld>
            <a:endParaRPr lang="en-US" altLang="en-US" smtClean="0"/>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xfrm>
            <a:off x="914400" y="4343400"/>
            <a:ext cx="5029200" cy="4114800"/>
          </a:xfrm>
          <a:noFill/>
        </p:spPr>
        <p:txBody>
          <a:bodyPr/>
          <a:lstStyle/>
          <a:p>
            <a:pPr eaLnBrk="1" hangingPunct="1"/>
            <a:endParaRPr lang="en-US" altLang="en-US" smtClean="0">
              <a:latin typeface="Arial" charset="0"/>
            </a:endParaRPr>
          </a:p>
        </p:txBody>
      </p:sp>
    </p:spTree>
    <p:extLst>
      <p:ext uri="{BB962C8B-B14F-4D97-AF65-F5344CB8AC3E}">
        <p14:creationId xmlns:p14="http://schemas.microsoft.com/office/powerpoint/2010/main" val="13921719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0CE1D4BB-DF99-4E79-AFF7-FCAB55708782}" type="slidenum">
              <a:rPr lang="en-US" altLang="en-US" smtClean="0"/>
              <a:pPr eaLnBrk="1" hangingPunct="1">
                <a:spcBef>
                  <a:spcPct val="0"/>
                </a:spcBef>
              </a:pPr>
              <a:t>3</a:t>
            </a:fld>
            <a:endParaRPr lang="en-US" altLang="en-US"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pPr eaLnBrk="1" hangingPunct="1"/>
            <a:endParaRPr lang="en-US" altLang="en-US" smtClean="0">
              <a:latin typeface="Arial" charset="0"/>
            </a:endParaRPr>
          </a:p>
        </p:txBody>
      </p:sp>
    </p:spTree>
    <p:extLst>
      <p:ext uri="{BB962C8B-B14F-4D97-AF65-F5344CB8AC3E}">
        <p14:creationId xmlns:p14="http://schemas.microsoft.com/office/powerpoint/2010/main" val="27283499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E5677EE2-FB23-459D-B030-90330C94682D}" type="slidenum">
              <a:rPr lang="en-US" altLang="en-US" smtClean="0"/>
              <a:pPr eaLnBrk="1" hangingPunct="1">
                <a:spcBef>
                  <a:spcPct val="0"/>
                </a:spcBef>
              </a:pPr>
              <a:t>4</a:t>
            </a:fld>
            <a:endParaRPr lang="en-US" altLang="en-US"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p:spPr>
        <p:txBody>
          <a:bodyPr/>
          <a:lstStyle/>
          <a:p>
            <a:pPr eaLnBrk="1" hangingPunct="1"/>
            <a:endParaRPr lang="en-US" altLang="en-US" smtClean="0">
              <a:latin typeface="Arial" charset="0"/>
            </a:endParaRPr>
          </a:p>
        </p:txBody>
      </p:sp>
    </p:spTree>
    <p:extLst>
      <p:ext uri="{BB962C8B-B14F-4D97-AF65-F5344CB8AC3E}">
        <p14:creationId xmlns:p14="http://schemas.microsoft.com/office/powerpoint/2010/main" val="2349622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1F6E265-6FC3-4077-A144-068DD4509F4B}" type="slidenum">
              <a:rPr lang="en-US" altLang="en-US" smtClean="0"/>
              <a:pPr eaLnBrk="1" hangingPunct="1">
                <a:spcBef>
                  <a:spcPct val="0"/>
                </a:spcBef>
              </a:pPr>
              <a:t>5</a:t>
            </a:fld>
            <a:endParaRPr lang="en-US" altLang="en-US" smtClean="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p:spPr>
        <p:txBody>
          <a:bodyPr/>
          <a:lstStyle/>
          <a:p>
            <a:pPr eaLnBrk="1" hangingPunct="1"/>
            <a:endParaRPr lang="en-US" altLang="en-US" smtClean="0">
              <a:latin typeface="Arial" charset="0"/>
            </a:endParaRPr>
          </a:p>
        </p:txBody>
      </p:sp>
    </p:spTree>
    <p:extLst>
      <p:ext uri="{BB962C8B-B14F-4D97-AF65-F5344CB8AC3E}">
        <p14:creationId xmlns:p14="http://schemas.microsoft.com/office/powerpoint/2010/main" val="16464463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1AC53B48-0272-4530-80CF-0900AE7E1583}" type="slidenum">
              <a:rPr lang="en-US" altLang="en-US" smtClean="0"/>
              <a:pPr eaLnBrk="1" hangingPunct="1">
                <a:spcBef>
                  <a:spcPct val="0"/>
                </a:spcBef>
              </a:pPr>
              <a:t>6</a:t>
            </a:fld>
            <a:endParaRPr lang="en-US" altLang="en-US"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p:spPr>
        <p:txBody>
          <a:bodyPr/>
          <a:lstStyle/>
          <a:p>
            <a:pPr eaLnBrk="1" hangingPunct="1"/>
            <a:endParaRPr lang="en-US" altLang="en-US" smtClean="0">
              <a:latin typeface="Arial" charset="0"/>
            </a:endParaRPr>
          </a:p>
        </p:txBody>
      </p:sp>
    </p:spTree>
    <p:extLst>
      <p:ext uri="{BB962C8B-B14F-4D97-AF65-F5344CB8AC3E}">
        <p14:creationId xmlns:p14="http://schemas.microsoft.com/office/powerpoint/2010/main" val="1158236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FA5ECC73-18A8-42CC-845B-EBECBF80F32B}" type="slidenum">
              <a:rPr lang="en-US" altLang="en-US" smtClean="0"/>
              <a:pPr eaLnBrk="1" hangingPunct="1">
                <a:spcBef>
                  <a:spcPct val="0"/>
                </a:spcBef>
              </a:pPr>
              <a:t>7</a:t>
            </a:fld>
            <a:endParaRPr lang="en-US" altLang="en-US" smtClean="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p:spPr>
        <p:txBody>
          <a:bodyPr/>
          <a:lstStyle/>
          <a:p>
            <a:pPr eaLnBrk="1" hangingPunct="1"/>
            <a:endParaRPr lang="en-US" altLang="en-US" smtClean="0">
              <a:latin typeface="Arial" charset="0"/>
            </a:endParaRPr>
          </a:p>
        </p:txBody>
      </p:sp>
    </p:spTree>
    <p:extLst>
      <p:ext uri="{BB962C8B-B14F-4D97-AF65-F5344CB8AC3E}">
        <p14:creationId xmlns:p14="http://schemas.microsoft.com/office/powerpoint/2010/main" val="32244621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46482D2-6E72-40A6-8095-4E729793FEB2}" type="slidenum">
              <a:rPr lang="en-US" altLang="en-US" smtClean="0"/>
              <a:pPr eaLnBrk="1" hangingPunct="1">
                <a:spcBef>
                  <a:spcPct val="0"/>
                </a:spcBef>
              </a:pPr>
              <a:t>8</a:t>
            </a:fld>
            <a:endParaRPr lang="en-US" altLang="en-US" smtClean="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p:spPr>
        <p:txBody>
          <a:bodyPr/>
          <a:lstStyle/>
          <a:p>
            <a:pPr eaLnBrk="1" hangingPunct="1"/>
            <a:endParaRPr lang="en-US" altLang="en-US" smtClean="0">
              <a:latin typeface="Arial" charset="0"/>
            </a:endParaRPr>
          </a:p>
        </p:txBody>
      </p:sp>
    </p:spTree>
    <p:extLst>
      <p:ext uri="{BB962C8B-B14F-4D97-AF65-F5344CB8AC3E}">
        <p14:creationId xmlns:p14="http://schemas.microsoft.com/office/powerpoint/2010/main" val="8877556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D8EDDCE-2345-415A-A798-059D346CD028}" type="slidenum">
              <a:rPr lang="en-US" altLang="en-US" smtClean="0"/>
              <a:pPr eaLnBrk="1" hangingPunct="1">
                <a:spcBef>
                  <a:spcPct val="0"/>
                </a:spcBef>
              </a:pPr>
              <a:t>9</a:t>
            </a:fld>
            <a:endParaRPr lang="en-US" altLang="en-US" smtClean="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p:spPr>
        <p:txBody>
          <a:bodyPr/>
          <a:lstStyle/>
          <a:p>
            <a:pPr eaLnBrk="1" hangingPunct="1"/>
            <a:endParaRPr lang="en-US" altLang="en-US" smtClean="0">
              <a:latin typeface="Arial" charset="0"/>
            </a:endParaRPr>
          </a:p>
        </p:txBody>
      </p:sp>
    </p:spTree>
    <p:extLst>
      <p:ext uri="{BB962C8B-B14F-4D97-AF65-F5344CB8AC3E}">
        <p14:creationId xmlns:p14="http://schemas.microsoft.com/office/powerpoint/2010/main" val="29319864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640212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20392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302362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694681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338909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0419137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828802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383156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17622188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066288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40351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208738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9590847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619889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4404926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4411946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4795099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72055641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5808033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789739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111133908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48094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61707662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7313449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6000167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4599822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654056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82732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33874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21594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333383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02238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5318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33528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3.jpe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1.pn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5" Type="http://schemas.openxmlformats.org/officeDocument/2006/relationships/image" Target="../media/image3.jpeg"/><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9144000" cy="731838"/>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8"/>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6554788"/>
            <a:ext cx="9144000" cy="3048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8" name="Text Box 9"/>
          <p:cNvSpPr txBox="1">
            <a:spLocks noChangeArrowheads="1"/>
          </p:cNvSpPr>
          <p:nvPr userDrawn="1"/>
        </p:nvSpPr>
        <p:spPr bwMode="auto">
          <a:xfrm>
            <a:off x="73025" y="6556375"/>
            <a:ext cx="3203575" cy="3048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defRPr/>
            </a:pPr>
            <a:r>
              <a:rPr lang="en-US" sz="1400" b="1" smtClean="0">
                <a:solidFill>
                  <a:schemeClr val="bg1"/>
                </a:solidFill>
              </a:rPr>
              <a:t>Holt McDougal Algebra 2</a:t>
            </a:r>
          </a:p>
        </p:txBody>
      </p:sp>
      <p:sp>
        <p:nvSpPr>
          <p:cNvPr id="1029" name="Text Box 11"/>
          <p:cNvSpPr txBox="1">
            <a:spLocks noChangeArrowheads="1"/>
          </p:cNvSpPr>
          <p:nvPr userDrawn="1"/>
        </p:nvSpPr>
        <p:spPr bwMode="auto">
          <a:xfrm>
            <a:off x="1295400" y="-41275"/>
            <a:ext cx="7239000" cy="86042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nSpc>
                <a:spcPct val="90000"/>
              </a:lnSpc>
              <a:defRPr/>
            </a:pPr>
            <a:r>
              <a:rPr lang="en-US" sz="2800" smtClean="0">
                <a:solidFill>
                  <a:schemeClr val="bg1"/>
                </a:solidFill>
                <a:latin typeface="Arial Black" pitchFamily="34" charset="0"/>
              </a:rPr>
              <a:t>Solving Rational Equations</a:t>
            </a:r>
          </a:p>
          <a:p>
            <a:pPr>
              <a:lnSpc>
                <a:spcPct val="90000"/>
              </a:lnSpc>
              <a:defRPr/>
            </a:pPr>
            <a:r>
              <a:rPr lang="en-US" sz="2800" smtClean="0">
                <a:solidFill>
                  <a:schemeClr val="bg1"/>
                </a:solidFill>
                <a:latin typeface="Arial Black" pitchFamily="34" charset="0"/>
              </a:rPr>
              <a:t>and Inequalities</a:t>
            </a:r>
          </a:p>
        </p:txBody>
      </p:sp>
      <p:pic>
        <p:nvPicPr>
          <p:cNvPr id="1030" name="Picture 12" descr="chater_screen"/>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4086225" y="6553200"/>
            <a:ext cx="50577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7"/>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731838"/>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8"/>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6554788"/>
            <a:ext cx="9144000" cy="3048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8" name="Text Box 9"/>
          <p:cNvSpPr txBox="1">
            <a:spLocks noChangeArrowheads="1"/>
          </p:cNvSpPr>
          <p:nvPr userDrawn="1"/>
        </p:nvSpPr>
        <p:spPr bwMode="auto">
          <a:xfrm>
            <a:off x="73025" y="6556375"/>
            <a:ext cx="3203575" cy="3048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defRPr/>
            </a:pPr>
            <a:r>
              <a:rPr lang="en-US" sz="1400" b="1" smtClean="0">
                <a:solidFill>
                  <a:schemeClr val="bg1"/>
                </a:solidFill>
              </a:rPr>
              <a:t>Holt McDougal Algebra 2</a:t>
            </a:r>
          </a:p>
        </p:txBody>
      </p:sp>
      <p:sp>
        <p:nvSpPr>
          <p:cNvPr id="1029" name="Text Box 11"/>
          <p:cNvSpPr txBox="1">
            <a:spLocks noChangeArrowheads="1"/>
          </p:cNvSpPr>
          <p:nvPr userDrawn="1"/>
        </p:nvSpPr>
        <p:spPr bwMode="auto">
          <a:xfrm>
            <a:off x="1295400" y="-41275"/>
            <a:ext cx="7239000" cy="86042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nSpc>
                <a:spcPct val="90000"/>
              </a:lnSpc>
              <a:defRPr/>
            </a:pPr>
            <a:r>
              <a:rPr lang="en-US" sz="2800" smtClean="0">
                <a:solidFill>
                  <a:schemeClr val="bg1"/>
                </a:solidFill>
                <a:latin typeface="Arial Black" pitchFamily="34" charset="0"/>
              </a:rPr>
              <a:t>Solving Rational Equations</a:t>
            </a:r>
          </a:p>
          <a:p>
            <a:pPr>
              <a:lnSpc>
                <a:spcPct val="90000"/>
              </a:lnSpc>
              <a:defRPr/>
            </a:pPr>
            <a:r>
              <a:rPr lang="en-US" sz="2800" smtClean="0">
                <a:solidFill>
                  <a:schemeClr val="bg1"/>
                </a:solidFill>
                <a:latin typeface="Arial Black" pitchFamily="34" charset="0"/>
              </a:rPr>
              <a:t>and Inequalities</a:t>
            </a:r>
          </a:p>
        </p:txBody>
      </p:sp>
      <p:pic>
        <p:nvPicPr>
          <p:cNvPr id="2054" name="Picture 12" descr="chater_screen"/>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4086225" y="6553200"/>
            <a:ext cx="50577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QuestionShape"/>
          <p:cNvSpPr/>
          <p:nvPr userDrawn="1"/>
        </p:nvSpPr>
        <p:spPr>
          <a:xfrm>
            <a:off x="127000" y="127000"/>
            <a:ext cx="8890000" cy="285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a:solidFill>
                  <a:srgbClr val="000000"/>
                </a:solidFill>
              </a:rPr>
              <a:t>iRespond Question Master</a:t>
            </a:r>
          </a:p>
        </p:txBody>
      </p:sp>
      <p:sp>
        <p:nvSpPr>
          <p:cNvPr id="3" name="AShape"/>
          <p:cNvSpPr/>
          <p:nvPr userDrawn="1"/>
        </p:nvSpPr>
        <p:spPr>
          <a:xfrm>
            <a:off x="127000" y="3111500"/>
            <a:ext cx="8890000" cy="711200"/>
          </a:xfrm>
          <a:prstGeom prst="rect">
            <a:avLst/>
          </a:prstGeom>
          <a:solidFill>
            <a:schemeClr val="accent1"/>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a:t>A.) Response A</a:t>
            </a:r>
          </a:p>
        </p:txBody>
      </p:sp>
      <p:sp>
        <p:nvSpPr>
          <p:cNvPr id="4" name="BShape"/>
          <p:cNvSpPr/>
          <p:nvPr userDrawn="1"/>
        </p:nvSpPr>
        <p:spPr>
          <a:xfrm>
            <a:off x="127000" y="3835400"/>
            <a:ext cx="8890000" cy="711200"/>
          </a:xfrm>
          <a:prstGeom prst="rect">
            <a:avLst/>
          </a:prstGeom>
          <a:solidFill>
            <a:schemeClr val="accent1"/>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a:t>B.) Response B</a:t>
            </a:r>
          </a:p>
        </p:txBody>
      </p:sp>
      <p:sp>
        <p:nvSpPr>
          <p:cNvPr id="5" name="CShape"/>
          <p:cNvSpPr/>
          <p:nvPr userDrawn="1"/>
        </p:nvSpPr>
        <p:spPr>
          <a:xfrm>
            <a:off x="127000" y="4559300"/>
            <a:ext cx="8890000" cy="711200"/>
          </a:xfrm>
          <a:prstGeom prst="rect">
            <a:avLst/>
          </a:prstGeom>
          <a:solidFill>
            <a:schemeClr val="accent1"/>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a:t>C.) Response C</a:t>
            </a:r>
          </a:p>
        </p:txBody>
      </p:sp>
      <p:sp>
        <p:nvSpPr>
          <p:cNvPr id="6" name="DShape"/>
          <p:cNvSpPr/>
          <p:nvPr userDrawn="1"/>
        </p:nvSpPr>
        <p:spPr>
          <a:xfrm>
            <a:off x="127000" y="5283200"/>
            <a:ext cx="8890000" cy="711200"/>
          </a:xfrm>
          <a:prstGeom prst="rect">
            <a:avLst/>
          </a:prstGeom>
          <a:solidFill>
            <a:schemeClr val="accent1"/>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a:t>D.) Response D</a:t>
            </a:r>
          </a:p>
        </p:txBody>
      </p:sp>
      <p:sp>
        <p:nvSpPr>
          <p:cNvPr id="7" name="EShape"/>
          <p:cNvSpPr/>
          <p:nvPr userDrawn="1"/>
        </p:nvSpPr>
        <p:spPr>
          <a:xfrm>
            <a:off x="127000" y="6007100"/>
            <a:ext cx="8890000" cy="711200"/>
          </a:xfrm>
          <a:prstGeom prst="rect">
            <a:avLst/>
          </a:prstGeom>
          <a:solidFill>
            <a:schemeClr val="accent1"/>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a:t>E.) Response E</a:t>
            </a:r>
          </a:p>
        </p:txBody>
      </p:sp>
      <p:sp>
        <p:nvSpPr>
          <p:cNvPr id="8" name="Percent"/>
          <p:cNvSpPr/>
          <p:nvPr userDrawn="1"/>
        </p:nvSpPr>
        <p:spPr>
          <a:xfrm>
            <a:off x="6350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a:solidFill>
                  <a:srgbClr val="000000"/>
                </a:solidFill>
              </a:rPr>
              <a:t>Percent Complete 100%</a:t>
            </a:r>
          </a:p>
        </p:txBody>
      </p:sp>
      <p:sp>
        <p:nvSpPr>
          <p:cNvPr id="9" name="Timer"/>
          <p:cNvSpPr/>
          <p:nvPr userDrawn="1"/>
        </p:nvSpPr>
        <p:spPr>
          <a:xfrm>
            <a:off x="254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a:solidFill>
                  <a:srgbClr val="000000"/>
                </a:solidFill>
              </a:rPr>
              <a:t>00:30</a:t>
            </a:r>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074" name="Picture 7"/>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731838"/>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8"/>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6554788"/>
            <a:ext cx="9144000" cy="3048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8" name="Text Box 9"/>
          <p:cNvSpPr txBox="1">
            <a:spLocks noChangeArrowheads="1"/>
          </p:cNvSpPr>
          <p:nvPr userDrawn="1"/>
        </p:nvSpPr>
        <p:spPr bwMode="auto">
          <a:xfrm>
            <a:off x="73025" y="6556375"/>
            <a:ext cx="3203575" cy="3048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defRPr/>
            </a:pPr>
            <a:r>
              <a:rPr lang="en-US" sz="1400" b="1" smtClean="0">
                <a:solidFill>
                  <a:schemeClr val="bg1"/>
                </a:solidFill>
              </a:rPr>
              <a:t>Holt McDougal Algebra 2</a:t>
            </a:r>
          </a:p>
        </p:txBody>
      </p:sp>
      <p:sp>
        <p:nvSpPr>
          <p:cNvPr id="1029" name="Text Box 11"/>
          <p:cNvSpPr txBox="1">
            <a:spLocks noChangeArrowheads="1"/>
          </p:cNvSpPr>
          <p:nvPr userDrawn="1"/>
        </p:nvSpPr>
        <p:spPr bwMode="auto">
          <a:xfrm>
            <a:off x="1295400" y="-41275"/>
            <a:ext cx="7239000" cy="86042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nSpc>
                <a:spcPct val="90000"/>
              </a:lnSpc>
              <a:defRPr/>
            </a:pPr>
            <a:r>
              <a:rPr lang="en-US" sz="2800" smtClean="0">
                <a:solidFill>
                  <a:schemeClr val="bg1"/>
                </a:solidFill>
                <a:latin typeface="Arial Black" pitchFamily="34" charset="0"/>
              </a:rPr>
              <a:t>Solving Rational Equations</a:t>
            </a:r>
          </a:p>
          <a:p>
            <a:pPr>
              <a:lnSpc>
                <a:spcPct val="90000"/>
              </a:lnSpc>
              <a:defRPr/>
            </a:pPr>
            <a:r>
              <a:rPr lang="en-US" sz="2800" smtClean="0">
                <a:solidFill>
                  <a:schemeClr val="bg1"/>
                </a:solidFill>
                <a:latin typeface="Arial Black" pitchFamily="34" charset="0"/>
              </a:rPr>
              <a:t>and Inequalities</a:t>
            </a:r>
          </a:p>
        </p:txBody>
      </p:sp>
      <p:pic>
        <p:nvPicPr>
          <p:cNvPr id="3078" name="Picture 12" descr="chater_screen"/>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4086225" y="6553200"/>
            <a:ext cx="50577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GraphShape" hidden="1"/>
          <p:cNvSpPr/>
          <p:nvPr userDrawn="1"/>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t>iRespond Graph</a:t>
            </a:r>
          </a:p>
        </p:txBody>
      </p:sp>
      <p:grpSp>
        <p:nvGrpSpPr>
          <p:cNvPr id="3080" name="CorrectBarGroup"/>
          <p:cNvGrpSpPr>
            <a:grpSpLocks/>
          </p:cNvGrpSpPr>
          <p:nvPr userDrawn="1"/>
        </p:nvGrpSpPr>
        <p:grpSpPr bwMode="auto">
          <a:xfrm>
            <a:off x="1270000" y="3175000"/>
            <a:ext cx="2667000" cy="2540000"/>
            <a:chOff x="1270000" y="3175000"/>
            <a:chExt cx="2667000" cy="2540000"/>
          </a:xfrm>
        </p:grpSpPr>
        <p:sp>
          <p:nvSpPr>
            <p:cNvPr id="4" name="CorrectBar0"/>
            <p:cNvSpPr/>
            <p:nvPr userDrawn="1"/>
          </p:nvSpPr>
          <p:spPr>
            <a:xfrm>
              <a:off x="1270000" y="3175000"/>
              <a:ext cx="1079500" cy="254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CorrectBar1"/>
            <p:cNvSpPr/>
            <p:nvPr userDrawn="1"/>
          </p:nvSpPr>
          <p:spPr>
            <a:xfrm>
              <a:off x="2857500" y="4445000"/>
              <a:ext cx="1079500" cy="127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081" name="PercentLabelGroup"/>
          <p:cNvGrpSpPr>
            <a:grpSpLocks/>
          </p:cNvGrpSpPr>
          <p:nvPr userDrawn="1"/>
        </p:nvGrpSpPr>
        <p:grpSpPr bwMode="auto">
          <a:xfrm>
            <a:off x="1270000" y="1270000"/>
            <a:ext cx="7429500" cy="317500"/>
            <a:chOff x="1270000" y="1270000"/>
            <a:chExt cx="7429500" cy="317500"/>
          </a:xfrm>
        </p:grpSpPr>
        <p:sp>
          <p:nvSpPr>
            <p:cNvPr id="3" name="PercentLabel0"/>
            <p:cNvSpPr/>
            <p:nvPr userDrawn="1"/>
          </p:nvSpPr>
          <p:spPr>
            <a:xfrm>
              <a:off x="127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en-US" sz="2800">
                  <a:solidFill>
                    <a:srgbClr val="000000"/>
                  </a:solidFill>
                </a:rPr>
                <a:t>67%</a:t>
              </a:r>
            </a:p>
          </p:txBody>
        </p:sp>
        <p:sp>
          <p:nvSpPr>
            <p:cNvPr id="6" name="PercentLabel1"/>
            <p:cNvSpPr/>
            <p:nvPr userDrawn="1"/>
          </p:nvSpPr>
          <p:spPr>
            <a:xfrm>
              <a:off x="2857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en-US" sz="2800">
                  <a:solidFill>
                    <a:srgbClr val="000000"/>
                  </a:solidFill>
                </a:rPr>
                <a:t>33%</a:t>
              </a:r>
            </a:p>
          </p:txBody>
        </p:sp>
        <p:sp>
          <p:nvSpPr>
            <p:cNvPr id="9" name="PercentLabel2"/>
            <p:cNvSpPr/>
            <p:nvPr userDrawn="1"/>
          </p:nvSpPr>
          <p:spPr>
            <a:xfrm>
              <a:off x="4445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en-US" sz="2800">
                  <a:solidFill>
                    <a:srgbClr val="000000"/>
                  </a:solidFill>
                </a:rPr>
                <a:t>100%</a:t>
              </a:r>
            </a:p>
          </p:txBody>
        </p:sp>
        <p:sp>
          <p:nvSpPr>
            <p:cNvPr id="12" name="PercentLabel3"/>
            <p:cNvSpPr/>
            <p:nvPr userDrawn="1"/>
          </p:nvSpPr>
          <p:spPr>
            <a:xfrm>
              <a:off x="6032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en-US" sz="2800">
                  <a:solidFill>
                    <a:srgbClr val="000000"/>
                  </a:solidFill>
                </a:rPr>
                <a:t>100%</a:t>
              </a:r>
            </a:p>
          </p:txBody>
        </p:sp>
        <p:sp>
          <p:nvSpPr>
            <p:cNvPr id="15" name="PercentLabel4"/>
            <p:cNvSpPr/>
            <p:nvPr userDrawn="1"/>
          </p:nvSpPr>
          <p:spPr>
            <a:xfrm>
              <a:off x="762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en-US" sz="2800">
                  <a:solidFill>
                    <a:srgbClr val="000000"/>
                  </a:solidFill>
                </a:rPr>
                <a:t>67%</a:t>
              </a:r>
            </a:p>
          </p:txBody>
        </p:sp>
      </p:grpSp>
      <p:grpSp>
        <p:nvGrpSpPr>
          <p:cNvPr id="3082" name="IncorrectBarGroup"/>
          <p:cNvGrpSpPr>
            <a:grpSpLocks/>
          </p:cNvGrpSpPr>
          <p:nvPr userDrawn="1"/>
        </p:nvGrpSpPr>
        <p:grpSpPr bwMode="auto">
          <a:xfrm>
            <a:off x="4445000" y="1905000"/>
            <a:ext cx="4254500" cy="3810000"/>
            <a:chOff x="4445000" y="1905000"/>
            <a:chExt cx="4254500" cy="3810000"/>
          </a:xfrm>
        </p:grpSpPr>
        <p:sp>
          <p:nvSpPr>
            <p:cNvPr id="10" name="IncorrectBar2"/>
            <p:cNvSpPr/>
            <p:nvPr userDrawn="1"/>
          </p:nvSpPr>
          <p:spPr>
            <a:xfrm>
              <a:off x="44450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IncorrectBar3"/>
            <p:cNvSpPr/>
            <p:nvPr userDrawn="1"/>
          </p:nvSpPr>
          <p:spPr>
            <a:xfrm>
              <a:off x="60325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IncorrectBar4"/>
            <p:cNvSpPr/>
            <p:nvPr userDrawn="1"/>
          </p:nvSpPr>
          <p:spPr>
            <a:xfrm>
              <a:off x="7620000" y="3175000"/>
              <a:ext cx="1079500" cy="254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083" name="XLabelGroup"/>
          <p:cNvGrpSpPr>
            <a:grpSpLocks/>
          </p:cNvGrpSpPr>
          <p:nvPr userDrawn="1"/>
        </p:nvGrpSpPr>
        <p:grpSpPr bwMode="auto">
          <a:xfrm>
            <a:off x="1270000" y="5842000"/>
            <a:ext cx="7429500" cy="317500"/>
            <a:chOff x="1270000" y="5842000"/>
            <a:chExt cx="7429500" cy="317500"/>
          </a:xfrm>
        </p:grpSpPr>
        <p:sp>
          <p:nvSpPr>
            <p:cNvPr id="5" name="XValueLabel0"/>
            <p:cNvSpPr/>
            <p:nvPr userDrawn="1"/>
          </p:nvSpPr>
          <p:spPr>
            <a:xfrm>
              <a:off x="127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en-US" sz="2800">
                  <a:solidFill>
                    <a:srgbClr val="000000"/>
                  </a:solidFill>
                </a:rPr>
                <a:t>A*</a:t>
              </a:r>
            </a:p>
          </p:txBody>
        </p:sp>
        <p:sp>
          <p:nvSpPr>
            <p:cNvPr id="8" name="XValueLabel1"/>
            <p:cNvSpPr/>
            <p:nvPr userDrawn="1"/>
          </p:nvSpPr>
          <p:spPr>
            <a:xfrm>
              <a:off x="2857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en-US" sz="2800">
                  <a:solidFill>
                    <a:srgbClr val="000000"/>
                  </a:solidFill>
                </a:rPr>
                <a:t>B*</a:t>
              </a:r>
            </a:p>
          </p:txBody>
        </p:sp>
        <p:sp>
          <p:nvSpPr>
            <p:cNvPr id="11" name="XValueLabel2"/>
            <p:cNvSpPr/>
            <p:nvPr userDrawn="1"/>
          </p:nvSpPr>
          <p:spPr>
            <a:xfrm>
              <a:off x="4445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en-US" sz="2800">
                  <a:solidFill>
                    <a:srgbClr val="000000"/>
                  </a:solidFill>
                </a:rPr>
                <a:t>C</a:t>
              </a:r>
            </a:p>
          </p:txBody>
        </p:sp>
        <p:sp>
          <p:nvSpPr>
            <p:cNvPr id="14" name="XValueLabel3"/>
            <p:cNvSpPr/>
            <p:nvPr userDrawn="1"/>
          </p:nvSpPr>
          <p:spPr>
            <a:xfrm>
              <a:off x="6032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en-US" sz="2800">
                  <a:solidFill>
                    <a:srgbClr val="000000"/>
                  </a:solidFill>
                </a:rPr>
                <a:t>D</a:t>
              </a:r>
            </a:p>
          </p:txBody>
        </p:sp>
        <p:sp>
          <p:nvSpPr>
            <p:cNvPr id="17" name="XValueLabel4"/>
            <p:cNvSpPr/>
            <p:nvPr userDrawn="1"/>
          </p:nvSpPr>
          <p:spPr>
            <a:xfrm>
              <a:off x="762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en-US" sz="2800">
                  <a:solidFill>
                    <a:srgbClr val="000000"/>
                  </a:solidFill>
                </a:rPr>
                <a:t>E</a:t>
              </a:r>
            </a:p>
          </p:txBody>
        </p:sp>
      </p:grpSp>
      <p:grpSp>
        <p:nvGrpSpPr>
          <p:cNvPr id="3084" name="AxisLineGroup"/>
          <p:cNvGrpSpPr>
            <a:grpSpLocks/>
          </p:cNvGrpSpPr>
          <p:nvPr userDrawn="1"/>
        </p:nvGrpSpPr>
        <p:grpSpPr bwMode="auto">
          <a:xfrm>
            <a:off x="889000" y="1587500"/>
            <a:ext cx="8001000" cy="4127500"/>
            <a:chOff x="889000" y="1587500"/>
            <a:chExt cx="8001000" cy="4127500"/>
          </a:xfrm>
        </p:grpSpPr>
        <p:cxnSp>
          <p:nvCxnSpPr>
            <p:cNvPr id="18" name="XAxisLine"/>
            <p:cNvCxnSpPr/>
            <p:nvPr userDrawn="1"/>
          </p:nvCxnSpPr>
          <p:spPr>
            <a:xfrm>
              <a:off x="889000" y="5715000"/>
              <a:ext cx="8001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9" name="YAxisLine"/>
            <p:cNvCxnSpPr/>
            <p:nvPr userDrawn="1"/>
          </p:nvCxnSpPr>
          <p:spPr>
            <a:xfrm>
              <a:off x="1016000" y="1587500"/>
              <a:ext cx="0" cy="412750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0" name="YAxisTick0"/>
            <p:cNvCxnSpPr/>
            <p:nvPr userDrawn="1"/>
          </p:nvCxnSpPr>
          <p:spPr>
            <a:xfrm>
              <a:off x="889000" y="571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2" name="YAxisTick1"/>
            <p:cNvCxnSpPr/>
            <p:nvPr userDrawn="1"/>
          </p:nvCxnSpPr>
          <p:spPr>
            <a:xfrm>
              <a:off x="889000" y="444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4" name="YAxisTick2"/>
            <p:cNvCxnSpPr/>
            <p:nvPr userDrawn="1"/>
          </p:nvCxnSpPr>
          <p:spPr>
            <a:xfrm>
              <a:off x="889000" y="317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6" name="YAxisTick3"/>
            <p:cNvCxnSpPr/>
            <p:nvPr userDrawn="1"/>
          </p:nvCxnSpPr>
          <p:spPr>
            <a:xfrm>
              <a:off x="889000" y="190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grpSp>
      <p:grpSp>
        <p:nvGrpSpPr>
          <p:cNvPr id="3085" name="YLabelGroup"/>
          <p:cNvGrpSpPr>
            <a:grpSpLocks/>
          </p:cNvGrpSpPr>
          <p:nvPr userDrawn="1"/>
        </p:nvGrpSpPr>
        <p:grpSpPr bwMode="auto">
          <a:xfrm>
            <a:off x="254000" y="1841500"/>
            <a:ext cx="762000" cy="3937000"/>
            <a:chOff x="254000" y="1841500"/>
            <a:chExt cx="762000" cy="3937000"/>
          </a:xfrm>
        </p:grpSpPr>
        <p:sp>
          <p:nvSpPr>
            <p:cNvPr id="21" name="YValueLabel0"/>
            <p:cNvSpPr/>
            <p:nvPr userDrawn="1"/>
          </p:nvSpPr>
          <p:spPr>
            <a:xfrm>
              <a:off x="254000" y="565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a:solidFill>
                    <a:srgbClr val="000000"/>
                  </a:solidFill>
                </a:rPr>
                <a:t>0</a:t>
              </a:r>
            </a:p>
          </p:txBody>
        </p:sp>
        <p:sp>
          <p:nvSpPr>
            <p:cNvPr id="23" name="YValueLabel1"/>
            <p:cNvSpPr/>
            <p:nvPr userDrawn="1"/>
          </p:nvSpPr>
          <p:spPr>
            <a:xfrm>
              <a:off x="254000" y="438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a:solidFill>
                    <a:srgbClr val="000000"/>
                  </a:solidFill>
                </a:rPr>
                <a:t>1</a:t>
              </a:r>
            </a:p>
          </p:txBody>
        </p:sp>
        <p:sp>
          <p:nvSpPr>
            <p:cNvPr id="25" name="YValueLabel2"/>
            <p:cNvSpPr/>
            <p:nvPr userDrawn="1"/>
          </p:nvSpPr>
          <p:spPr>
            <a:xfrm>
              <a:off x="254000" y="311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a:solidFill>
                    <a:srgbClr val="000000"/>
                  </a:solidFill>
                </a:rPr>
                <a:t>2</a:t>
              </a:r>
            </a:p>
          </p:txBody>
        </p:sp>
        <p:sp>
          <p:nvSpPr>
            <p:cNvPr id="27" name="YValueLabel3"/>
            <p:cNvSpPr/>
            <p:nvPr userDrawn="1"/>
          </p:nvSpPr>
          <p:spPr>
            <a:xfrm>
              <a:off x="254000" y="184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a:solidFill>
                    <a:srgbClr val="000000"/>
                  </a:solidFill>
                </a:rPr>
                <a:t>3</a:t>
              </a:r>
            </a:p>
          </p:txBody>
        </p:sp>
      </p:gr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image" Target="../media/image6.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image" Target="../media/image7.wmf"/><Relationship Id="rId4" Type="http://schemas.openxmlformats.org/officeDocument/2006/relationships/oleObject" Target="../embeddings/oleObject3.bin"/></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7.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6.wmf"/><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457200" y="1143000"/>
            <a:ext cx="8458200" cy="5334000"/>
          </a:xfrm>
          <a:prstGeom prst="rect">
            <a:avLst/>
          </a:prstGeom>
          <a:noFill/>
          <a:ln w="28575">
            <a:solidFill>
              <a:srgbClr val="DBDBDB"/>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sz="2800" b="1">
                <a:solidFill>
                  <a:srgbClr val="3333CC"/>
                </a:solidFill>
              </a:rPr>
              <a:t>Warm Up</a:t>
            </a:r>
            <a:endParaRPr lang="en-US" altLang="en-US" sz="2800"/>
          </a:p>
          <a:p>
            <a:pPr eaLnBrk="1" hangingPunct="1"/>
            <a:r>
              <a:rPr lang="en-US" altLang="en-US" sz="2800" b="1"/>
              <a:t>Find the least common multiple for each pair.</a:t>
            </a:r>
            <a:endParaRPr lang="en-US" altLang="en-US" sz="2800">
              <a:solidFill>
                <a:srgbClr val="FF0000"/>
              </a:solidFill>
            </a:endParaRPr>
          </a:p>
        </p:txBody>
      </p:sp>
      <p:sp>
        <p:nvSpPr>
          <p:cNvPr id="5123" name="Text Box 26"/>
          <p:cNvSpPr txBox="1">
            <a:spLocks noChangeArrowheads="1"/>
          </p:cNvSpPr>
          <p:nvPr/>
        </p:nvSpPr>
        <p:spPr bwMode="auto">
          <a:xfrm>
            <a:off x="457200" y="2514600"/>
            <a:ext cx="32972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b="1"/>
              <a:t>1. </a:t>
            </a:r>
            <a:r>
              <a:rPr lang="en-US" altLang="en-US"/>
              <a:t>2</a:t>
            </a:r>
            <a:r>
              <a:rPr lang="en-US" altLang="en-US" i="1"/>
              <a:t>x</a:t>
            </a:r>
            <a:r>
              <a:rPr lang="en-US" altLang="en-US" baseline="30000"/>
              <a:t>2</a:t>
            </a:r>
            <a:r>
              <a:rPr lang="en-US" altLang="en-US"/>
              <a:t> and 4</a:t>
            </a:r>
            <a:r>
              <a:rPr lang="en-US" altLang="en-US" i="1"/>
              <a:t>x</a:t>
            </a:r>
            <a:r>
              <a:rPr lang="en-US" altLang="en-US" baseline="30000"/>
              <a:t>2</a:t>
            </a:r>
            <a:r>
              <a:rPr lang="en-US" altLang="en-US"/>
              <a:t> – 2</a:t>
            </a:r>
            <a:r>
              <a:rPr lang="en-US" altLang="en-US" i="1"/>
              <a:t>x</a:t>
            </a:r>
            <a:r>
              <a:rPr lang="en-US" altLang="en-US"/>
              <a:t> </a:t>
            </a:r>
            <a:endParaRPr lang="en-US" altLang="en-US" baseline="30000"/>
          </a:p>
        </p:txBody>
      </p:sp>
      <p:sp>
        <p:nvSpPr>
          <p:cNvPr id="5124" name="Text Box 27"/>
          <p:cNvSpPr txBox="1">
            <a:spLocks noChangeArrowheads="1"/>
          </p:cNvSpPr>
          <p:nvPr/>
        </p:nvSpPr>
        <p:spPr bwMode="auto">
          <a:xfrm>
            <a:off x="447675" y="2971800"/>
            <a:ext cx="40068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b="1"/>
              <a:t>2. </a:t>
            </a:r>
            <a:r>
              <a:rPr lang="en-US" altLang="en-US" i="1"/>
              <a:t>x </a:t>
            </a:r>
            <a:r>
              <a:rPr lang="en-US" altLang="en-US"/>
              <a:t>+ 5 and</a:t>
            </a:r>
            <a:r>
              <a:rPr lang="en-US" altLang="en-US" i="1"/>
              <a:t> x</a:t>
            </a:r>
            <a:r>
              <a:rPr lang="en-US" altLang="en-US" baseline="30000"/>
              <a:t>2 </a:t>
            </a:r>
            <a:r>
              <a:rPr lang="en-US" altLang="en-US"/>
              <a:t>– </a:t>
            </a:r>
            <a:r>
              <a:rPr lang="en-US" altLang="en-US" i="1"/>
              <a:t>x </a:t>
            </a:r>
            <a:r>
              <a:rPr lang="en-US" altLang="en-US"/>
              <a:t>– 30 </a:t>
            </a:r>
          </a:p>
        </p:txBody>
      </p:sp>
      <p:sp>
        <p:nvSpPr>
          <p:cNvPr id="5125" name="Text Box 41"/>
          <p:cNvSpPr txBox="1">
            <a:spLocks noChangeArrowheads="1"/>
          </p:cNvSpPr>
          <p:nvPr/>
        </p:nvSpPr>
        <p:spPr bwMode="auto">
          <a:xfrm>
            <a:off x="441325" y="429895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endParaRPr lang="en-US" altLang="en-US"/>
          </a:p>
        </p:txBody>
      </p:sp>
      <p:sp>
        <p:nvSpPr>
          <p:cNvPr id="5126" name="Text Box 142"/>
          <p:cNvSpPr txBox="1">
            <a:spLocks noChangeArrowheads="1"/>
          </p:cNvSpPr>
          <p:nvPr/>
        </p:nvSpPr>
        <p:spPr bwMode="auto">
          <a:xfrm>
            <a:off x="450850" y="4495800"/>
            <a:ext cx="615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b="1"/>
              <a:t>3. </a:t>
            </a:r>
            <a:endParaRPr lang="en-US" altLang="en-US"/>
          </a:p>
        </p:txBody>
      </p:sp>
      <p:sp>
        <p:nvSpPr>
          <p:cNvPr id="5127" name="Text Box 143"/>
          <p:cNvSpPr txBox="1">
            <a:spLocks noChangeArrowheads="1"/>
          </p:cNvSpPr>
          <p:nvPr/>
        </p:nvSpPr>
        <p:spPr bwMode="auto">
          <a:xfrm>
            <a:off x="450850" y="5562600"/>
            <a:ext cx="615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b="1"/>
              <a:t>4. </a:t>
            </a:r>
            <a:endParaRPr lang="en-US" altLang="en-US"/>
          </a:p>
        </p:txBody>
      </p:sp>
      <p:sp>
        <p:nvSpPr>
          <p:cNvPr id="7330" name="Text Box 162"/>
          <p:cNvSpPr txBox="1">
            <a:spLocks noChangeArrowheads="1"/>
          </p:cNvSpPr>
          <p:nvPr/>
        </p:nvSpPr>
        <p:spPr bwMode="auto">
          <a:xfrm>
            <a:off x="5300663" y="5486400"/>
            <a:ext cx="10239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i="1">
                <a:solidFill>
                  <a:srgbClr val="FF0000"/>
                </a:solidFill>
              </a:rPr>
              <a:t>x </a:t>
            </a:r>
            <a:r>
              <a:rPr lang="en-US" altLang="en-US">
                <a:solidFill>
                  <a:srgbClr val="FF0000"/>
                </a:solidFill>
              </a:rPr>
              <a:t>≠ 0</a:t>
            </a:r>
            <a:endParaRPr lang="en-US" altLang="en-US"/>
          </a:p>
        </p:txBody>
      </p:sp>
      <p:sp>
        <p:nvSpPr>
          <p:cNvPr id="5129" name="Text Box 163"/>
          <p:cNvSpPr txBox="1">
            <a:spLocks noChangeArrowheads="1"/>
          </p:cNvSpPr>
          <p:nvPr/>
        </p:nvSpPr>
        <p:spPr bwMode="auto">
          <a:xfrm>
            <a:off x="449263" y="3581400"/>
            <a:ext cx="8237537"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b="1"/>
              <a:t>Add or subtract. Identify any </a:t>
            </a:r>
            <a:r>
              <a:rPr lang="en-US" altLang="en-US" b="1" i="1"/>
              <a:t>x</a:t>
            </a:r>
            <a:r>
              <a:rPr lang="en-US" altLang="en-US" b="1"/>
              <a:t>-values for which the expression is undefined. </a:t>
            </a:r>
            <a:endParaRPr lang="en-US" altLang="en-US">
              <a:latin typeface="Times" pitchFamily="18" charset="0"/>
            </a:endParaRPr>
          </a:p>
        </p:txBody>
      </p:sp>
      <p:grpSp>
        <p:nvGrpSpPr>
          <p:cNvPr id="7397" name="Group 229"/>
          <p:cNvGrpSpPr>
            <a:grpSpLocks/>
          </p:cNvGrpSpPr>
          <p:nvPr/>
        </p:nvGrpSpPr>
        <p:grpSpPr bwMode="auto">
          <a:xfrm>
            <a:off x="3667125" y="5365750"/>
            <a:ext cx="1438275" cy="806450"/>
            <a:chOff x="2091" y="3380"/>
            <a:chExt cx="906" cy="508"/>
          </a:xfrm>
        </p:grpSpPr>
        <p:grpSp>
          <p:nvGrpSpPr>
            <p:cNvPr id="5161" name="Group 203"/>
            <p:cNvGrpSpPr>
              <a:grpSpLocks/>
            </p:cNvGrpSpPr>
            <p:nvPr/>
          </p:nvGrpSpPr>
          <p:grpSpPr bwMode="auto">
            <a:xfrm>
              <a:off x="2091" y="3380"/>
              <a:ext cx="906" cy="508"/>
              <a:chOff x="4697" y="2804"/>
              <a:chExt cx="906" cy="508"/>
            </a:xfrm>
          </p:grpSpPr>
          <p:sp>
            <p:nvSpPr>
              <p:cNvPr id="5163" name="Text Box 204"/>
              <p:cNvSpPr txBox="1">
                <a:spLocks noChangeArrowheads="1"/>
              </p:cNvSpPr>
              <p:nvPr/>
            </p:nvSpPr>
            <p:spPr bwMode="auto">
              <a:xfrm>
                <a:off x="4697" y="2804"/>
                <a:ext cx="90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solidFill>
                      <a:srgbClr val="FF0000"/>
                    </a:solidFill>
                  </a:rPr>
                  <a:t>–(</a:t>
                </a:r>
                <a:r>
                  <a:rPr lang="en-US" altLang="en-US" i="1">
                    <a:solidFill>
                      <a:srgbClr val="FF0000"/>
                    </a:solidFill>
                  </a:rPr>
                  <a:t>x</a:t>
                </a:r>
                <a:r>
                  <a:rPr lang="en-US" altLang="en-US">
                    <a:solidFill>
                      <a:srgbClr val="FF0000"/>
                    </a:solidFill>
                  </a:rPr>
                  <a:t> – 1)</a:t>
                </a:r>
              </a:p>
            </p:txBody>
          </p:sp>
          <p:sp>
            <p:nvSpPr>
              <p:cNvPr id="5164" name="Text Box 205"/>
              <p:cNvSpPr txBox="1">
                <a:spLocks noChangeArrowheads="1"/>
              </p:cNvSpPr>
              <p:nvPr/>
            </p:nvSpPr>
            <p:spPr bwMode="auto">
              <a:xfrm>
                <a:off x="4989" y="3024"/>
                <a:ext cx="31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solidFill>
                      <a:srgbClr val="FF0000"/>
                    </a:solidFill>
                  </a:rPr>
                  <a:t>x</a:t>
                </a:r>
                <a:r>
                  <a:rPr lang="en-US" altLang="en-US" baseline="30000">
                    <a:solidFill>
                      <a:srgbClr val="FF0000"/>
                    </a:solidFill>
                  </a:rPr>
                  <a:t>2</a:t>
                </a:r>
              </a:p>
            </p:txBody>
          </p:sp>
        </p:grpSp>
        <p:sp>
          <p:nvSpPr>
            <p:cNvPr id="5162" name="Line 206"/>
            <p:cNvSpPr>
              <a:spLocks noChangeShapeType="1"/>
            </p:cNvSpPr>
            <p:nvPr/>
          </p:nvSpPr>
          <p:spPr bwMode="auto">
            <a:xfrm>
              <a:off x="2112" y="3648"/>
              <a:ext cx="816" cy="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7416" name="Group 248"/>
          <p:cNvGrpSpPr>
            <a:grpSpLocks/>
          </p:cNvGrpSpPr>
          <p:nvPr/>
        </p:nvGrpSpPr>
        <p:grpSpPr bwMode="auto">
          <a:xfrm>
            <a:off x="3505200" y="4495800"/>
            <a:ext cx="1812925" cy="762000"/>
            <a:chOff x="3299" y="2832"/>
            <a:chExt cx="1142" cy="480"/>
          </a:xfrm>
        </p:grpSpPr>
        <p:sp>
          <p:nvSpPr>
            <p:cNvPr id="5158" name="Text Box 213"/>
            <p:cNvSpPr txBox="1">
              <a:spLocks noChangeArrowheads="1"/>
            </p:cNvSpPr>
            <p:nvPr/>
          </p:nvSpPr>
          <p:spPr bwMode="auto">
            <a:xfrm>
              <a:off x="3299" y="2832"/>
              <a:ext cx="10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i="1">
                  <a:solidFill>
                    <a:srgbClr val="FF0000"/>
                  </a:solidFill>
                </a:rPr>
                <a:t>    </a:t>
              </a:r>
              <a:r>
                <a:rPr lang="en-US" altLang="en-US">
                  <a:solidFill>
                    <a:srgbClr val="FF0000"/>
                  </a:solidFill>
                </a:rPr>
                <a:t>5</a:t>
              </a:r>
              <a:r>
                <a:rPr lang="en-US" altLang="en-US" i="1">
                  <a:solidFill>
                    <a:srgbClr val="FF0000"/>
                  </a:solidFill>
                </a:rPr>
                <a:t>x</a:t>
              </a:r>
              <a:r>
                <a:rPr lang="en-US" altLang="en-US">
                  <a:solidFill>
                    <a:srgbClr val="FF0000"/>
                  </a:solidFill>
                </a:rPr>
                <a:t> – 2</a:t>
              </a:r>
              <a:endParaRPr lang="en-US" altLang="en-US" i="1" baseline="30000">
                <a:solidFill>
                  <a:srgbClr val="FF0000"/>
                </a:solidFill>
              </a:endParaRPr>
            </a:p>
          </p:txBody>
        </p:sp>
        <p:sp>
          <p:nvSpPr>
            <p:cNvPr id="5159" name="Text Box 214"/>
            <p:cNvSpPr txBox="1">
              <a:spLocks noChangeArrowheads="1"/>
            </p:cNvSpPr>
            <p:nvPr/>
          </p:nvSpPr>
          <p:spPr bwMode="auto">
            <a:xfrm>
              <a:off x="3353" y="3024"/>
              <a:ext cx="108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solidFill>
                    <a:srgbClr val="FF0000"/>
                  </a:solidFill>
                </a:rPr>
                <a:t> 4</a:t>
              </a:r>
              <a:r>
                <a:rPr lang="en-US" altLang="en-US" i="1">
                  <a:solidFill>
                    <a:srgbClr val="FF0000"/>
                  </a:solidFill>
                </a:rPr>
                <a:t>x</a:t>
              </a:r>
              <a:r>
                <a:rPr lang="en-US" altLang="en-US">
                  <a:solidFill>
                    <a:srgbClr val="FF0000"/>
                  </a:solidFill>
                </a:rPr>
                <a:t>(</a:t>
              </a:r>
              <a:r>
                <a:rPr lang="en-US" altLang="en-US" i="1">
                  <a:solidFill>
                    <a:srgbClr val="FF0000"/>
                  </a:solidFill>
                </a:rPr>
                <a:t>x</a:t>
              </a:r>
              <a:r>
                <a:rPr lang="en-US" altLang="en-US">
                  <a:solidFill>
                    <a:srgbClr val="FF0000"/>
                  </a:solidFill>
                </a:rPr>
                <a:t> – 2)</a:t>
              </a:r>
              <a:endParaRPr lang="en-US" altLang="en-US" i="1">
                <a:solidFill>
                  <a:srgbClr val="FF0000"/>
                </a:solidFill>
              </a:endParaRPr>
            </a:p>
          </p:txBody>
        </p:sp>
        <p:sp>
          <p:nvSpPr>
            <p:cNvPr id="5160" name="Line 215"/>
            <p:cNvSpPr>
              <a:spLocks noChangeShapeType="1"/>
            </p:cNvSpPr>
            <p:nvPr/>
          </p:nvSpPr>
          <p:spPr bwMode="auto">
            <a:xfrm>
              <a:off x="3407" y="3072"/>
              <a:ext cx="1009" cy="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7392" name="Text Box 224"/>
          <p:cNvSpPr txBox="1">
            <a:spLocks noChangeArrowheads="1"/>
          </p:cNvSpPr>
          <p:nvPr/>
        </p:nvSpPr>
        <p:spPr bwMode="auto">
          <a:xfrm>
            <a:off x="4479925" y="2514600"/>
            <a:ext cx="19415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solidFill>
                  <a:srgbClr val="FF0000"/>
                </a:solidFill>
              </a:rPr>
              <a:t>2</a:t>
            </a:r>
            <a:r>
              <a:rPr lang="en-US" altLang="en-US" i="1">
                <a:solidFill>
                  <a:srgbClr val="FF0000"/>
                </a:solidFill>
              </a:rPr>
              <a:t>x</a:t>
            </a:r>
            <a:r>
              <a:rPr lang="en-US" altLang="en-US" baseline="30000">
                <a:solidFill>
                  <a:srgbClr val="FF0000"/>
                </a:solidFill>
              </a:rPr>
              <a:t>2</a:t>
            </a:r>
            <a:r>
              <a:rPr lang="en-US" altLang="en-US">
                <a:solidFill>
                  <a:srgbClr val="FF0000"/>
                </a:solidFill>
              </a:rPr>
              <a:t>(2</a:t>
            </a:r>
            <a:r>
              <a:rPr lang="en-US" altLang="en-US" i="1">
                <a:solidFill>
                  <a:srgbClr val="FF0000"/>
                </a:solidFill>
              </a:rPr>
              <a:t>x</a:t>
            </a:r>
            <a:r>
              <a:rPr lang="en-US" altLang="en-US">
                <a:solidFill>
                  <a:srgbClr val="FF0000"/>
                </a:solidFill>
              </a:rPr>
              <a:t> – 1)</a:t>
            </a:r>
          </a:p>
        </p:txBody>
      </p:sp>
      <p:sp>
        <p:nvSpPr>
          <p:cNvPr id="7393" name="Text Box 225"/>
          <p:cNvSpPr txBox="1">
            <a:spLocks noChangeArrowheads="1"/>
          </p:cNvSpPr>
          <p:nvPr/>
        </p:nvSpPr>
        <p:spPr bwMode="auto">
          <a:xfrm>
            <a:off x="4495800" y="2971800"/>
            <a:ext cx="23606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solidFill>
                  <a:srgbClr val="FF0000"/>
                </a:solidFill>
              </a:rPr>
              <a:t>(</a:t>
            </a:r>
            <a:r>
              <a:rPr lang="en-US" altLang="en-US" i="1">
                <a:solidFill>
                  <a:srgbClr val="FF0000"/>
                </a:solidFill>
              </a:rPr>
              <a:t>x</a:t>
            </a:r>
            <a:r>
              <a:rPr lang="en-US" altLang="en-US">
                <a:solidFill>
                  <a:srgbClr val="FF0000"/>
                </a:solidFill>
              </a:rPr>
              <a:t> + 5)(</a:t>
            </a:r>
            <a:r>
              <a:rPr lang="en-US" altLang="en-US" i="1">
                <a:solidFill>
                  <a:srgbClr val="FF0000"/>
                </a:solidFill>
              </a:rPr>
              <a:t>x</a:t>
            </a:r>
            <a:r>
              <a:rPr lang="en-US" altLang="en-US">
                <a:solidFill>
                  <a:srgbClr val="FF0000"/>
                </a:solidFill>
              </a:rPr>
              <a:t> – 6)</a:t>
            </a:r>
          </a:p>
        </p:txBody>
      </p:sp>
      <p:grpSp>
        <p:nvGrpSpPr>
          <p:cNvPr id="5134" name="Group 247"/>
          <p:cNvGrpSpPr>
            <a:grpSpLocks/>
          </p:cNvGrpSpPr>
          <p:nvPr/>
        </p:nvGrpSpPr>
        <p:grpSpPr bwMode="auto">
          <a:xfrm>
            <a:off x="914400" y="4375150"/>
            <a:ext cx="2055813" cy="812800"/>
            <a:chOff x="576" y="2756"/>
            <a:chExt cx="1295" cy="512"/>
          </a:xfrm>
        </p:grpSpPr>
        <p:grpSp>
          <p:nvGrpSpPr>
            <p:cNvPr id="5147" name="Group 235"/>
            <p:cNvGrpSpPr>
              <a:grpSpLocks/>
            </p:cNvGrpSpPr>
            <p:nvPr/>
          </p:nvGrpSpPr>
          <p:grpSpPr bwMode="auto">
            <a:xfrm>
              <a:off x="576" y="2756"/>
              <a:ext cx="772" cy="508"/>
              <a:chOff x="864" y="1808"/>
              <a:chExt cx="772" cy="508"/>
            </a:xfrm>
          </p:grpSpPr>
          <p:grpSp>
            <p:nvGrpSpPr>
              <p:cNvPr id="5154" name="Group 236"/>
              <p:cNvGrpSpPr>
                <a:grpSpLocks/>
              </p:cNvGrpSpPr>
              <p:nvPr/>
            </p:nvGrpSpPr>
            <p:grpSpPr bwMode="auto">
              <a:xfrm>
                <a:off x="958" y="1808"/>
                <a:ext cx="678" cy="508"/>
                <a:chOff x="4804" y="2804"/>
                <a:chExt cx="678" cy="508"/>
              </a:xfrm>
            </p:grpSpPr>
            <p:sp>
              <p:nvSpPr>
                <p:cNvPr id="5156" name="Text Box 237"/>
                <p:cNvSpPr txBox="1">
                  <a:spLocks noChangeArrowheads="1"/>
                </p:cNvSpPr>
                <p:nvPr/>
              </p:nvSpPr>
              <p:spPr bwMode="auto">
                <a:xfrm>
                  <a:off x="4930" y="2804"/>
                  <a:ext cx="4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 1</a:t>
                  </a:r>
                  <a:r>
                    <a:rPr lang="en-US" altLang="en-US" i="1"/>
                    <a:t> </a:t>
                  </a:r>
                  <a:r>
                    <a:rPr lang="en-US" altLang="en-US"/>
                    <a:t> </a:t>
                  </a:r>
                </a:p>
              </p:txBody>
            </p:sp>
            <p:sp>
              <p:nvSpPr>
                <p:cNvPr id="5157" name="Text Box 238"/>
                <p:cNvSpPr txBox="1">
                  <a:spLocks noChangeArrowheads="1"/>
                </p:cNvSpPr>
                <p:nvPr/>
              </p:nvSpPr>
              <p:spPr bwMode="auto">
                <a:xfrm>
                  <a:off x="4804" y="3024"/>
                  <a:ext cx="6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r>
                    <a:rPr lang="en-US" altLang="en-US"/>
                    <a:t> – 2 </a:t>
                  </a:r>
                </a:p>
              </p:txBody>
            </p:sp>
          </p:grpSp>
          <p:sp>
            <p:nvSpPr>
              <p:cNvPr id="5155" name="Line 239"/>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5148" name="Group 241"/>
            <p:cNvGrpSpPr>
              <a:grpSpLocks/>
            </p:cNvGrpSpPr>
            <p:nvPr/>
          </p:nvGrpSpPr>
          <p:grpSpPr bwMode="auto">
            <a:xfrm>
              <a:off x="1519" y="2760"/>
              <a:ext cx="352" cy="508"/>
              <a:chOff x="3575" y="1536"/>
              <a:chExt cx="352" cy="508"/>
            </a:xfrm>
          </p:grpSpPr>
          <p:grpSp>
            <p:nvGrpSpPr>
              <p:cNvPr id="5150" name="Group 242"/>
              <p:cNvGrpSpPr>
                <a:grpSpLocks/>
              </p:cNvGrpSpPr>
              <p:nvPr/>
            </p:nvGrpSpPr>
            <p:grpSpPr bwMode="auto">
              <a:xfrm>
                <a:off x="3575" y="1536"/>
                <a:ext cx="352" cy="508"/>
                <a:chOff x="4970" y="2804"/>
                <a:chExt cx="352" cy="508"/>
              </a:xfrm>
            </p:grpSpPr>
            <p:sp>
              <p:nvSpPr>
                <p:cNvPr id="5152" name="Text Box 243"/>
                <p:cNvSpPr txBox="1">
                  <a:spLocks noChangeArrowheads="1"/>
                </p:cNvSpPr>
                <p:nvPr/>
              </p:nvSpPr>
              <p:spPr bwMode="auto">
                <a:xfrm>
                  <a:off x="5031" y="2804"/>
                  <a:ext cx="2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1</a:t>
                  </a:r>
                </a:p>
              </p:txBody>
            </p:sp>
            <p:sp>
              <p:nvSpPr>
                <p:cNvPr id="5153" name="Text Box 244"/>
                <p:cNvSpPr txBox="1">
                  <a:spLocks noChangeArrowheads="1"/>
                </p:cNvSpPr>
                <p:nvPr/>
              </p:nvSpPr>
              <p:spPr bwMode="auto">
                <a:xfrm>
                  <a:off x="4970" y="3024"/>
                  <a:ext cx="35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4</a:t>
                  </a:r>
                  <a:r>
                    <a:rPr lang="en-US" altLang="en-US" i="1"/>
                    <a:t>x</a:t>
                  </a:r>
                  <a:endParaRPr lang="en-US" altLang="en-US"/>
                </a:p>
              </p:txBody>
            </p:sp>
          </p:grpSp>
          <p:sp>
            <p:nvSpPr>
              <p:cNvPr id="5151" name="Line 245"/>
              <p:cNvSpPr>
                <a:spLocks noChangeShapeType="1"/>
              </p:cNvSpPr>
              <p:nvPr/>
            </p:nvSpPr>
            <p:spPr bwMode="auto">
              <a:xfrm>
                <a:off x="3648" y="1788"/>
                <a:ext cx="24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5149" name="Text Box 246"/>
            <p:cNvSpPr txBox="1">
              <a:spLocks noChangeArrowheads="1"/>
            </p:cNvSpPr>
            <p:nvPr/>
          </p:nvSpPr>
          <p:spPr bwMode="auto">
            <a:xfrm>
              <a:off x="1248" y="2864"/>
              <a:ext cx="34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 +</a:t>
              </a:r>
            </a:p>
          </p:txBody>
        </p:sp>
      </p:grpSp>
      <p:grpSp>
        <p:nvGrpSpPr>
          <p:cNvPr id="5135" name="Group 263"/>
          <p:cNvGrpSpPr>
            <a:grpSpLocks/>
          </p:cNvGrpSpPr>
          <p:nvPr/>
        </p:nvGrpSpPr>
        <p:grpSpPr bwMode="auto">
          <a:xfrm>
            <a:off x="1066800" y="5435600"/>
            <a:ext cx="1403350" cy="812800"/>
            <a:chOff x="796" y="3356"/>
            <a:chExt cx="884" cy="512"/>
          </a:xfrm>
        </p:grpSpPr>
        <p:grpSp>
          <p:nvGrpSpPr>
            <p:cNvPr id="5136" name="Group 261"/>
            <p:cNvGrpSpPr>
              <a:grpSpLocks/>
            </p:cNvGrpSpPr>
            <p:nvPr/>
          </p:nvGrpSpPr>
          <p:grpSpPr bwMode="auto">
            <a:xfrm>
              <a:off x="796" y="3360"/>
              <a:ext cx="442" cy="508"/>
              <a:chOff x="796" y="3360"/>
              <a:chExt cx="442" cy="508"/>
            </a:xfrm>
          </p:grpSpPr>
          <p:grpSp>
            <p:nvGrpSpPr>
              <p:cNvPr id="5143" name="Group 251"/>
              <p:cNvGrpSpPr>
                <a:grpSpLocks/>
              </p:cNvGrpSpPr>
              <p:nvPr/>
            </p:nvGrpSpPr>
            <p:grpSpPr bwMode="auto">
              <a:xfrm>
                <a:off x="796" y="3360"/>
                <a:ext cx="442" cy="508"/>
                <a:chOff x="4930" y="2804"/>
                <a:chExt cx="442" cy="508"/>
              </a:xfrm>
            </p:grpSpPr>
            <p:sp>
              <p:nvSpPr>
                <p:cNvPr id="5145" name="Text Box 252"/>
                <p:cNvSpPr txBox="1">
                  <a:spLocks noChangeArrowheads="1"/>
                </p:cNvSpPr>
                <p:nvPr/>
              </p:nvSpPr>
              <p:spPr bwMode="auto">
                <a:xfrm>
                  <a:off x="4930" y="2804"/>
                  <a:ext cx="4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 1</a:t>
                  </a:r>
                  <a:r>
                    <a:rPr lang="en-US" altLang="en-US" i="1"/>
                    <a:t> </a:t>
                  </a:r>
                  <a:r>
                    <a:rPr lang="en-US" altLang="en-US"/>
                    <a:t> </a:t>
                  </a:r>
                </a:p>
              </p:txBody>
            </p:sp>
            <p:sp>
              <p:nvSpPr>
                <p:cNvPr id="5146" name="Text Box 253"/>
                <p:cNvSpPr txBox="1">
                  <a:spLocks noChangeArrowheads="1"/>
                </p:cNvSpPr>
                <p:nvPr/>
              </p:nvSpPr>
              <p:spPr bwMode="auto">
                <a:xfrm>
                  <a:off x="4954" y="3024"/>
                  <a:ext cx="37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r>
                    <a:rPr lang="en-US" altLang="en-US" baseline="30000"/>
                    <a:t>2</a:t>
                  </a:r>
                  <a:r>
                    <a:rPr lang="en-US" altLang="en-US"/>
                    <a:t> </a:t>
                  </a:r>
                </a:p>
              </p:txBody>
            </p:sp>
          </p:grpSp>
          <p:sp>
            <p:nvSpPr>
              <p:cNvPr id="5144" name="Line 254"/>
              <p:cNvSpPr>
                <a:spLocks noChangeShapeType="1"/>
              </p:cNvSpPr>
              <p:nvPr/>
            </p:nvSpPr>
            <p:spPr bwMode="auto">
              <a:xfrm>
                <a:off x="816" y="3612"/>
                <a:ext cx="33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5137" name="Group 255"/>
            <p:cNvGrpSpPr>
              <a:grpSpLocks/>
            </p:cNvGrpSpPr>
            <p:nvPr/>
          </p:nvGrpSpPr>
          <p:grpSpPr bwMode="auto">
            <a:xfrm>
              <a:off x="1428" y="3356"/>
              <a:ext cx="252" cy="508"/>
              <a:chOff x="3636" y="1536"/>
              <a:chExt cx="252" cy="508"/>
            </a:xfrm>
          </p:grpSpPr>
          <p:grpSp>
            <p:nvGrpSpPr>
              <p:cNvPr id="5139" name="Group 256"/>
              <p:cNvGrpSpPr>
                <a:grpSpLocks/>
              </p:cNvGrpSpPr>
              <p:nvPr/>
            </p:nvGrpSpPr>
            <p:grpSpPr bwMode="auto">
              <a:xfrm>
                <a:off x="3636" y="1536"/>
                <a:ext cx="238" cy="508"/>
                <a:chOff x="5031" y="2804"/>
                <a:chExt cx="238" cy="508"/>
              </a:xfrm>
            </p:grpSpPr>
            <p:sp>
              <p:nvSpPr>
                <p:cNvPr id="5141" name="Text Box 257"/>
                <p:cNvSpPr txBox="1">
                  <a:spLocks noChangeArrowheads="1"/>
                </p:cNvSpPr>
                <p:nvPr/>
              </p:nvSpPr>
              <p:spPr bwMode="auto">
                <a:xfrm>
                  <a:off x="5031" y="2804"/>
                  <a:ext cx="2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1</a:t>
                  </a:r>
                </a:p>
              </p:txBody>
            </p:sp>
            <p:sp>
              <p:nvSpPr>
                <p:cNvPr id="5142" name="Text Box 258"/>
                <p:cNvSpPr txBox="1">
                  <a:spLocks noChangeArrowheads="1"/>
                </p:cNvSpPr>
                <p:nvPr/>
              </p:nvSpPr>
              <p:spPr bwMode="auto">
                <a:xfrm>
                  <a:off x="5031" y="3024"/>
                  <a:ext cx="23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endParaRPr lang="en-US" altLang="en-US"/>
                </a:p>
              </p:txBody>
            </p:sp>
          </p:grpSp>
          <p:sp>
            <p:nvSpPr>
              <p:cNvPr id="5140" name="Line 259"/>
              <p:cNvSpPr>
                <a:spLocks noChangeShapeType="1"/>
              </p:cNvSpPr>
              <p:nvPr/>
            </p:nvSpPr>
            <p:spPr bwMode="auto">
              <a:xfrm>
                <a:off x="3648" y="1788"/>
                <a:ext cx="24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5138" name="Text Box 260"/>
            <p:cNvSpPr txBox="1">
              <a:spLocks noChangeArrowheads="1"/>
            </p:cNvSpPr>
            <p:nvPr/>
          </p:nvSpPr>
          <p:spPr bwMode="auto">
            <a:xfrm>
              <a:off x="1096" y="3460"/>
              <a:ext cx="30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 –</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392"/>
                                        </p:tgtEl>
                                        <p:attrNameLst>
                                          <p:attrName>style.visibility</p:attrName>
                                        </p:attrNameLst>
                                      </p:cBhvr>
                                      <p:to>
                                        <p:strVal val="visible"/>
                                      </p:to>
                                    </p:set>
                                    <p:animEffect transition="in" filter="blinds(horizontal)">
                                      <p:cBhvr>
                                        <p:cTn id="7" dur="500"/>
                                        <p:tgtEl>
                                          <p:spTgt spid="739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393"/>
                                        </p:tgtEl>
                                        <p:attrNameLst>
                                          <p:attrName>style.visibility</p:attrName>
                                        </p:attrNameLst>
                                      </p:cBhvr>
                                      <p:to>
                                        <p:strVal val="visible"/>
                                      </p:to>
                                    </p:set>
                                    <p:animEffect transition="in" filter="checkerboard(across)">
                                      <p:cBhvr>
                                        <p:cTn id="12" dur="500"/>
                                        <p:tgtEl>
                                          <p:spTgt spid="739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7416"/>
                                        </p:tgtEl>
                                        <p:attrNameLst>
                                          <p:attrName>style.visibility</p:attrName>
                                        </p:attrNameLst>
                                      </p:cBhvr>
                                      <p:to>
                                        <p:strVal val="visible"/>
                                      </p:to>
                                    </p:set>
                                    <p:anim calcmode="lin" valueType="num">
                                      <p:cBhvr additive="base">
                                        <p:cTn id="17" dur="500" fill="hold"/>
                                        <p:tgtEl>
                                          <p:spTgt spid="7416"/>
                                        </p:tgtEl>
                                        <p:attrNameLst>
                                          <p:attrName>ppt_x</p:attrName>
                                        </p:attrNameLst>
                                      </p:cBhvr>
                                      <p:tavLst>
                                        <p:tav tm="0">
                                          <p:val>
                                            <p:strVal val="#ppt_x"/>
                                          </p:val>
                                        </p:tav>
                                        <p:tav tm="100000">
                                          <p:val>
                                            <p:strVal val="#ppt_x"/>
                                          </p:val>
                                        </p:tav>
                                      </p:tavLst>
                                    </p:anim>
                                    <p:anim calcmode="lin" valueType="num">
                                      <p:cBhvr additive="base">
                                        <p:cTn id="18" dur="500" fill="hold"/>
                                        <p:tgtEl>
                                          <p:spTgt spid="7416"/>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7397"/>
                                        </p:tgtEl>
                                        <p:attrNameLst>
                                          <p:attrName>style.visibility</p:attrName>
                                        </p:attrNameLst>
                                      </p:cBhvr>
                                      <p:to>
                                        <p:strVal val="visible"/>
                                      </p:to>
                                    </p:set>
                                    <p:anim calcmode="lin" valueType="num">
                                      <p:cBhvr additive="base">
                                        <p:cTn id="23" dur="500" fill="hold"/>
                                        <p:tgtEl>
                                          <p:spTgt spid="7397"/>
                                        </p:tgtEl>
                                        <p:attrNameLst>
                                          <p:attrName>ppt_x</p:attrName>
                                        </p:attrNameLst>
                                      </p:cBhvr>
                                      <p:tavLst>
                                        <p:tav tm="0">
                                          <p:val>
                                            <p:strVal val="#ppt_x"/>
                                          </p:val>
                                        </p:tav>
                                        <p:tav tm="100000">
                                          <p:val>
                                            <p:strVal val="#ppt_x"/>
                                          </p:val>
                                        </p:tav>
                                      </p:tavLst>
                                    </p:anim>
                                    <p:anim calcmode="lin" valueType="num">
                                      <p:cBhvr additive="base">
                                        <p:cTn id="24" dur="500" fill="hold"/>
                                        <p:tgtEl>
                                          <p:spTgt spid="7397"/>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7330"/>
                                        </p:tgtEl>
                                        <p:attrNameLst>
                                          <p:attrName>style.visibility</p:attrName>
                                        </p:attrNameLst>
                                      </p:cBhvr>
                                      <p:to>
                                        <p:strVal val="visible"/>
                                      </p:to>
                                    </p:set>
                                    <p:anim calcmode="lin" valueType="num">
                                      <p:cBhvr additive="base">
                                        <p:cTn id="27" dur="500" fill="hold"/>
                                        <p:tgtEl>
                                          <p:spTgt spid="7330"/>
                                        </p:tgtEl>
                                        <p:attrNameLst>
                                          <p:attrName>ppt_x</p:attrName>
                                        </p:attrNameLst>
                                      </p:cBhvr>
                                      <p:tavLst>
                                        <p:tav tm="0">
                                          <p:val>
                                            <p:strVal val="#ppt_x"/>
                                          </p:val>
                                        </p:tav>
                                        <p:tav tm="100000">
                                          <p:val>
                                            <p:strVal val="#ppt_x"/>
                                          </p:val>
                                        </p:tav>
                                      </p:tavLst>
                                    </p:anim>
                                    <p:anim calcmode="lin" valueType="num">
                                      <p:cBhvr additive="base">
                                        <p:cTn id="28" dur="500" fill="hold"/>
                                        <p:tgtEl>
                                          <p:spTgt spid="73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30" grpId="0"/>
      <p:bldP spid="7392" grpId="0"/>
      <p:bldP spid="739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898525" y="1479550"/>
            <a:ext cx="7788275" cy="301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An </a:t>
            </a:r>
            <a:r>
              <a:rPr lang="en-US" altLang="en-US" b="1" u="sng"/>
              <a:t>extraneous solution</a:t>
            </a:r>
            <a:r>
              <a:rPr lang="en-US" altLang="en-US"/>
              <a:t> is a solution of an equation derived from an original equation that is not a solution of the original equation. When you solve a rational equation, it is possible to get extraneous solutions. These values should be eliminated from the solution set. Always check your solutions by substituting them into the original equation.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304800" y="1327150"/>
            <a:ext cx="822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b="1"/>
              <a:t>Solve each equation.  </a:t>
            </a:r>
            <a:endParaRPr lang="en-US" altLang="en-US" i="1">
              <a:latin typeface="Times" pitchFamily="18" charset="0"/>
            </a:endParaRPr>
          </a:p>
        </p:txBody>
      </p:sp>
      <p:sp>
        <p:nvSpPr>
          <p:cNvPr id="16387" name="Text Box 3"/>
          <p:cNvSpPr txBox="1">
            <a:spLocks noChangeArrowheads="1"/>
          </p:cNvSpPr>
          <p:nvPr/>
        </p:nvSpPr>
        <p:spPr bwMode="auto">
          <a:xfrm>
            <a:off x="0" y="866775"/>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a:spcBef>
                <a:spcPct val="50000"/>
              </a:spcBef>
            </a:pPr>
            <a:r>
              <a:rPr lang="en-US" altLang="en-US">
                <a:solidFill>
                  <a:srgbClr val="006699"/>
                </a:solidFill>
                <a:latin typeface="Arial Black" pitchFamily="34" charset="0"/>
              </a:rPr>
              <a:t>Example 2A: Extraneous Solutions</a:t>
            </a:r>
            <a:endParaRPr lang="en-US" altLang="en-US" sz="2600">
              <a:solidFill>
                <a:schemeClr val="accent2"/>
              </a:solidFill>
              <a:latin typeface="Arial Black" pitchFamily="34" charset="0"/>
            </a:endParaRPr>
          </a:p>
        </p:txBody>
      </p:sp>
      <p:graphicFrame>
        <p:nvGraphicFramePr>
          <p:cNvPr id="16388" name="Object 23"/>
          <p:cNvGraphicFramePr>
            <a:graphicFrameLocks noChangeAspect="1"/>
          </p:cNvGraphicFramePr>
          <p:nvPr/>
        </p:nvGraphicFramePr>
        <p:xfrm>
          <a:off x="2432050" y="1363663"/>
          <a:ext cx="165100" cy="279400"/>
        </p:xfrm>
        <a:graphic>
          <a:graphicData uri="http://schemas.openxmlformats.org/presentationml/2006/ole">
            <mc:AlternateContent xmlns:mc="http://schemas.openxmlformats.org/markup-compatibility/2006">
              <mc:Choice xmlns:v="urn:schemas-microsoft-com:vml" Requires="v">
                <p:oleObj spid="_x0000_s16451" name="Equation" r:id="rId4" imgW="165028" imgH="279279" progId="Equation.DSMT4">
                  <p:embed/>
                </p:oleObj>
              </mc:Choice>
              <mc:Fallback>
                <p:oleObj name="Equation" r:id="rId4" imgW="165028" imgH="279279" progId="Equation.DSMT4">
                  <p:embed/>
                  <p:pic>
                    <p:nvPicPr>
                      <p:cNvPr id="0" name="Object 2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32050" y="1363663"/>
                        <a:ext cx="165100" cy="279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6389" name="Object 25"/>
          <p:cNvGraphicFramePr>
            <a:graphicFrameLocks noChangeAspect="1"/>
          </p:cNvGraphicFramePr>
          <p:nvPr/>
        </p:nvGraphicFramePr>
        <p:xfrm>
          <a:off x="2057400" y="1358900"/>
          <a:ext cx="914400" cy="288925"/>
        </p:xfrm>
        <a:graphic>
          <a:graphicData uri="http://schemas.openxmlformats.org/presentationml/2006/ole">
            <mc:AlternateContent xmlns:mc="http://schemas.openxmlformats.org/markup-compatibility/2006">
              <mc:Choice xmlns:v="urn:schemas-microsoft-com:vml" Requires="v">
                <p:oleObj spid="_x0000_s16452" name="Equation" r:id="rId6" imgW="446992" imgH="756448" progId="Equation.DSMT4">
                  <p:embed/>
                </p:oleObj>
              </mc:Choice>
              <mc:Fallback>
                <p:oleObj name="Equation" r:id="rId6" imgW="446992" imgH="756448" progId="Equation.DSMT4">
                  <p:embed/>
                  <p:pic>
                    <p:nvPicPr>
                      <p:cNvPr id="0" name="Object 2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57400" y="1358900"/>
                        <a:ext cx="914400" cy="288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785" name="Text Box 65"/>
          <p:cNvSpPr txBox="1">
            <a:spLocks noChangeArrowheads="1"/>
          </p:cNvSpPr>
          <p:nvPr/>
        </p:nvSpPr>
        <p:spPr bwMode="auto">
          <a:xfrm>
            <a:off x="457200" y="5365750"/>
            <a:ext cx="84582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The solution </a:t>
            </a:r>
            <a:r>
              <a:rPr lang="en-US" altLang="en-US" i="1"/>
              <a:t>x</a:t>
            </a:r>
            <a:r>
              <a:rPr lang="en-US" altLang="en-US"/>
              <a:t> = 2 is extraneous because it makes the denominators of the original equation equal to 0. Therefore, the equation has no solution.</a:t>
            </a:r>
          </a:p>
        </p:txBody>
      </p:sp>
      <p:sp>
        <p:nvSpPr>
          <p:cNvPr id="30792" name="Text Box 72"/>
          <p:cNvSpPr txBox="1">
            <a:spLocks noChangeArrowheads="1"/>
          </p:cNvSpPr>
          <p:nvPr/>
        </p:nvSpPr>
        <p:spPr bwMode="auto">
          <a:xfrm>
            <a:off x="5638800" y="3657600"/>
            <a:ext cx="3352800" cy="82232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Divide out common factors.</a:t>
            </a:r>
          </a:p>
        </p:txBody>
      </p:sp>
      <p:sp>
        <p:nvSpPr>
          <p:cNvPr id="30800" name="Text Box 80"/>
          <p:cNvSpPr txBox="1">
            <a:spLocks noChangeArrowheads="1"/>
          </p:cNvSpPr>
          <p:nvPr/>
        </p:nvSpPr>
        <p:spPr bwMode="auto">
          <a:xfrm>
            <a:off x="5638800" y="2697163"/>
            <a:ext cx="3124200" cy="82232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Multiply each term by the LCD, x</a:t>
            </a:r>
            <a:r>
              <a:rPr lang="en-US" altLang="en-US" i="1">
                <a:solidFill>
                  <a:srgbClr val="3333FF"/>
                </a:solidFill>
              </a:rPr>
              <a:t> – 2</a:t>
            </a:r>
            <a:r>
              <a:rPr lang="en-US" altLang="en-US" i="1">
                <a:solidFill>
                  <a:srgbClr val="3333FF"/>
                </a:solidFill>
                <a:latin typeface="Arial" charset="0"/>
              </a:rPr>
              <a:t>.</a:t>
            </a:r>
          </a:p>
        </p:txBody>
      </p:sp>
      <p:sp>
        <p:nvSpPr>
          <p:cNvPr id="30801" name="Text Box 81"/>
          <p:cNvSpPr txBox="1">
            <a:spLocks noChangeArrowheads="1"/>
          </p:cNvSpPr>
          <p:nvPr/>
        </p:nvSpPr>
        <p:spPr bwMode="auto">
          <a:xfrm>
            <a:off x="5562600" y="4419600"/>
            <a:ext cx="35814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Simplify. Note that x </a:t>
            </a:r>
            <a:r>
              <a:rPr lang="en-US" altLang="en-US" i="1">
                <a:solidFill>
                  <a:srgbClr val="3333FF"/>
                </a:solidFill>
                <a:latin typeface="Arial" charset="0"/>
                <a:cs typeface="Arial" charset="0"/>
              </a:rPr>
              <a:t>≠ 2.</a:t>
            </a:r>
          </a:p>
        </p:txBody>
      </p:sp>
      <p:grpSp>
        <p:nvGrpSpPr>
          <p:cNvPr id="16394" name="Group 90"/>
          <p:cNvGrpSpPr>
            <a:grpSpLocks/>
          </p:cNvGrpSpPr>
          <p:nvPr/>
        </p:nvGrpSpPr>
        <p:grpSpPr bwMode="auto">
          <a:xfrm>
            <a:off x="838200" y="1905000"/>
            <a:ext cx="3124200" cy="806450"/>
            <a:chOff x="432" y="1200"/>
            <a:chExt cx="1968" cy="508"/>
          </a:xfrm>
        </p:grpSpPr>
        <p:grpSp>
          <p:nvGrpSpPr>
            <p:cNvPr id="16428" name="Group 67"/>
            <p:cNvGrpSpPr>
              <a:grpSpLocks/>
            </p:cNvGrpSpPr>
            <p:nvPr/>
          </p:nvGrpSpPr>
          <p:grpSpPr bwMode="auto">
            <a:xfrm>
              <a:off x="432" y="1200"/>
              <a:ext cx="768" cy="508"/>
              <a:chOff x="864" y="1808"/>
              <a:chExt cx="768" cy="508"/>
            </a:xfrm>
          </p:grpSpPr>
          <p:grpSp>
            <p:nvGrpSpPr>
              <p:cNvPr id="16435" name="Group 68"/>
              <p:cNvGrpSpPr>
                <a:grpSpLocks/>
              </p:cNvGrpSpPr>
              <p:nvPr/>
            </p:nvGrpSpPr>
            <p:grpSpPr bwMode="auto">
              <a:xfrm>
                <a:off x="973" y="1808"/>
                <a:ext cx="650" cy="508"/>
                <a:chOff x="4819" y="2804"/>
                <a:chExt cx="650" cy="508"/>
              </a:xfrm>
            </p:grpSpPr>
            <p:sp>
              <p:nvSpPr>
                <p:cNvPr id="16437" name="Text Box 69"/>
                <p:cNvSpPr txBox="1">
                  <a:spLocks noChangeArrowheads="1"/>
                </p:cNvSpPr>
                <p:nvPr/>
              </p:nvSpPr>
              <p:spPr bwMode="auto">
                <a:xfrm>
                  <a:off x="4862" y="2804"/>
                  <a:ext cx="57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a:t> 5</a:t>
                  </a:r>
                  <a:r>
                    <a:rPr lang="en-US" altLang="en-US" b="1" i="1"/>
                    <a:t>x </a:t>
                  </a:r>
                  <a:r>
                    <a:rPr lang="en-US" altLang="en-US" b="1"/>
                    <a:t> </a:t>
                  </a:r>
                </a:p>
              </p:txBody>
            </p:sp>
            <p:sp>
              <p:nvSpPr>
                <p:cNvPr id="16438" name="Text Box 70"/>
                <p:cNvSpPr txBox="1">
                  <a:spLocks noChangeArrowheads="1"/>
                </p:cNvSpPr>
                <p:nvPr/>
              </p:nvSpPr>
              <p:spPr bwMode="auto">
                <a:xfrm>
                  <a:off x="4819" y="3024"/>
                  <a:ext cx="65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i="1"/>
                    <a:t>x</a:t>
                  </a:r>
                  <a:r>
                    <a:rPr lang="en-US" altLang="en-US" b="1"/>
                    <a:t> – 2</a:t>
                  </a:r>
                </a:p>
              </p:txBody>
            </p:sp>
          </p:grpSp>
          <p:sp>
            <p:nvSpPr>
              <p:cNvPr id="16436" name="Line 71"/>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6429" name="Group 84"/>
            <p:cNvGrpSpPr>
              <a:grpSpLocks/>
            </p:cNvGrpSpPr>
            <p:nvPr/>
          </p:nvGrpSpPr>
          <p:grpSpPr bwMode="auto">
            <a:xfrm>
              <a:off x="1385" y="1200"/>
              <a:ext cx="1015" cy="508"/>
              <a:chOff x="799" y="1808"/>
              <a:chExt cx="1015" cy="508"/>
            </a:xfrm>
          </p:grpSpPr>
          <p:grpSp>
            <p:nvGrpSpPr>
              <p:cNvPr id="16431" name="Group 85"/>
              <p:cNvGrpSpPr>
                <a:grpSpLocks/>
              </p:cNvGrpSpPr>
              <p:nvPr/>
            </p:nvGrpSpPr>
            <p:grpSpPr bwMode="auto">
              <a:xfrm>
                <a:off x="799" y="1808"/>
                <a:ext cx="1015" cy="508"/>
                <a:chOff x="4645" y="2804"/>
                <a:chExt cx="1015" cy="508"/>
              </a:xfrm>
            </p:grpSpPr>
            <p:sp>
              <p:nvSpPr>
                <p:cNvPr id="16433" name="Text Box 86"/>
                <p:cNvSpPr txBox="1">
                  <a:spLocks noChangeArrowheads="1"/>
                </p:cNvSpPr>
                <p:nvPr/>
              </p:nvSpPr>
              <p:spPr bwMode="auto">
                <a:xfrm>
                  <a:off x="4645" y="2804"/>
                  <a:ext cx="101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a:t> 3</a:t>
                  </a:r>
                  <a:r>
                    <a:rPr lang="en-US" altLang="en-US" b="1" i="1"/>
                    <a:t>x </a:t>
                  </a:r>
                  <a:r>
                    <a:rPr lang="en-US" altLang="en-US" b="1"/>
                    <a:t>+ 4</a:t>
                  </a:r>
                  <a:r>
                    <a:rPr lang="en-US" altLang="en-US" b="1" i="1"/>
                    <a:t> </a:t>
                  </a:r>
                  <a:r>
                    <a:rPr lang="en-US" altLang="en-US" b="1"/>
                    <a:t> </a:t>
                  </a:r>
                </a:p>
              </p:txBody>
            </p:sp>
            <p:sp>
              <p:nvSpPr>
                <p:cNvPr id="16434" name="Text Box 87"/>
                <p:cNvSpPr txBox="1">
                  <a:spLocks noChangeArrowheads="1"/>
                </p:cNvSpPr>
                <p:nvPr/>
              </p:nvSpPr>
              <p:spPr bwMode="auto">
                <a:xfrm>
                  <a:off x="4785" y="3024"/>
                  <a:ext cx="71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i="1"/>
                    <a:t>x</a:t>
                  </a:r>
                  <a:r>
                    <a:rPr lang="en-US" altLang="en-US" b="1"/>
                    <a:t> – 2</a:t>
                  </a:r>
                  <a:r>
                    <a:rPr lang="en-US" altLang="en-US"/>
                    <a:t> </a:t>
                  </a:r>
                </a:p>
              </p:txBody>
            </p:sp>
          </p:grpSp>
          <p:sp>
            <p:nvSpPr>
              <p:cNvPr id="16432" name="Line 88"/>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6430" name="Text Box 89"/>
            <p:cNvSpPr txBox="1">
              <a:spLocks noChangeArrowheads="1"/>
            </p:cNvSpPr>
            <p:nvPr/>
          </p:nvSpPr>
          <p:spPr bwMode="auto">
            <a:xfrm>
              <a:off x="1176" y="1296"/>
              <a:ext cx="28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b="1"/>
                <a:t>=</a:t>
              </a:r>
            </a:p>
          </p:txBody>
        </p:sp>
      </p:grpSp>
      <p:grpSp>
        <p:nvGrpSpPr>
          <p:cNvPr id="30832" name="Group 112"/>
          <p:cNvGrpSpPr>
            <a:grpSpLocks/>
          </p:cNvGrpSpPr>
          <p:nvPr/>
        </p:nvGrpSpPr>
        <p:grpSpPr bwMode="auto">
          <a:xfrm>
            <a:off x="381000" y="2698750"/>
            <a:ext cx="5354638" cy="850900"/>
            <a:chOff x="528" y="1700"/>
            <a:chExt cx="3373" cy="536"/>
          </a:xfrm>
        </p:grpSpPr>
        <p:grpSp>
          <p:nvGrpSpPr>
            <p:cNvPr id="16416" name="Group 93"/>
            <p:cNvGrpSpPr>
              <a:grpSpLocks/>
            </p:cNvGrpSpPr>
            <p:nvPr/>
          </p:nvGrpSpPr>
          <p:grpSpPr bwMode="auto">
            <a:xfrm>
              <a:off x="528" y="1700"/>
              <a:ext cx="768" cy="508"/>
              <a:chOff x="864" y="1808"/>
              <a:chExt cx="768" cy="508"/>
            </a:xfrm>
          </p:grpSpPr>
          <p:grpSp>
            <p:nvGrpSpPr>
              <p:cNvPr id="16424" name="Group 94"/>
              <p:cNvGrpSpPr>
                <a:grpSpLocks/>
              </p:cNvGrpSpPr>
              <p:nvPr/>
            </p:nvGrpSpPr>
            <p:grpSpPr bwMode="auto">
              <a:xfrm>
                <a:off x="993" y="1808"/>
                <a:ext cx="610" cy="508"/>
                <a:chOff x="4839" y="2804"/>
                <a:chExt cx="610" cy="508"/>
              </a:xfrm>
            </p:grpSpPr>
            <p:sp>
              <p:nvSpPr>
                <p:cNvPr id="16426" name="Text Box 95"/>
                <p:cNvSpPr txBox="1">
                  <a:spLocks noChangeArrowheads="1"/>
                </p:cNvSpPr>
                <p:nvPr/>
              </p:nvSpPr>
              <p:spPr bwMode="auto">
                <a:xfrm>
                  <a:off x="4873" y="2804"/>
                  <a:ext cx="55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 5</a:t>
                  </a:r>
                  <a:r>
                    <a:rPr lang="en-US" altLang="en-US" i="1"/>
                    <a:t>x </a:t>
                  </a:r>
                  <a:r>
                    <a:rPr lang="en-US" altLang="en-US"/>
                    <a:t> </a:t>
                  </a:r>
                </a:p>
              </p:txBody>
            </p:sp>
            <p:sp>
              <p:nvSpPr>
                <p:cNvPr id="16427" name="Text Box 96"/>
                <p:cNvSpPr txBox="1">
                  <a:spLocks noChangeArrowheads="1"/>
                </p:cNvSpPr>
                <p:nvPr/>
              </p:nvSpPr>
              <p:spPr bwMode="auto">
                <a:xfrm>
                  <a:off x="4839" y="3024"/>
                  <a:ext cx="6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r>
                    <a:rPr lang="en-US" altLang="en-US"/>
                    <a:t> – 2</a:t>
                  </a:r>
                </a:p>
              </p:txBody>
            </p:sp>
          </p:grpSp>
          <p:sp>
            <p:nvSpPr>
              <p:cNvPr id="16425" name="Line 97"/>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6417" name="Group 104"/>
            <p:cNvGrpSpPr>
              <a:grpSpLocks/>
            </p:cNvGrpSpPr>
            <p:nvPr/>
          </p:nvGrpSpPr>
          <p:grpSpPr bwMode="auto">
            <a:xfrm>
              <a:off x="1272" y="1728"/>
              <a:ext cx="2629" cy="508"/>
              <a:chOff x="1272" y="1700"/>
              <a:chExt cx="2629" cy="508"/>
            </a:xfrm>
          </p:grpSpPr>
          <p:grpSp>
            <p:nvGrpSpPr>
              <p:cNvPr id="16418" name="Group 98"/>
              <p:cNvGrpSpPr>
                <a:grpSpLocks/>
              </p:cNvGrpSpPr>
              <p:nvPr/>
            </p:nvGrpSpPr>
            <p:grpSpPr bwMode="auto">
              <a:xfrm>
                <a:off x="2245" y="1700"/>
                <a:ext cx="971" cy="508"/>
                <a:chOff x="821" y="1808"/>
                <a:chExt cx="971" cy="508"/>
              </a:xfrm>
            </p:grpSpPr>
            <p:grpSp>
              <p:nvGrpSpPr>
                <p:cNvPr id="16420" name="Group 99"/>
                <p:cNvGrpSpPr>
                  <a:grpSpLocks/>
                </p:cNvGrpSpPr>
                <p:nvPr/>
              </p:nvGrpSpPr>
              <p:grpSpPr bwMode="auto">
                <a:xfrm>
                  <a:off x="821" y="1808"/>
                  <a:ext cx="971" cy="508"/>
                  <a:chOff x="4667" y="2804"/>
                  <a:chExt cx="971" cy="508"/>
                </a:xfrm>
              </p:grpSpPr>
              <p:sp>
                <p:nvSpPr>
                  <p:cNvPr id="16422" name="Text Box 100"/>
                  <p:cNvSpPr txBox="1">
                    <a:spLocks noChangeArrowheads="1"/>
                  </p:cNvSpPr>
                  <p:nvPr/>
                </p:nvSpPr>
                <p:spPr bwMode="auto">
                  <a:xfrm>
                    <a:off x="4667" y="2804"/>
                    <a:ext cx="97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 3</a:t>
                    </a:r>
                    <a:r>
                      <a:rPr lang="en-US" altLang="en-US" i="1"/>
                      <a:t>x </a:t>
                    </a:r>
                    <a:r>
                      <a:rPr lang="en-US" altLang="en-US"/>
                      <a:t>+ 4</a:t>
                    </a:r>
                    <a:r>
                      <a:rPr lang="en-US" altLang="en-US" i="1"/>
                      <a:t> </a:t>
                    </a:r>
                    <a:r>
                      <a:rPr lang="en-US" altLang="en-US"/>
                      <a:t> </a:t>
                    </a:r>
                  </a:p>
                </p:txBody>
              </p:sp>
              <p:sp>
                <p:nvSpPr>
                  <p:cNvPr id="16423" name="Text Box 101"/>
                  <p:cNvSpPr txBox="1">
                    <a:spLocks noChangeArrowheads="1"/>
                  </p:cNvSpPr>
                  <p:nvPr/>
                </p:nvSpPr>
                <p:spPr bwMode="auto">
                  <a:xfrm>
                    <a:off x="4805" y="3024"/>
                    <a:ext cx="6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r>
                      <a:rPr lang="en-US" altLang="en-US"/>
                      <a:t> – 2 </a:t>
                    </a:r>
                  </a:p>
                </p:txBody>
              </p:sp>
            </p:grpSp>
            <p:sp>
              <p:nvSpPr>
                <p:cNvPr id="16421" name="Line 102"/>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6419" name="Text Box 103"/>
              <p:cNvSpPr txBox="1">
                <a:spLocks noChangeArrowheads="1"/>
              </p:cNvSpPr>
              <p:nvPr/>
            </p:nvSpPr>
            <p:spPr bwMode="auto">
              <a:xfrm>
                <a:off x="1272" y="1796"/>
                <a:ext cx="262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solidFill>
                      <a:srgbClr val="FF0000"/>
                    </a:solidFill>
                  </a:rPr>
                  <a:t>(</a:t>
                </a:r>
                <a:r>
                  <a:rPr lang="en-US" altLang="en-US" i="1">
                    <a:solidFill>
                      <a:srgbClr val="FF0000"/>
                    </a:solidFill>
                  </a:rPr>
                  <a:t>x</a:t>
                </a:r>
                <a:r>
                  <a:rPr lang="en-US" altLang="en-US">
                    <a:solidFill>
                      <a:srgbClr val="FF0000"/>
                    </a:solidFill>
                  </a:rPr>
                  <a:t> – 2) </a:t>
                </a:r>
                <a:r>
                  <a:rPr lang="en-US" altLang="en-US"/>
                  <a:t>=             </a:t>
                </a:r>
                <a:r>
                  <a:rPr lang="en-US" altLang="en-US">
                    <a:solidFill>
                      <a:srgbClr val="FF0000"/>
                    </a:solidFill>
                  </a:rPr>
                  <a:t>(</a:t>
                </a:r>
                <a:r>
                  <a:rPr lang="en-US" altLang="en-US" i="1">
                    <a:solidFill>
                      <a:srgbClr val="FF0000"/>
                    </a:solidFill>
                  </a:rPr>
                  <a:t>x</a:t>
                </a:r>
                <a:r>
                  <a:rPr lang="en-US" altLang="en-US">
                    <a:solidFill>
                      <a:srgbClr val="FF0000"/>
                    </a:solidFill>
                  </a:rPr>
                  <a:t> – 2)</a:t>
                </a:r>
                <a:r>
                  <a:rPr lang="en-US" altLang="en-US"/>
                  <a:t> </a:t>
                </a:r>
              </a:p>
            </p:txBody>
          </p:sp>
        </p:grpSp>
      </p:grpSp>
      <p:grpSp>
        <p:nvGrpSpPr>
          <p:cNvPr id="30833" name="Group 113"/>
          <p:cNvGrpSpPr>
            <a:grpSpLocks/>
          </p:cNvGrpSpPr>
          <p:nvPr/>
        </p:nvGrpSpPr>
        <p:grpSpPr bwMode="auto">
          <a:xfrm>
            <a:off x="381000" y="3505200"/>
            <a:ext cx="5354638" cy="850900"/>
            <a:chOff x="528" y="1700"/>
            <a:chExt cx="3373" cy="536"/>
          </a:xfrm>
        </p:grpSpPr>
        <p:grpSp>
          <p:nvGrpSpPr>
            <p:cNvPr id="16404" name="Group 114"/>
            <p:cNvGrpSpPr>
              <a:grpSpLocks/>
            </p:cNvGrpSpPr>
            <p:nvPr/>
          </p:nvGrpSpPr>
          <p:grpSpPr bwMode="auto">
            <a:xfrm>
              <a:off x="528" y="1700"/>
              <a:ext cx="768" cy="508"/>
              <a:chOff x="864" y="1808"/>
              <a:chExt cx="768" cy="508"/>
            </a:xfrm>
          </p:grpSpPr>
          <p:grpSp>
            <p:nvGrpSpPr>
              <p:cNvPr id="16412" name="Group 115"/>
              <p:cNvGrpSpPr>
                <a:grpSpLocks/>
              </p:cNvGrpSpPr>
              <p:nvPr/>
            </p:nvGrpSpPr>
            <p:grpSpPr bwMode="auto">
              <a:xfrm>
                <a:off x="993" y="1808"/>
                <a:ext cx="610" cy="508"/>
                <a:chOff x="4839" y="2804"/>
                <a:chExt cx="610" cy="508"/>
              </a:xfrm>
            </p:grpSpPr>
            <p:sp>
              <p:nvSpPr>
                <p:cNvPr id="16414" name="Text Box 116"/>
                <p:cNvSpPr txBox="1">
                  <a:spLocks noChangeArrowheads="1"/>
                </p:cNvSpPr>
                <p:nvPr/>
              </p:nvSpPr>
              <p:spPr bwMode="auto">
                <a:xfrm>
                  <a:off x="4873" y="2804"/>
                  <a:ext cx="55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 5</a:t>
                  </a:r>
                  <a:r>
                    <a:rPr lang="en-US" altLang="en-US" i="1"/>
                    <a:t>x </a:t>
                  </a:r>
                  <a:r>
                    <a:rPr lang="en-US" altLang="en-US"/>
                    <a:t> </a:t>
                  </a:r>
                </a:p>
              </p:txBody>
            </p:sp>
            <p:sp>
              <p:nvSpPr>
                <p:cNvPr id="16415" name="Text Box 117"/>
                <p:cNvSpPr txBox="1">
                  <a:spLocks noChangeArrowheads="1"/>
                </p:cNvSpPr>
                <p:nvPr/>
              </p:nvSpPr>
              <p:spPr bwMode="auto">
                <a:xfrm>
                  <a:off x="4839" y="3024"/>
                  <a:ext cx="6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solidFill>
                        <a:srgbClr val="FF0000"/>
                      </a:solidFill>
                    </a:rPr>
                    <a:t>x</a:t>
                  </a:r>
                  <a:r>
                    <a:rPr lang="en-US" altLang="en-US">
                      <a:solidFill>
                        <a:srgbClr val="FF0000"/>
                      </a:solidFill>
                    </a:rPr>
                    <a:t> – 2</a:t>
                  </a:r>
                </a:p>
              </p:txBody>
            </p:sp>
          </p:grpSp>
          <p:sp>
            <p:nvSpPr>
              <p:cNvPr id="16413" name="Line 118"/>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6405" name="Group 119"/>
            <p:cNvGrpSpPr>
              <a:grpSpLocks/>
            </p:cNvGrpSpPr>
            <p:nvPr/>
          </p:nvGrpSpPr>
          <p:grpSpPr bwMode="auto">
            <a:xfrm>
              <a:off x="1272" y="1728"/>
              <a:ext cx="2629" cy="508"/>
              <a:chOff x="1272" y="1700"/>
              <a:chExt cx="2629" cy="508"/>
            </a:xfrm>
          </p:grpSpPr>
          <p:grpSp>
            <p:nvGrpSpPr>
              <p:cNvPr id="16406" name="Group 120"/>
              <p:cNvGrpSpPr>
                <a:grpSpLocks/>
              </p:cNvGrpSpPr>
              <p:nvPr/>
            </p:nvGrpSpPr>
            <p:grpSpPr bwMode="auto">
              <a:xfrm>
                <a:off x="2245" y="1700"/>
                <a:ext cx="971" cy="508"/>
                <a:chOff x="821" y="1808"/>
                <a:chExt cx="971" cy="508"/>
              </a:xfrm>
            </p:grpSpPr>
            <p:grpSp>
              <p:nvGrpSpPr>
                <p:cNvPr id="16408" name="Group 121"/>
                <p:cNvGrpSpPr>
                  <a:grpSpLocks/>
                </p:cNvGrpSpPr>
                <p:nvPr/>
              </p:nvGrpSpPr>
              <p:grpSpPr bwMode="auto">
                <a:xfrm>
                  <a:off x="821" y="1808"/>
                  <a:ext cx="971" cy="508"/>
                  <a:chOff x="4667" y="2804"/>
                  <a:chExt cx="971" cy="508"/>
                </a:xfrm>
              </p:grpSpPr>
              <p:sp>
                <p:nvSpPr>
                  <p:cNvPr id="16410" name="Text Box 122"/>
                  <p:cNvSpPr txBox="1">
                    <a:spLocks noChangeArrowheads="1"/>
                  </p:cNvSpPr>
                  <p:nvPr/>
                </p:nvSpPr>
                <p:spPr bwMode="auto">
                  <a:xfrm>
                    <a:off x="4667" y="2804"/>
                    <a:ext cx="97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 3</a:t>
                    </a:r>
                    <a:r>
                      <a:rPr lang="en-US" altLang="en-US" i="1"/>
                      <a:t>x </a:t>
                    </a:r>
                    <a:r>
                      <a:rPr lang="en-US" altLang="en-US"/>
                      <a:t>+ 4</a:t>
                    </a:r>
                    <a:r>
                      <a:rPr lang="en-US" altLang="en-US" i="1"/>
                      <a:t> </a:t>
                    </a:r>
                    <a:r>
                      <a:rPr lang="en-US" altLang="en-US"/>
                      <a:t> </a:t>
                    </a:r>
                  </a:p>
                </p:txBody>
              </p:sp>
              <p:sp>
                <p:nvSpPr>
                  <p:cNvPr id="16411" name="Text Box 123"/>
                  <p:cNvSpPr txBox="1">
                    <a:spLocks noChangeArrowheads="1"/>
                  </p:cNvSpPr>
                  <p:nvPr/>
                </p:nvSpPr>
                <p:spPr bwMode="auto">
                  <a:xfrm>
                    <a:off x="4805" y="3024"/>
                    <a:ext cx="6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solidFill>
                          <a:srgbClr val="FF0000"/>
                        </a:solidFill>
                      </a:rPr>
                      <a:t>x</a:t>
                    </a:r>
                    <a:r>
                      <a:rPr lang="en-US" altLang="en-US">
                        <a:solidFill>
                          <a:srgbClr val="FF0000"/>
                        </a:solidFill>
                      </a:rPr>
                      <a:t> – 2</a:t>
                    </a:r>
                    <a:r>
                      <a:rPr lang="en-US" altLang="en-US"/>
                      <a:t> </a:t>
                    </a:r>
                  </a:p>
                </p:txBody>
              </p:sp>
            </p:grpSp>
            <p:sp>
              <p:nvSpPr>
                <p:cNvPr id="16409" name="Line 124"/>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6407" name="Text Box 125"/>
              <p:cNvSpPr txBox="1">
                <a:spLocks noChangeArrowheads="1"/>
              </p:cNvSpPr>
              <p:nvPr/>
            </p:nvSpPr>
            <p:spPr bwMode="auto">
              <a:xfrm>
                <a:off x="1272" y="1796"/>
                <a:ext cx="262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solidFill>
                      <a:srgbClr val="FF0000"/>
                    </a:solidFill>
                  </a:rPr>
                  <a:t>(</a:t>
                </a:r>
                <a:r>
                  <a:rPr lang="en-US" altLang="en-US" i="1">
                    <a:solidFill>
                      <a:srgbClr val="FF0000"/>
                    </a:solidFill>
                  </a:rPr>
                  <a:t>x</a:t>
                </a:r>
                <a:r>
                  <a:rPr lang="en-US" altLang="en-US">
                    <a:solidFill>
                      <a:srgbClr val="FF0000"/>
                    </a:solidFill>
                  </a:rPr>
                  <a:t> – 2) </a:t>
                </a:r>
                <a:r>
                  <a:rPr lang="en-US" altLang="en-US"/>
                  <a:t>=             </a:t>
                </a:r>
                <a:r>
                  <a:rPr lang="en-US" altLang="en-US">
                    <a:solidFill>
                      <a:srgbClr val="FF0000"/>
                    </a:solidFill>
                  </a:rPr>
                  <a:t>(</a:t>
                </a:r>
                <a:r>
                  <a:rPr lang="en-US" altLang="en-US" i="1">
                    <a:solidFill>
                      <a:srgbClr val="FF0000"/>
                    </a:solidFill>
                  </a:rPr>
                  <a:t>x</a:t>
                </a:r>
                <a:r>
                  <a:rPr lang="en-US" altLang="en-US">
                    <a:solidFill>
                      <a:srgbClr val="FF0000"/>
                    </a:solidFill>
                  </a:rPr>
                  <a:t> – 2)</a:t>
                </a:r>
                <a:r>
                  <a:rPr lang="en-US" altLang="en-US"/>
                  <a:t> </a:t>
                </a:r>
              </a:p>
            </p:txBody>
          </p:sp>
        </p:grpSp>
      </p:grpSp>
      <p:sp>
        <p:nvSpPr>
          <p:cNvPr id="30846" name="Line 126"/>
          <p:cNvSpPr>
            <a:spLocks noChangeShapeType="1"/>
          </p:cNvSpPr>
          <p:nvPr/>
        </p:nvSpPr>
        <p:spPr bwMode="auto">
          <a:xfrm flipV="1">
            <a:off x="533400" y="4038600"/>
            <a:ext cx="990600" cy="1524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47" name="Line 127"/>
          <p:cNvSpPr>
            <a:spLocks noChangeShapeType="1"/>
          </p:cNvSpPr>
          <p:nvPr/>
        </p:nvSpPr>
        <p:spPr bwMode="auto">
          <a:xfrm flipV="1">
            <a:off x="1676400" y="3886200"/>
            <a:ext cx="990600" cy="1524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48" name="Line 128"/>
          <p:cNvSpPr>
            <a:spLocks noChangeShapeType="1"/>
          </p:cNvSpPr>
          <p:nvPr/>
        </p:nvSpPr>
        <p:spPr bwMode="auto">
          <a:xfrm flipV="1">
            <a:off x="3276600" y="4038600"/>
            <a:ext cx="990600" cy="1524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49" name="Line 129"/>
          <p:cNvSpPr>
            <a:spLocks noChangeShapeType="1"/>
          </p:cNvSpPr>
          <p:nvPr/>
        </p:nvSpPr>
        <p:spPr bwMode="auto">
          <a:xfrm flipV="1">
            <a:off x="4495800" y="3886200"/>
            <a:ext cx="990600" cy="1524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50" name="Text Box 130"/>
          <p:cNvSpPr txBox="1">
            <a:spLocks noChangeArrowheads="1"/>
          </p:cNvSpPr>
          <p:nvPr/>
        </p:nvSpPr>
        <p:spPr bwMode="auto">
          <a:xfrm>
            <a:off x="2209800" y="4419600"/>
            <a:ext cx="2057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5</a:t>
            </a:r>
            <a:r>
              <a:rPr lang="en-US" altLang="en-US" i="1"/>
              <a:t>x</a:t>
            </a:r>
            <a:r>
              <a:rPr lang="en-US" altLang="en-US"/>
              <a:t> = 3</a:t>
            </a:r>
            <a:r>
              <a:rPr lang="en-US" altLang="en-US" i="1"/>
              <a:t>x</a:t>
            </a:r>
            <a:r>
              <a:rPr lang="en-US" altLang="en-US"/>
              <a:t> + 4</a:t>
            </a:r>
          </a:p>
        </p:txBody>
      </p:sp>
      <p:sp>
        <p:nvSpPr>
          <p:cNvPr id="30851" name="Text Box 131"/>
          <p:cNvSpPr txBox="1">
            <a:spLocks noChangeArrowheads="1"/>
          </p:cNvSpPr>
          <p:nvPr/>
        </p:nvSpPr>
        <p:spPr bwMode="auto">
          <a:xfrm>
            <a:off x="2297113" y="4876800"/>
            <a:ext cx="11318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 </a:t>
            </a:r>
            <a:r>
              <a:rPr lang="en-US" altLang="en-US" i="1"/>
              <a:t>x</a:t>
            </a:r>
            <a:r>
              <a:rPr lang="en-US" altLang="en-US"/>
              <a:t> = 2</a:t>
            </a:r>
          </a:p>
        </p:txBody>
      </p:sp>
      <p:sp>
        <p:nvSpPr>
          <p:cNvPr id="30852" name="Text Box 132"/>
          <p:cNvSpPr txBox="1">
            <a:spLocks noChangeArrowheads="1"/>
          </p:cNvSpPr>
          <p:nvPr/>
        </p:nvSpPr>
        <p:spPr bwMode="auto">
          <a:xfrm>
            <a:off x="5562600" y="4876800"/>
            <a:ext cx="25908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Solve for x.</a:t>
            </a:r>
            <a:endParaRPr lang="en-US" altLang="en-US" i="1">
              <a:solidFill>
                <a:srgbClr val="3333FF"/>
              </a:solidFill>
              <a:latin typeface="Arial" charset="0"/>
              <a:cs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0800"/>
                                        </p:tgtEl>
                                        <p:attrNameLst>
                                          <p:attrName>style.visibility</p:attrName>
                                        </p:attrNameLst>
                                      </p:cBhvr>
                                      <p:to>
                                        <p:strVal val="visible"/>
                                      </p:to>
                                    </p:set>
                                    <p:animEffect transition="in" filter="strips(downLeft)">
                                      <p:cBhvr>
                                        <p:cTn id="7" dur="500"/>
                                        <p:tgtEl>
                                          <p:spTgt spid="30800"/>
                                        </p:tgtEl>
                                      </p:cBhvr>
                                    </p:animEffect>
                                  </p:childTnLst>
                                </p:cTn>
                              </p:par>
                            </p:childTnLst>
                          </p:cTn>
                        </p:par>
                        <p:par>
                          <p:cTn id="8" fill="hold" nodeType="afterGroup">
                            <p:stCondLst>
                              <p:cond delay="500"/>
                            </p:stCondLst>
                            <p:childTnLst>
                              <p:par>
                                <p:cTn id="9" presetID="3" presetClass="entr" presetSubtype="10" fill="hold" nodeType="afterEffect">
                                  <p:stCondLst>
                                    <p:cond delay="0"/>
                                  </p:stCondLst>
                                  <p:childTnLst>
                                    <p:set>
                                      <p:cBhvr>
                                        <p:cTn id="10" dur="1" fill="hold">
                                          <p:stCondLst>
                                            <p:cond delay="0"/>
                                          </p:stCondLst>
                                        </p:cTn>
                                        <p:tgtEl>
                                          <p:spTgt spid="30832"/>
                                        </p:tgtEl>
                                        <p:attrNameLst>
                                          <p:attrName>style.visibility</p:attrName>
                                        </p:attrNameLst>
                                      </p:cBhvr>
                                      <p:to>
                                        <p:strVal val="visible"/>
                                      </p:to>
                                    </p:set>
                                    <p:animEffect transition="in" filter="blinds(horizontal)">
                                      <p:cBhvr>
                                        <p:cTn id="11" dur="500"/>
                                        <p:tgtEl>
                                          <p:spTgt spid="3083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8" presetClass="entr" presetSubtype="12" fill="hold" grpId="0" nodeType="clickEffect">
                                  <p:stCondLst>
                                    <p:cond delay="0"/>
                                  </p:stCondLst>
                                  <p:childTnLst>
                                    <p:set>
                                      <p:cBhvr>
                                        <p:cTn id="15" dur="1" fill="hold">
                                          <p:stCondLst>
                                            <p:cond delay="0"/>
                                          </p:stCondLst>
                                        </p:cTn>
                                        <p:tgtEl>
                                          <p:spTgt spid="30792"/>
                                        </p:tgtEl>
                                        <p:attrNameLst>
                                          <p:attrName>style.visibility</p:attrName>
                                        </p:attrNameLst>
                                      </p:cBhvr>
                                      <p:to>
                                        <p:strVal val="visible"/>
                                      </p:to>
                                    </p:set>
                                    <p:animEffect transition="in" filter="strips(downLeft)">
                                      <p:cBhvr>
                                        <p:cTn id="16" dur="500"/>
                                        <p:tgtEl>
                                          <p:spTgt spid="30792"/>
                                        </p:tgtEl>
                                      </p:cBhvr>
                                    </p:animEffect>
                                  </p:childTnLst>
                                </p:cTn>
                              </p:par>
                            </p:childTnLst>
                          </p:cTn>
                        </p:par>
                        <p:par>
                          <p:cTn id="17" fill="hold" nodeType="afterGroup">
                            <p:stCondLst>
                              <p:cond delay="500"/>
                            </p:stCondLst>
                            <p:childTnLst>
                              <p:par>
                                <p:cTn id="18" presetID="5" presetClass="entr" presetSubtype="10" fill="hold" nodeType="afterEffect">
                                  <p:stCondLst>
                                    <p:cond delay="0"/>
                                  </p:stCondLst>
                                  <p:childTnLst>
                                    <p:set>
                                      <p:cBhvr>
                                        <p:cTn id="19" dur="1" fill="hold">
                                          <p:stCondLst>
                                            <p:cond delay="0"/>
                                          </p:stCondLst>
                                        </p:cTn>
                                        <p:tgtEl>
                                          <p:spTgt spid="30833"/>
                                        </p:tgtEl>
                                        <p:attrNameLst>
                                          <p:attrName>style.visibility</p:attrName>
                                        </p:attrNameLst>
                                      </p:cBhvr>
                                      <p:to>
                                        <p:strVal val="visible"/>
                                      </p:to>
                                    </p:set>
                                    <p:animEffect transition="in" filter="checkerboard(across)">
                                      <p:cBhvr>
                                        <p:cTn id="20" dur="500"/>
                                        <p:tgtEl>
                                          <p:spTgt spid="30833"/>
                                        </p:tgtEl>
                                      </p:cBhvr>
                                    </p:animEffect>
                                  </p:childTnLst>
                                </p:cTn>
                              </p:par>
                            </p:childTnLst>
                          </p:cTn>
                        </p:par>
                        <p:par>
                          <p:cTn id="21" fill="hold" nodeType="afterGroup">
                            <p:stCondLst>
                              <p:cond delay="1000"/>
                            </p:stCondLst>
                            <p:childTnLst>
                              <p:par>
                                <p:cTn id="22" presetID="9" presetClass="entr" presetSubtype="0" fill="hold" grpId="0" nodeType="afterEffect">
                                  <p:stCondLst>
                                    <p:cond delay="0"/>
                                  </p:stCondLst>
                                  <p:childTnLst>
                                    <p:set>
                                      <p:cBhvr>
                                        <p:cTn id="23" dur="1" fill="hold">
                                          <p:stCondLst>
                                            <p:cond delay="0"/>
                                          </p:stCondLst>
                                        </p:cTn>
                                        <p:tgtEl>
                                          <p:spTgt spid="30846"/>
                                        </p:tgtEl>
                                        <p:attrNameLst>
                                          <p:attrName>style.visibility</p:attrName>
                                        </p:attrNameLst>
                                      </p:cBhvr>
                                      <p:to>
                                        <p:strVal val="visible"/>
                                      </p:to>
                                    </p:set>
                                    <p:animEffect transition="in" filter="dissolve">
                                      <p:cBhvr>
                                        <p:cTn id="24" dur="500"/>
                                        <p:tgtEl>
                                          <p:spTgt spid="30846"/>
                                        </p:tgtEl>
                                      </p:cBhvr>
                                    </p:animEffect>
                                  </p:childTnLst>
                                </p:cTn>
                              </p:par>
                            </p:childTnLst>
                          </p:cTn>
                        </p:par>
                        <p:par>
                          <p:cTn id="25" fill="hold" nodeType="afterGroup">
                            <p:stCondLst>
                              <p:cond delay="1500"/>
                            </p:stCondLst>
                            <p:childTnLst>
                              <p:par>
                                <p:cTn id="26" presetID="9" presetClass="entr" presetSubtype="0" fill="hold" grpId="0" nodeType="afterEffect">
                                  <p:stCondLst>
                                    <p:cond delay="0"/>
                                  </p:stCondLst>
                                  <p:childTnLst>
                                    <p:set>
                                      <p:cBhvr>
                                        <p:cTn id="27" dur="1" fill="hold">
                                          <p:stCondLst>
                                            <p:cond delay="0"/>
                                          </p:stCondLst>
                                        </p:cTn>
                                        <p:tgtEl>
                                          <p:spTgt spid="30847"/>
                                        </p:tgtEl>
                                        <p:attrNameLst>
                                          <p:attrName>style.visibility</p:attrName>
                                        </p:attrNameLst>
                                      </p:cBhvr>
                                      <p:to>
                                        <p:strVal val="visible"/>
                                      </p:to>
                                    </p:set>
                                    <p:animEffect transition="in" filter="dissolve">
                                      <p:cBhvr>
                                        <p:cTn id="28" dur="500"/>
                                        <p:tgtEl>
                                          <p:spTgt spid="30847"/>
                                        </p:tgtEl>
                                      </p:cBhvr>
                                    </p:animEffect>
                                  </p:childTnLst>
                                </p:cTn>
                              </p:par>
                            </p:childTnLst>
                          </p:cTn>
                        </p:par>
                        <p:par>
                          <p:cTn id="29" fill="hold" nodeType="afterGroup">
                            <p:stCondLst>
                              <p:cond delay="2000"/>
                            </p:stCondLst>
                            <p:childTnLst>
                              <p:par>
                                <p:cTn id="30" presetID="9" presetClass="entr" presetSubtype="0" fill="hold" grpId="0" nodeType="afterEffect">
                                  <p:stCondLst>
                                    <p:cond delay="0"/>
                                  </p:stCondLst>
                                  <p:childTnLst>
                                    <p:set>
                                      <p:cBhvr>
                                        <p:cTn id="31" dur="1" fill="hold">
                                          <p:stCondLst>
                                            <p:cond delay="0"/>
                                          </p:stCondLst>
                                        </p:cTn>
                                        <p:tgtEl>
                                          <p:spTgt spid="30848"/>
                                        </p:tgtEl>
                                        <p:attrNameLst>
                                          <p:attrName>style.visibility</p:attrName>
                                        </p:attrNameLst>
                                      </p:cBhvr>
                                      <p:to>
                                        <p:strVal val="visible"/>
                                      </p:to>
                                    </p:set>
                                    <p:animEffect transition="in" filter="dissolve">
                                      <p:cBhvr>
                                        <p:cTn id="32" dur="500"/>
                                        <p:tgtEl>
                                          <p:spTgt spid="30848"/>
                                        </p:tgtEl>
                                      </p:cBhvr>
                                    </p:animEffect>
                                  </p:childTnLst>
                                </p:cTn>
                              </p:par>
                            </p:childTnLst>
                          </p:cTn>
                        </p:par>
                        <p:par>
                          <p:cTn id="33" fill="hold" nodeType="afterGroup">
                            <p:stCondLst>
                              <p:cond delay="2500"/>
                            </p:stCondLst>
                            <p:childTnLst>
                              <p:par>
                                <p:cTn id="34" presetID="9" presetClass="entr" presetSubtype="0" fill="hold" grpId="0" nodeType="afterEffect">
                                  <p:stCondLst>
                                    <p:cond delay="0"/>
                                  </p:stCondLst>
                                  <p:childTnLst>
                                    <p:set>
                                      <p:cBhvr>
                                        <p:cTn id="35" dur="1" fill="hold">
                                          <p:stCondLst>
                                            <p:cond delay="0"/>
                                          </p:stCondLst>
                                        </p:cTn>
                                        <p:tgtEl>
                                          <p:spTgt spid="30849"/>
                                        </p:tgtEl>
                                        <p:attrNameLst>
                                          <p:attrName>style.visibility</p:attrName>
                                        </p:attrNameLst>
                                      </p:cBhvr>
                                      <p:to>
                                        <p:strVal val="visible"/>
                                      </p:to>
                                    </p:set>
                                    <p:animEffect transition="in" filter="dissolve">
                                      <p:cBhvr>
                                        <p:cTn id="36" dur="500"/>
                                        <p:tgtEl>
                                          <p:spTgt spid="30849"/>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8" presetClass="entr" presetSubtype="12" fill="hold" grpId="0" nodeType="clickEffect">
                                  <p:stCondLst>
                                    <p:cond delay="0"/>
                                  </p:stCondLst>
                                  <p:childTnLst>
                                    <p:set>
                                      <p:cBhvr>
                                        <p:cTn id="40" dur="1" fill="hold">
                                          <p:stCondLst>
                                            <p:cond delay="0"/>
                                          </p:stCondLst>
                                        </p:cTn>
                                        <p:tgtEl>
                                          <p:spTgt spid="30801"/>
                                        </p:tgtEl>
                                        <p:attrNameLst>
                                          <p:attrName>style.visibility</p:attrName>
                                        </p:attrNameLst>
                                      </p:cBhvr>
                                      <p:to>
                                        <p:strVal val="visible"/>
                                      </p:to>
                                    </p:set>
                                    <p:animEffect transition="in" filter="strips(downLeft)">
                                      <p:cBhvr>
                                        <p:cTn id="41" dur="500"/>
                                        <p:tgtEl>
                                          <p:spTgt spid="30801"/>
                                        </p:tgtEl>
                                      </p:cBhvr>
                                    </p:animEffect>
                                  </p:childTnLst>
                                </p:cTn>
                              </p:par>
                            </p:childTnLst>
                          </p:cTn>
                        </p:par>
                        <p:par>
                          <p:cTn id="42" fill="hold" nodeType="afterGroup">
                            <p:stCondLst>
                              <p:cond delay="500"/>
                            </p:stCondLst>
                            <p:childTnLst>
                              <p:par>
                                <p:cTn id="43" presetID="17" presetClass="entr" presetSubtype="10" fill="hold" grpId="0" nodeType="afterEffect">
                                  <p:stCondLst>
                                    <p:cond delay="0"/>
                                  </p:stCondLst>
                                  <p:childTnLst>
                                    <p:set>
                                      <p:cBhvr>
                                        <p:cTn id="44" dur="1" fill="hold">
                                          <p:stCondLst>
                                            <p:cond delay="0"/>
                                          </p:stCondLst>
                                        </p:cTn>
                                        <p:tgtEl>
                                          <p:spTgt spid="30850"/>
                                        </p:tgtEl>
                                        <p:attrNameLst>
                                          <p:attrName>style.visibility</p:attrName>
                                        </p:attrNameLst>
                                      </p:cBhvr>
                                      <p:to>
                                        <p:strVal val="visible"/>
                                      </p:to>
                                    </p:set>
                                    <p:anim calcmode="lin" valueType="num">
                                      <p:cBhvr>
                                        <p:cTn id="45" dur="500" fill="hold"/>
                                        <p:tgtEl>
                                          <p:spTgt spid="30850"/>
                                        </p:tgtEl>
                                        <p:attrNameLst>
                                          <p:attrName>ppt_w</p:attrName>
                                        </p:attrNameLst>
                                      </p:cBhvr>
                                      <p:tavLst>
                                        <p:tav tm="0">
                                          <p:val>
                                            <p:fltVal val="0"/>
                                          </p:val>
                                        </p:tav>
                                        <p:tav tm="100000">
                                          <p:val>
                                            <p:strVal val="#ppt_w"/>
                                          </p:val>
                                        </p:tav>
                                      </p:tavLst>
                                    </p:anim>
                                    <p:anim calcmode="lin" valueType="num">
                                      <p:cBhvr>
                                        <p:cTn id="46" dur="500" fill="hold"/>
                                        <p:tgtEl>
                                          <p:spTgt spid="30850"/>
                                        </p:tgtEl>
                                        <p:attrNameLst>
                                          <p:attrName>ppt_h</p:attrName>
                                        </p:attrNameLst>
                                      </p:cBhvr>
                                      <p:tavLst>
                                        <p:tav tm="0">
                                          <p:val>
                                            <p:strVal val="#ppt_h"/>
                                          </p:val>
                                        </p:tav>
                                        <p:tav tm="100000">
                                          <p:val>
                                            <p:strVal val="#ppt_h"/>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18" presetClass="entr" presetSubtype="12" fill="hold" grpId="0" nodeType="clickEffect">
                                  <p:stCondLst>
                                    <p:cond delay="0"/>
                                  </p:stCondLst>
                                  <p:childTnLst>
                                    <p:set>
                                      <p:cBhvr>
                                        <p:cTn id="50" dur="1" fill="hold">
                                          <p:stCondLst>
                                            <p:cond delay="0"/>
                                          </p:stCondLst>
                                        </p:cTn>
                                        <p:tgtEl>
                                          <p:spTgt spid="30852"/>
                                        </p:tgtEl>
                                        <p:attrNameLst>
                                          <p:attrName>style.visibility</p:attrName>
                                        </p:attrNameLst>
                                      </p:cBhvr>
                                      <p:to>
                                        <p:strVal val="visible"/>
                                      </p:to>
                                    </p:set>
                                    <p:animEffect transition="in" filter="strips(downLeft)">
                                      <p:cBhvr>
                                        <p:cTn id="51" dur="500"/>
                                        <p:tgtEl>
                                          <p:spTgt spid="30852"/>
                                        </p:tgtEl>
                                      </p:cBhvr>
                                    </p:animEffect>
                                  </p:childTnLst>
                                </p:cTn>
                              </p:par>
                            </p:childTnLst>
                          </p:cTn>
                        </p:par>
                        <p:par>
                          <p:cTn id="52" fill="hold" nodeType="afterGroup">
                            <p:stCondLst>
                              <p:cond delay="500"/>
                            </p:stCondLst>
                            <p:childTnLst>
                              <p:par>
                                <p:cTn id="53" presetID="8" presetClass="entr" presetSubtype="16" fill="hold" grpId="0" nodeType="afterEffect">
                                  <p:stCondLst>
                                    <p:cond delay="0"/>
                                  </p:stCondLst>
                                  <p:childTnLst>
                                    <p:set>
                                      <p:cBhvr>
                                        <p:cTn id="54" dur="1" fill="hold">
                                          <p:stCondLst>
                                            <p:cond delay="0"/>
                                          </p:stCondLst>
                                        </p:cTn>
                                        <p:tgtEl>
                                          <p:spTgt spid="30851"/>
                                        </p:tgtEl>
                                        <p:attrNameLst>
                                          <p:attrName>style.visibility</p:attrName>
                                        </p:attrNameLst>
                                      </p:cBhvr>
                                      <p:to>
                                        <p:strVal val="visible"/>
                                      </p:to>
                                    </p:set>
                                    <p:animEffect transition="in" filter="diamond(in)">
                                      <p:cBhvr>
                                        <p:cTn id="55" dur="500"/>
                                        <p:tgtEl>
                                          <p:spTgt spid="30851"/>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29" presetClass="entr" presetSubtype="0" fill="hold" grpId="0" nodeType="clickEffect">
                                  <p:stCondLst>
                                    <p:cond delay="0"/>
                                  </p:stCondLst>
                                  <p:childTnLst>
                                    <p:set>
                                      <p:cBhvr>
                                        <p:cTn id="59" dur="1" fill="hold">
                                          <p:stCondLst>
                                            <p:cond delay="0"/>
                                          </p:stCondLst>
                                        </p:cTn>
                                        <p:tgtEl>
                                          <p:spTgt spid="30785"/>
                                        </p:tgtEl>
                                        <p:attrNameLst>
                                          <p:attrName>style.visibility</p:attrName>
                                        </p:attrNameLst>
                                      </p:cBhvr>
                                      <p:to>
                                        <p:strVal val="visible"/>
                                      </p:to>
                                    </p:set>
                                    <p:anim calcmode="lin" valueType="num">
                                      <p:cBhvr>
                                        <p:cTn id="60" dur="1000" fill="hold"/>
                                        <p:tgtEl>
                                          <p:spTgt spid="30785"/>
                                        </p:tgtEl>
                                        <p:attrNameLst>
                                          <p:attrName>ppt_x</p:attrName>
                                        </p:attrNameLst>
                                      </p:cBhvr>
                                      <p:tavLst>
                                        <p:tav tm="0">
                                          <p:val>
                                            <p:strVal val="#ppt_x-.2"/>
                                          </p:val>
                                        </p:tav>
                                        <p:tav tm="100000">
                                          <p:val>
                                            <p:strVal val="#ppt_x"/>
                                          </p:val>
                                        </p:tav>
                                      </p:tavLst>
                                    </p:anim>
                                    <p:anim calcmode="lin" valueType="num">
                                      <p:cBhvr>
                                        <p:cTn id="61" dur="1000" fill="hold"/>
                                        <p:tgtEl>
                                          <p:spTgt spid="30785"/>
                                        </p:tgtEl>
                                        <p:attrNameLst>
                                          <p:attrName>ppt_y</p:attrName>
                                        </p:attrNameLst>
                                      </p:cBhvr>
                                      <p:tavLst>
                                        <p:tav tm="0">
                                          <p:val>
                                            <p:strVal val="#ppt_y"/>
                                          </p:val>
                                        </p:tav>
                                        <p:tav tm="100000">
                                          <p:val>
                                            <p:strVal val="#ppt_y"/>
                                          </p:val>
                                        </p:tav>
                                      </p:tavLst>
                                    </p:anim>
                                    <p:animEffect transition="in" filter="wipe(right)" prLst="gradientSize: 0.1">
                                      <p:cBhvr>
                                        <p:cTn id="62" dur="1000"/>
                                        <p:tgtEl>
                                          <p:spTgt spid="307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85" grpId="0"/>
      <p:bldP spid="30792" grpId="0"/>
      <p:bldP spid="30800" grpId="0"/>
      <p:bldP spid="30801" grpId="0"/>
      <p:bldP spid="30846" grpId="0" animBg="1"/>
      <p:bldP spid="30847" grpId="0" animBg="1"/>
      <p:bldP spid="30848" grpId="0" animBg="1"/>
      <p:bldP spid="30849" grpId="0" animBg="1"/>
      <p:bldP spid="30850" grpId="0"/>
      <p:bldP spid="30851" grpId="0"/>
      <p:bldP spid="3085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34" name="Text Box 10"/>
          <p:cNvSpPr txBox="1">
            <a:spLocks noChangeArrowheads="1"/>
          </p:cNvSpPr>
          <p:nvPr/>
        </p:nvSpPr>
        <p:spPr bwMode="auto">
          <a:xfrm>
            <a:off x="838200" y="2133600"/>
            <a:ext cx="77946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b="1" i="1"/>
              <a:t>Check</a:t>
            </a:r>
            <a:r>
              <a:rPr lang="en-US" altLang="en-US"/>
              <a:t> Substitute 2 for </a:t>
            </a:r>
            <a:r>
              <a:rPr lang="en-US" altLang="en-US" i="1"/>
              <a:t>x</a:t>
            </a:r>
            <a:r>
              <a:rPr lang="en-US" altLang="en-US"/>
              <a:t> in the original equation.</a:t>
            </a:r>
            <a:endParaRPr lang="en-US" altLang="en-US" b="1" i="1"/>
          </a:p>
        </p:txBody>
      </p:sp>
      <p:sp>
        <p:nvSpPr>
          <p:cNvPr id="257035" name="Line 11"/>
          <p:cNvSpPr>
            <a:spLocks noChangeShapeType="1"/>
          </p:cNvSpPr>
          <p:nvPr/>
        </p:nvSpPr>
        <p:spPr bwMode="auto">
          <a:xfrm>
            <a:off x="1905000" y="3581400"/>
            <a:ext cx="3124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7036" name="Line 12"/>
          <p:cNvSpPr>
            <a:spLocks noChangeShapeType="1"/>
          </p:cNvSpPr>
          <p:nvPr/>
        </p:nvSpPr>
        <p:spPr bwMode="auto">
          <a:xfrm>
            <a:off x="3429000" y="3581400"/>
            <a:ext cx="0" cy="1676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57037" name="Group 13"/>
          <p:cNvGrpSpPr>
            <a:grpSpLocks/>
          </p:cNvGrpSpPr>
          <p:nvPr/>
        </p:nvGrpSpPr>
        <p:grpSpPr bwMode="auto">
          <a:xfrm>
            <a:off x="2057400" y="2819400"/>
            <a:ext cx="3089275" cy="806450"/>
            <a:chOff x="432" y="1200"/>
            <a:chExt cx="1946" cy="508"/>
          </a:xfrm>
        </p:grpSpPr>
        <p:grpSp>
          <p:nvGrpSpPr>
            <p:cNvPr id="17436" name="Group 14"/>
            <p:cNvGrpSpPr>
              <a:grpSpLocks/>
            </p:cNvGrpSpPr>
            <p:nvPr/>
          </p:nvGrpSpPr>
          <p:grpSpPr bwMode="auto">
            <a:xfrm>
              <a:off x="432" y="1200"/>
              <a:ext cx="768" cy="508"/>
              <a:chOff x="864" y="1808"/>
              <a:chExt cx="768" cy="508"/>
            </a:xfrm>
          </p:grpSpPr>
          <p:grpSp>
            <p:nvGrpSpPr>
              <p:cNvPr id="17443" name="Group 15"/>
              <p:cNvGrpSpPr>
                <a:grpSpLocks/>
              </p:cNvGrpSpPr>
              <p:nvPr/>
            </p:nvGrpSpPr>
            <p:grpSpPr bwMode="auto">
              <a:xfrm>
                <a:off x="993" y="1808"/>
                <a:ext cx="610" cy="508"/>
                <a:chOff x="4839" y="2804"/>
                <a:chExt cx="610" cy="508"/>
              </a:xfrm>
            </p:grpSpPr>
            <p:sp>
              <p:nvSpPr>
                <p:cNvPr id="17445" name="Text Box 16"/>
                <p:cNvSpPr txBox="1">
                  <a:spLocks noChangeArrowheads="1"/>
                </p:cNvSpPr>
                <p:nvPr/>
              </p:nvSpPr>
              <p:spPr bwMode="auto">
                <a:xfrm>
                  <a:off x="4873" y="2804"/>
                  <a:ext cx="55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 5</a:t>
                  </a:r>
                  <a:r>
                    <a:rPr lang="en-US" altLang="en-US" i="1"/>
                    <a:t>x </a:t>
                  </a:r>
                  <a:r>
                    <a:rPr lang="en-US" altLang="en-US"/>
                    <a:t> </a:t>
                  </a:r>
                </a:p>
              </p:txBody>
            </p:sp>
            <p:sp>
              <p:nvSpPr>
                <p:cNvPr id="17446" name="Text Box 17"/>
                <p:cNvSpPr txBox="1">
                  <a:spLocks noChangeArrowheads="1"/>
                </p:cNvSpPr>
                <p:nvPr/>
              </p:nvSpPr>
              <p:spPr bwMode="auto">
                <a:xfrm>
                  <a:off x="4839" y="3024"/>
                  <a:ext cx="6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r>
                    <a:rPr lang="en-US" altLang="en-US"/>
                    <a:t> – 2</a:t>
                  </a:r>
                </a:p>
              </p:txBody>
            </p:sp>
          </p:grpSp>
          <p:sp>
            <p:nvSpPr>
              <p:cNvPr id="17444" name="Line 18"/>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7437" name="Group 19"/>
            <p:cNvGrpSpPr>
              <a:grpSpLocks/>
            </p:cNvGrpSpPr>
            <p:nvPr/>
          </p:nvGrpSpPr>
          <p:grpSpPr bwMode="auto">
            <a:xfrm>
              <a:off x="1407" y="1200"/>
              <a:ext cx="971" cy="508"/>
              <a:chOff x="821" y="1808"/>
              <a:chExt cx="971" cy="508"/>
            </a:xfrm>
          </p:grpSpPr>
          <p:grpSp>
            <p:nvGrpSpPr>
              <p:cNvPr id="17439" name="Group 20"/>
              <p:cNvGrpSpPr>
                <a:grpSpLocks/>
              </p:cNvGrpSpPr>
              <p:nvPr/>
            </p:nvGrpSpPr>
            <p:grpSpPr bwMode="auto">
              <a:xfrm>
                <a:off x="821" y="1808"/>
                <a:ext cx="971" cy="508"/>
                <a:chOff x="4667" y="2804"/>
                <a:chExt cx="971" cy="508"/>
              </a:xfrm>
            </p:grpSpPr>
            <p:sp>
              <p:nvSpPr>
                <p:cNvPr id="17441" name="Text Box 21"/>
                <p:cNvSpPr txBox="1">
                  <a:spLocks noChangeArrowheads="1"/>
                </p:cNvSpPr>
                <p:nvPr/>
              </p:nvSpPr>
              <p:spPr bwMode="auto">
                <a:xfrm>
                  <a:off x="4667" y="2804"/>
                  <a:ext cx="97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 3</a:t>
                  </a:r>
                  <a:r>
                    <a:rPr lang="en-US" altLang="en-US" i="1"/>
                    <a:t>x </a:t>
                  </a:r>
                  <a:r>
                    <a:rPr lang="en-US" altLang="en-US"/>
                    <a:t>+ 4</a:t>
                  </a:r>
                  <a:r>
                    <a:rPr lang="en-US" altLang="en-US" i="1"/>
                    <a:t> </a:t>
                  </a:r>
                  <a:r>
                    <a:rPr lang="en-US" altLang="en-US"/>
                    <a:t> </a:t>
                  </a:r>
                </a:p>
              </p:txBody>
            </p:sp>
            <p:sp>
              <p:nvSpPr>
                <p:cNvPr id="17442" name="Text Box 22"/>
                <p:cNvSpPr txBox="1">
                  <a:spLocks noChangeArrowheads="1"/>
                </p:cNvSpPr>
                <p:nvPr/>
              </p:nvSpPr>
              <p:spPr bwMode="auto">
                <a:xfrm>
                  <a:off x="4805" y="3024"/>
                  <a:ext cx="6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r>
                    <a:rPr lang="en-US" altLang="en-US"/>
                    <a:t> – 2 </a:t>
                  </a:r>
                </a:p>
              </p:txBody>
            </p:sp>
          </p:grpSp>
          <p:sp>
            <p:nvSpPr>
              <p:cNvPr id="17440" name="Line 23"/>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7438" name="Text Box 24"/>
            <p:cNvSpPr txBox="1">
              <a:spLocks noChangeArrowheads="1"/>
            </p:cNvSpPr>
            <p:nvPr/>
          </p:nvSpPr>
          <p:spPr bwMode="auto">
            <a:xfrm>
              <a:off x="1176" y="1296"/>
              <a:ext cx="27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a:t>
              </a:r>
            </a:p>
          </p:txBody>
        </p:sp>
      </p:grpSp>
      <p:grpSp>
        <p:nvGrpSpPr>
          <p:cNvPr id="257050" name="Group 26"/>
          <p:cNvGrpSpPr>
            <a:grpSpLocks/>
          </p:cNvGrpSpPr>
          <p:nvPr/>
        </p:nvGrpSpPr>
        <p:grpSpPr bwMode="auto">
          <a:xfrm>
            <a:off x="2057400" y="3613150"/>
            <a:ext cx="1285875" cy="806450"/>
            <a:chOff x="864" y="1808"/>
            <a:chExt cx="810" cy="508"/>
          </a:xfrm>
        </p:grpSpPr>
        <p:grpSp>
          <p:nvGrpSpPr>
            <p:cNvPr id="17432" name="Group 27"/>
            <p:cNvGrpSpPr>
              <a:grpSpLocks/>
            </p:cNvGrpSpPr>
            <p:nvPr/>
          </p:nvGrpSpPr>
          <p:grpSpPr bwMode="auto">
            <a:xfrm>
              <a:off x="936" y="1808"/>
              <a:ext cx="738" cy="508"/>
              <a:chOff x="4782" y="2804"/>
              <a:chExt cx="738" cy="508"/>
            </a:xfrm>
          </p:grpSpPr>
          <p:sp>
            <p:nvSpPr>
              <p:cNvPr id="17434" name="Text Box 28"/>
              <p:cNvSpPr txBox="1">
                <a:spLocks noChangeArrowheads="1"/>
              </p:cNvSpPr>
              <p:nvPr/>
            </p:nvSpPr>
            <p:spPr bwMode="auto">
              <a:xfrm>
                <a:off x="4782" y="2804"/>
                <a:ext cx="7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 5</a:t>
                </a:r>
                <a:r>
                  <a:rPr lang="en-US" altLang="en-US">
                    <a:solidFill>
                      <a:srgbClr val="FF0000"/>
                    </a:solidFill>
                  </a:rPr>
                  <a:t>(2)</a:t>
                </a:r>
                <a:r>
                  <a:rPr lang="en-US" altLang="en-US" i="1"/>
                  <a:t> </a:t>
                </a:r>
                <a:r>
                  <a:rPr lang="en-US" altLang="en-US"/>
                  <a:t> </a:t>
                </a:r>
              </a:p>
            </p:txBody>
          </p:sp>
          <p:sp>
            <p:nvSpPr>
              <p:cNvPr id="17435" name="Text Box 29"/>
              <p:cNvSpPr txBox="1">
                <a:spLocks noChangeArrowheads="1"/>
              </p:cNvSpPr>
              <p:nvPr/>
            </p:nvSpPr>
            <p:spPr bwMode="auto">
              <a:xfrm>
                <a:off x="4834" y="3024"/>
                <a:ext cx="61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solidFill>
                      <a:srgbClr val="FF0000"/>
                    </a:solidFill>
                  </a:rPr>
                  <a:t>2</a:t>
                </a:r>
                <a:r>
                  <a:rPr lang="en-US" altLang="en-US"/>
                  <a:t> – 2</a:t>
                </a:r>
              </a:p>
            </p:txBody>
          </p:sp>
        </p:grpSp>
        <p:sp>
          <p:nvSpPr>
            <p:cNvPr id="17433" name="Line 30"/>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57055" name="Group 31"/>
          <p:cNvGrpSpPr>
            <a:grpSpLocks/>
          </p:cNvGrpSpPr>
          <p:nvPr/>
        </p:nvGrpSpPr>
        <p:grpSpPr bwMode="auto">
          <a:xfrm>
            <a:off x="3460750" y="3613150"/>
            <a:ext cx="1830388" cy="806450"/>
            <a:chOff x="730" y="1808"/>
            <a:chExt cx="1153" cy="508"/>
          </a:xfrm>
        </p:grpSpPr>
        <p:grpSp>
          <p:nvGrpSpPr>
            <p:cNvPr id="17428" name="Group 32"/>
            <p:cNvGrpSpPr>
              <a:grpSpLocks/>
            </p:cNvGrpSpPr>
            <p:nvPr/>
          </p:nvGrpSpPr>
          <p:grpSpPr bwMode="auto">
            <a:xfrm>
              <a:off x="730" y="1808"/>
              <a:ext cx="1153" cy="508"/>
              <a:chOff x="4576" y="2804"/>
              <a:chExt cx="1153" cy="508"/>
            </a:xfrm>
          </p:grpSpPr>
          <p:sp>
            <p:nvSpPr>
              <p:cNvPr id="17430" name="Text Box 33"/>
              <p:cNvSpPr txBox="1">
                <a:spLocks noChangeArrowheads="1"/>
              </p:cNvSpPr>
              <p:nvPr/>
            </p:nvSpPr>
            <p:spPr bwMode="auto">
              <a:xfrm>
                <a:off x="4576" y="2804"/>
                <a:ext cx="115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 3</a:t>
                </a:r>
                <a:r>
                  <a:rPr lang="en-US" altLang="en-US">
                    <a:solidFill>
                      <a:srgbClr val="FF0000"/>
                    </a:solidFill>
                  </a:rPr>
                  <a:t>(2)</a:t>
                </a:r>
                <a:r>
                  <a:rPr lang="en-US" altLang="en-US" i="1"/>
                  <a:t> </a:t>
                </a:r>
                <a:r>
                  <a:rPr lang="en-US" altLang="en-US"/>
                  <a:t>+ 4</a:t>
                </a:r>
                <a:r>
                  <a:rPr lang="en-US" altLang="en-US" i="1"/>
                  <a:t> </a:t>
                </a:r>
                <a:r>
                  <a:rPr lang="en-US" altLang="en-US"/>
                  <a:t> </a:t>
                </a:r>
              </a:p>
            </p:txBody>
          </p:sp>
          <p:sp>
            <p:nvSpPr>
              <p:cNvPr id="17431" name="Text Box 34"/>
              <p:cNvSpPr txBox="1">
                <a:spLocks noChangeArrowheads="1"/>
              </p:cNvSpPr>
              <p:nvPr/>
            </p:nvSpPr>
            <p:spPr bwMode="auto">
              <a:xfrm>
                <a:off x="4801" y="3024"/>
                <a:ext cx="68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solidFill>
                      <a:srgbClr val="FF0000"/>
                    </a:solidFill>
                  </a:rPr>
                  <a:t>2</a:t>
                </a:r>
                <a:r>
                  <a:rPr lang="en-US" altLang="en-US"/>
                  <a:t> – 2 </a:t>
                </a:r>
              </a:p>
            </p:txBody>
          </p:sp>
        </p:grpSp>
        <p:sp>
          <p:nvSpPr>
            <p:cNvPr id="17429" name="Line 35"/>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57061" name="Group 37"/>
          <p:cNvGrpSpPr>
            <a:grpSpLocks/>
          </p:cNvGrpSpPr>
          <p:nvPr/>
        </p:nvGrpSpPr>
        <p:grpSpPr bwMode="auto">
          <a:xfrm>
            <a:off x="2657475" y="4419600"/>
            <a:ext cx="571500" cy="762000"/>
            <a:chOff x="2682" y="840"/>
            <a:chExt cx="360" cy="480"/>
          </a:xfrm>
        </p:grpSpPr>
        <p:grpSp>
          <p:nvGrpSpPr>
            <p:cNvPr id="17424" name="Group 38"/>
            <p:cNvGrpSpPr>
              <a:grpSpLocks/>
            </p:cNvGrpSpPr>
            <p:nvPr/>
          </p:nvGrpSpPr>
          <p:grpSpPr bwMode="auto">
            <a:xfrm>
              <a:off x="2682" y="840"/>
              <a:ext cx="360" cy="480"/>
              <a:chOff x="704" y="3120"/>
              <a:chExt cx="620" cy="480"/>
            </a:xfrm>
          </p:grpSpPr>
          <p:sp>
            <p:nvSpPr>
              <p:cNvPr id="17426" name="Text Box 39"/>
              <p:cNvSpPr txBox="1">
                <a:spLocks noChangeArrowheads="1"/>
              </p:cNvSpPr>
              <p:nvPr/>
            </p:nvSpPr>
            <p:spPr bwMode="auto">
              <a:xfrm>
                <a:off x="704" y="3120"/>
                <a:ext cx="6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10</a:t>
                </a:r>
              </a:p>
            </p:txBody>
          </p:sp>
          <p:sp>
            <p:nvSpPr>
              <p:cNvPr id="17427" name="Text Box 40"/>
              <p:cNvSpPr txBox="1">
                <a:spLocks noChangeArrowheads="1"/>
              </p:cNvSpPr>
              <p:nvPr/>
            </p:nvSpPr>
            <p:spPr bwMode="auto">
              <a:xfrm>
                <a:off x="804" y="3312"/>
                <a:ext cx="4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0</a:t>
                </a:r>
              </a:p>
            </p:txBody>
          </p:sp>
        </p:grpSp>
        <p:sp>
          <p:nvSpPr>
            <p:cNvPr id="17425" name="Line 41"/>
            <p:cNvSpPr>
              <a:spLocks noChangeShapeType="1"/>
            </p:cNvSpPr>
            <p:nvPr/>
          </p:nvSpPr>
          <p:spPr bwMode="auto">
            <a:xfrm>
              <a:off x="2736" y="1092"/>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57066" name="Group 42"/>
          <p:cNvGrpSpPr>
            <a:grpSpLocks/>
          </p:cNvGrpSpPr>
          <p:nvPr/>
        </p:nvGrpSpPr>
        <p:grpSpPr bwMode="auto">
          <a:xfrm>
            <a:off x="3648075" y="4419600"/>
            <a:ext cx="571500" cy="762000"/>
            <a:chOff x="2682" y="840"/>
            <a:chExt cx="360" cy="480"/>
          </a:xfrm>
        </p:grpSpPr>
        <p:grpSp>
          <p:nvGrpSpPr>
            <p:cNvPr id="17420" name="Group 43"/>
            <p:cNvGrpSpPr>
              <a:grpSpLocks/>
            </p:cNvGrpSpPr>
            <p:nvPr/>
          </p:nvGrpSpPr>
          <p:grpSpPr bwMode="auto">
            <a:xfrm>
              <a:off x="2682" y="840"/>
              <a:ext cx="360" cy="480"/>
              <a:chOff x="704" y="3120"/>
              <a:chExt cx="620" cy="480"/>
            </a:xfrm>
          </p:grpSpPr>
          <p:sp>
            <p:nvSpPr>
              <p:cNvPr id="17422" name="Text Box 44"/>
              <p:cNvSpPr txBox="1">
                <a:spLocks noChangeArrowheads="1"/>
              </p:cNvSpPr>
              <p:nvPr/>
            </p:nvSpPr>
            <p:spPr bwMode="auto">
              <a:xfrm>
                <a:off x="704" y="3120"/>
                <a:ext cx="6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10</a:t>
                </a:r>
              </a:p>
            </p:txBody>
          </p:sp>
          <p:sp>
            <p:nvSpPr>
              <p:cNvPr id="17423" name="Text Box 45"/>
              <p:cNvSpPr txBox="1">
                <a:spLocks noChangeArrowheads="1"/>
              </p:cNvSpPr>
              <p:nvPr/>
            </p:nvSpPr>
            <p:spPr bwMode="auto">
              <a:xfrm>
                <a:off x="804" y="3312"/>
                <a:ext cx="4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0</a:t>
                </a:r>
              </a:p>
            </p:txBody>
          </p:sp>
        </p:grpSp>
        <p:sp>
          <p:nvSpPr>
            <p:cNvPr id="17421" name="Line 46"/>
            <p:cNvSpPr>
              <a:spLocks noChangeShapeType="1"/>
            </p:cNvSpPr>
            <p:nvPr/>
          </p:nvSpPr>
          <p:spPr bwMode="auto">
            <a:xfrm>
              <a:off x="2736" y="1092"/>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57071" name="Text Box 47"/>
          <p:cNvSpPr txBox="1">
            <a:spLocks noChangeArrowheads="1"/>
          </p:cNvSpPr>
          <p:nvPr/>
        </p:nvSpPr>
        <p:spPr bwMode="auto">
          <a:xfrm>
            <a:off x="5257800" y="4389438"/>
            <a:ext cx="2667000" cy="82232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Division by 0 is undefined.</a:t>
            </a:r>
            <a:endParaRPr lang="en-US" altLang="en-US" i="1">
              <a:solidFill>
                <a:srgbClr val="3333FF"/>
              </a:solidFill>
              <a:latin typeface="Arial" charset="0"/>
              <a:cs typeface="Arial" charset="0"/>
            </a:endParaRPr>
          </a:p>
        </p:txBody>
      </p:sp>
      <p:sp>
        <p:nvSpPr>
          <p:cNvPr id="17419" name="Text Box 48"/>
          <p:cNvSpPr txBox="1">
            <a:spLocks noChangeArrowheads="1"/>
          </p:cNvSpPr>
          <p:nvPr/>
        </p:nvSpPr>
        <p:spPr bwMode="auto">
          <a:xfrm>
            <a:off x="0" y="9906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a:spcBef>
                <a:spcPct val="50000"/>
              </a:spcBef>
            </a:pPr>
            <a:r>
              <a:rPr lang="en-US" altLang="en-US">
                <a:solidFill>
                  <a:srgbClr val="006699"/>
                </a:solidFill>
                <a:latin typeface="Arial Black" pitchFamily="34" charset="0"/>
              </a:rPr>
              <a:t>Example 2A Continued</a:t>
            </a:r>
            <a:endParaRPr lang="en-US" altLang="en-US" sz="2600">
              <a:solidFill>
                <a:schemeClr val="accent2"/>
              </a:solidFill>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257034"/>
                                        </p:tgtEl>
                                        <p:attrNameLst>
                                          <p:attrName>style.visibility</p:attrName>
                                        </p:attrNameLst>
                                      </p:cBhvr>
                                      <p:to>
                                        <p:strVal val="visible"/>
                                      </p:to>
                                    </p:set>
                                    <p:animEffect transition="in" filter="blinds(horizontal)">
                                      <p:cBhvr>
                                        <p:cTn id="7" dur="500"/>
                                        <p:tgtEl>
                                          <p:spTgt spid="2570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57037"/>
                                        </p:tgtEl>
                                        <p:attrNameLst>
                                          <p:attrName>style.visibility</p:attrName>
                                        </p:attrNameLst>
                                      </p:cBhvr>
                                      <p:to>
                                        <p:strVal val="visible"/>
                                      </p:to>
                                    </p:set>
                                    <p:animEffect transition="in" filter="blinds(horizontal)">
                                      <p:cBhvr>
                                        <p:cTn id="12" dur="500"/>
                                        <p:tgtEl>
                                          <p:spTgt spid="257037"/>
                                        </p:tgtEl>
                                      </p:cBhvr>
                                    </p:animEffect>
                                  </p:childTnLst>
                                </p:cTn>
                              </p:par>
                            </p:childTnLst>
                          </p:cTn>
                        </p:par>
                        <p:par>
                          <p:cTn id="13" fill="hold" nodeType="afterGroup">
                            <p:stCondLst>
                              <p:cond delay="500"/>
                            </p:stCondLst>
                            <p:childTnLst>
                              <p:par>
                                <p:cTn id="14" presetID="2" presetClass="entr" presetSubtype="8" fill="hold" grpId="0" nodeType="afterEffect">
                                  <p:stCondLst>
                                    <p:cond delay="0"/>
                                  </p:stCondLst>
                                  <p:childTnLst>
                                    <p:set>
                                      <p:cBhvr>
                                        <p:cTn id="15" dur="1" fill="hold">
                                          <p:stCondLst>
                                            <p:cond delay="0"/>
                                          </p:stCondLst>
                                        </p:cTn>
                                        <p:tgtEl>
                                          <p:spTgt spid="257035"/>
                                        </p:tgtEl>
                                        <p:attrNameLst>
                                          <p:attrName>style.visibility</p:attrName>
                                        </p:attrNameLst>
                                      </p:cBhvr>
                                      <p:to>
                                        <p:strVal val="visible"/>
                                      </p:to>
                                    </p:set>
                                    <p:anim calcmode="lin" valueType="num">
                                      <p:cBhvr additive="base">
                                        <p:cTn id="16" dur="500" fill="hold"/>
                                        <p:tgtEl>
                                          <p:spTgt spid="257035"/>
                                        </p:tgtEl>
                                        <p:attrNameLst>
                                          <p:attrName>ppt_x</p:attrName>
                                        </p:attrNameLst>
                                      </p:cBhvr>
                                      <p:tavLst>
                                        <p:tav tm="0">
                                          <p:val>
                                            <p:strVal val="0-#ppt_w/2"/>
                                          </p:val>
                                        </p:tav>
                                        <p:tav tm="100000">
                                          <p:val>
                                            <p:strVal val="#ppt_x"/>
                                          </p:val>
                                        </p:tav>
                                      </p:tavLst>
                                    </p:anim>
                                    <p:anim calcmode="lin" valueType="num">
                                      <p:cBhvr additive="base">
                                        <p:cTn id="17" dur="500" fill="hold"/>
                                        <p:tgtEl>
                                          <p:spTgt spid="257035"/>
                                        </p:tgtEl>
                                        <p:attrNameLst>
                                          <p:attrName>ppt_y</p:attrName>
                                        </p:attrNameLst>
                                      </p:cBhvr>
                                      <p:tavLst>
                                        <p:tav tm="0">
                                          <p:val>
                                            <p:strVal val="#ppt_y"/>
                                          </p:val>
                                        </p:tav>
                                        <p:tav tm="100000">
                                          <p:val>
                                            <p:strVal val="#ppt_y"/>
                                          </p:val>
                                        </p:tav>
                                      </p:tavLst>
                                    </p:anim>
                                  </p:childTnLst>
                                </p:cTn>
                              </p:par>
                            </p:childTnLst>
                          </p:cTn>
                        </p:par>
                        <p:par>
                          <p:cTn id="18" fill="hold" nodeType="afterGroup">
                            <p:stCondLst>
                              <p:cond delay="1000"/>
                            </p:stCondLst>
                            <p:childTnLst>
                              <p:par>
                                <p:cTn id="19" presetID="2" presetClass="entr" presetSubtype="4" fill="hold" grpId="0" nodeType="afterEffect">
                                  <p:stCondLst>
                                    <p:cond delay="0"/>
                                  </p:stCondLst>
                                  <p:childTnLst>
                                    <p:set>
                                      <p:cBhvr>
                                        <p:cTn id="20" dur="1" fill="hold">
                                          <p:stCondLst>
                                            <p:cond delay="0"/>
                                          </p:stCondLst>
                                        </p:cTn>
                                        <p:tgtEl>
                                          <p:spTgt spid="257036"/>
                                        </p:tgtEl>
                                        <p:attrNameLst>
                                          <p:attrName>style.visibility</p:attrName>
                                        </p:attrNameLst>
                                      </p:cBhvr>
                                      <p:to>
                                        <p:strVal val="visible"/>
                                      </p:to>
                                    </p:set>
                                    <p:anim calcmode="lin" valueType="num">
                                      <p:cBhvr additive="base">
                                        <p:cTn id="21" dur="500" fill="hold"/>
                                        <p:tgtEl>
                                          <p:spTgt spid="257036"/>
                                        </p:tgtEl>
                                        <p:attrNameLst>
                                          <p:attrName>ppt_x</p:attrName>
                                        </p:attrNameLst>
                                      </p:cBhvr>
                                      <p:tavLst>
                                        <p:tav tm="0">
                                          <p:val>
                                            <p:strVal val="#ppt_x"/>
                                          </p:val>
                                        </p:tav>
                                        <p:tav tm="100000">
                                          <p:val>
                                            <p:strVal val="#ppt_x"/>
                                          </p:val>
                                        </p:tav>
                                      </p:tavLst>
                                    </p:anim>
                                    <p:anim calcmode="lin" valueType="num">
                                      <p:cBhvr additive="base">
                                        <p:cTn id="22" dur="500" fill="hold"/>
                                        <p:tgtEl>
                                          <p:spTgt spid="257036"/>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9" presetClass="entr" presetSubtype="0" fill="hold" nodeType="clickEffect">
                                  <p:stCondLst>
                                    <p:cond delay="0"/>
                                  </p:stCondLst>
                                  <p:childTnLst>
                                    <p:set>
                                      <p:cBhvr>
                                        <p:cTn id="26" dur="1" fill="hold">
                                          <p:stCondLst>
                                            <p:cond delay="0"/>
                                          </p:stCondLst>
                                        </p:cTn>
                                        <p:tgtEl>
                                          <p:spTgt spid="257050"/>
                                        </p:tgtEl>
                                        <p:attrNameLst>
                                          <p:attrName>style.visibility</p:attrName>
                                        </p:attrNameLst>
                                      </p:cBhvr>
                                      <p:to>
                                        <p:strVal val="visible"/>
                                      </p:to>
                                    </p:set>
                                    <p:anim calcmode="lin" valueType="num">
                                      <p:cBhvr>
                                        <p:cTn id="27" dur="1000" fill="hold"/>
                                        <p:tgtEl>
                                          <p:spTgt spid="257050"/>
                                        </p:tgtEl>
                                        <p:attrNameLst>
                                          <p:attrName>ppt_x</p:attrName>
                                        </p:attrNameLst>
                                      </p:cBhvr>
                                      <p:tavLst>
                                        <p:tav tm="0">
                                          <p:val>
                                            <p:strVal val="#ppt_x-.2"/>
                                          </p:val>
                                        </p:tav>
                                        <p:tav tm="100000">
                                          <p:val>
                                            <p:strVal val="#ppt_x"/>
                                          </p:val>
                                        </p:tav>
                                      </p:tavLst>
                                    </p:anim>
                                    <p:anim calcmode="lin" valueType="num">
                                      <p:cBhvr>
                                        <p:cTn id="28" dur="1000" fill="hold"/>
                                        <p:tgtEl>
                                          <p:spTgt spid="257050"/>
                                        </p:tgtEl>
                                        <p:attrNameLst>
                                          <p:attrName>ppt_y</p:attrName>
                                        </p:attrNameLst>
                                      </p:cBhvr>
                                      <p:tavLst>
                                        <p:tav tm="0">
                                          <p:val>
                                            <p:strVal val="#ppt_y"/>
                                          </p:val>
                                        </p:tav>
                                        <p:tav tm="100000">
                                          <p:val>
                                            <p:strVal val="#ppt_y"/>
                                          </p:val>
                                        </p:tav>
                                      </p:tavLst>
                                    </p:anim>
                                    <p:animEffect transition="in" filter="wipe(right)" prLst="gradientSize: 0.1">
                                      <p:cBhvr>
                                        <p:cTn id="29" dur="1000"/>
                                        <p:tgtEl>
                                          <p:spTgt spid="257050"/>
                                        </p:tgtEl>
                                      </p:cBhvr>
                                    </p:animEffect>
                                  </p:childTnLst>
                                </p:cTn>
                              </p:par>
                              <p:par>
                                <p:cTn id="30" presetID="29" presetClass="entr" presetSubtype="0" fill="hold" nodeType="withEffect">
                                  <p:stCondLst>
                                    <p:cond delay="0"/>
                                  </p:stCondLst>
                                  <p:childTnLst>
                                    <p:set>
                                      <p:cBhvr>
                                        <p:cTn id="31" dur="1" fill="hold">
                                          <p:stCondLst>
                                            <p:cond delay="0"/>
                                          </p:stCondLst>
                                        </p:cTn>
                                        <p:tgtEl>
                                          <p:spTgt spid="257055"/>
                                        </p:tgtEl>
                                        <p:attrNameLst>
                                          <p:attrName>style.visibility</p:attrName>
                                        </p:attrNameLst>
                                      </p:cBhvr>
                                      <p:to>
                                        <p:strVal val="visible"/>
                                      </p:to>
                                    </p:set>
                                    <p:anim calcmode="lin" valueType="num">
                                      <p:cBhvr>
                                        <p:cTn id="32" dur="1000" fill="hold"/>
                                        <p:tgtEl>
                                          <p:spTgt spid="257055"/>
                                        </p:tgtEl>
                                        <p:attrNameLst>
                                          <p:attrName>ppt_x</p:attrName>
                                        </p:attrNameLst>
                                      </p:cBhvr>
                                      <p:tavLst>
                                        <p:tav tm="0">
                                          <p:val>
                                            <p:strVal val="#ppt_x-.2"/>
                                          </p:val>
                                        </p:tav>
                                        <p:tav tm="100000">
                                          <p:val>
                                            <p:strVal val="#ppt_x"/>
                                          </p:val>
                                        </p:tav>
                                      </p:tavLst>
                                    </p:anim>
                                    <p:anim calcmode="lin" valueType="num">
                                      <p:cBhvr>
                                        <p:cTn id="33" dur="1000" fill="hold"/>
                                        <p:tgtEl>
                                          <p:spTgt spid="257055"/>
                                        </p:tgtEl>
                                        <p:attrNameLst>
                                          <p:attrName>ppt_y</p:attrName>
                                        </p:attrNameLst>
                                      </p:cBhvr>
                                      <p:tavLst>
                                        <p:tav tm="0">
                                          <p:val>
                                            <p:strVal val="#ppt_y"/>
                                          </p:val>
                                        </p:tav>
                                        <p:tav tm="100000">
                                          <p:val>
                                            <p:strVal val="#ppt_y"/>
                                          </p:val>
                                        </p:tav>
                                      </p:tavLst>
                                    </p:anim>
                                    <p:animEffect transition="in" filter="wipe(right)" prLst="gradientSize: 0.1">
                                      <p:cBhvr>
                                        <p:cTn id="34" dur="1000"/>
                                        <p:tgtEl>
                                          <p:spTgt spid="257055"/>
                                        </p:tgtEl>
                                      </p:cBhvr>
                                    </p:animEffect>
                                  </p:childTnLst>
                                </p:cTn>
                              </p:par>
                            </p:childTnLst>
                          </p:cTn>
                        </p:par>
                        <p:par>
                          <p:cTn id="35" fill="hold" nodeType="afterGroup">
                            <p:stCondLst>
                              <p:cond delay="1000"/>
                            </p:stCondLst>
                            <p:childTnLst>
                              <p:par>
                                <p:cTn id="36" presetID="17" presetClass="entr" presetSubtype="10" fill="hold" nodeType="afterEffect">
                                  <p:stCondLst>
                                    <p:cond delay="0"/>
                                  </p:stCondLst>
                                  <p:childTnLst>
                                    <p:set>
                                      <p:cBhvr>
                                        <p:cTn id="37" dur="1" fill="hold">
                                          <p:stCondLst>
                                            <p:cond delay="0"/>
                                          </p:stCondLst>
                                        </p:cTn>
                                        <p:tgtEl>
                                          <p:spTgt spid="257061"/>
                                        </p:tgtEl>
                                        <p:attrNameLst>
                                          <p:attrName>style.visibility</p:attrName>
                                        </p:attrNameLst>
                                      </p:cBhvr>
                                      <p:to>
                                        <p:strVal val="visible"/>
                                      </p:to>
                                    </p:set>
                                    <p:anim calcmode="lin" valueType="num">
                                      <p:cBhvr>
                                        <p:cTn id="38" dur="500" fill="hold"/>
                                        <p:tgtEl>
                                          <p:spTgt spid="257061"/>
                                        </p:tgtEl>
                                        <p:attrNameLst>
                                          <p:attrName>ppt_w</p:attrName>
                                        </p:attrNameLst>
                                      </p:cBhvr>
                                      <p:tavLst>
                                        <p:tav tm="0">
                                          <p:val>
                                            <p:fltVal val="0"/>
                                          </p:val>
                                        </p:tav>
                                        <p:tav tm="100000">
                                          <p:val>
                                            <p:strVal val="#ppt_w"/>
                                          </p:val>
                                        </p:tav>
                                      </p:tavLst>
                                    </p:anim>
                                    <p:anim calcmode="lin" valueType="num">
                                      <p:cBhvr>
                                        <p:cTn id="39" dur="500" fill="hold"/>
                                        <p:tgtEl>
                                          <p:spTgt spid="257061"/>
                                        </p:tgtEl>
                                        <p:attrNameLst>
                                          <p:attrName>ppt_h</p:attrName>
                                        </p:attrNameLst>
                                      </p:cBhvr>
                                      <p:tavLst>
                                        <p:tav tm="0">
                                          <p:val>
                                            <p:strVal val="#ppt_h"/>
                                          </p:val>
                                        </p:tav>
                                        <p:tav tm="100000">
                                          <p:val>
                                            <p:strVal val="#ppt_h"/>
                                          </p:val>
                                        </p:tav>
                                      </p:tavLst>
                                    </p:anim>
                                  </p:childTnLst>
                                </p:cTn>
                              </p:par>
                            </p:childTnLst>
                          </p:cTn>
                        </p:par>
                        <p:par>
                          <p:cTn id="40" fill="hold" nodeType="afterGroup">
                            <p:stCondLst>
                              <p:cond delay="1500"/>
                            </p:stCondLst>
                            <p:childTnLst>
                              <p:par>
                                <p:cTn id="41" presetID="17" presetClass="entr" presetSubtype="10" fill="hold" nodeType="afterEffect">
                                  <p:stCondLst>
                                    <p:cond delay="0"/>
                                  </p:stCondLst>
                                  <p:childTnLst>
                                    <p:set>
                                      <p:cBhvr>
                                        <p:cTn id="42" dur="1" fill="hold">
                                          <p:stCondLst>
                                            <p:cond delay="0"/>
                                          </p:stCondLst>
                                        </p:cTn>
                                        <p:tgtEl>
                                          <p:spTgt spid="257066"/>
                                        </p:tgtEl>
                                        <p:attrNameLst>
                                          <p:attrName>style.visibility</p:attrName>
                                        </p:attrNameLst>
                                      </p:cBhvr>
                                      <p:to>
                                        <p:strVal val="visible"/>
                                      </p:to>
                                    </p:set>
                                    <p:anim calcmode="lin" valueType="num">
                                      <p:cBhvr>
                                        <p:cTn id="43" dur="500" fill="hold"/>
                                        <p:tgtEl>
                                          <p:spTgt spid="257066"/>
                                        </p:tgtEl>
                                        <p:attrNameLst>
                                          <p:attrName>ppt_w</p:attrName>
                                        </p:attrNameLst>
                                      </p:cBhvr>
                                      <p:tavLst>
                                        <p:tav tm="0">
                                          <p:val>
                                            <p:fltVal val="0"/>
                                          </p:val>
                                        </p:tav>
                                        <p:tav tm="100000">
                                          <p:val>
                                            <p:strVal val="#ppt_w"/>
                                          </p:val>
                                        </p:tav>
                                      </p:tavLst>
                                    </p:anim>
                                    <p:anim calcmode="lin" valueType="num">
                                      <p:cBhvr>
                                        <p:cTn id="44" dur="500" fill="hold"/>
                                        <p:tgtEl>
                                          <p:spTgt spid="257066"/>
                                        </p:tgtEl>
                                        <p:attrNameLst>
                                          <p:attrName>ppt_h</p:attrName>
                                        </p:attrNameLst>
                                      </p:cBhvr>
                                      <p:tavLst>
                                        <p:tav tm="0">
                                          <p:val>
                                            <p:strVal val="#ppt_h"/>
                                          </p:val>
                                        </p:tav>
                                        <p:tav tm="100000">
                                          <p:val>
                                            <p:strVal val="#ppt_h"/>
                                          </p:val>
                                        </p:tav>
                                      </p:tavLst>
                                    </p:anim>
                                  </p:childTnLst>
                                </p:cTn>
                              </p:par>
                            </p:childTnLst>
                          </p:cTn>
                        </p:par>
                        <p:par>
                          <p:cTn id="45" fill="hold" nodeType="afterGroup">
                            <p:stCondLst>
                              <p:cond delay="2000"/>
                            </p:stCondLst>
                            <p:childTnLst>
                              <p:par>
                                <p:cTn id="46" presetID="18" presetClass="entr" presetSubtype="12" fill="hold" grpId="0" nodeType="afterEffect">
                                  <p:stCondLst>
                                    <p:cond delay="0"/>
                                  </p:stCondLst>
                                  <p:childTnLst>
                                    <p:set>
                                      <p:cBhvr>
                                        <p:cTn id="47" dur="1" fill="hold">
                                          <p:stCondLst>
                                            <p:cond delay="0"/>
                                          </p:stCondLst>
                                        </p:cTn>
                                        <p:tgtEl>
                                          <p:spTgt spid="257071"/>
                                        </p:tgtEl>
                                        <p:attrNameLst>
                                          <p:attrName>style.visibility</p:attrName>
                                        </p:attrNameLst>
                                      </p:cBhvr>
                                      <p:to>
                                        <p:strVal val="visible"/>
                                      </p:to>
                                    </p:set>
                                    <p:animEffect transition="in" filter="strips(downLeft)">
                                      <p:cBhvr>
                                        <p:cTn id="48" dur="500"/>
                                        <p:tgtEl>
                                          <p:spTgt spid="2570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7034" grpId="0"/>
      <p:bldP spid="257035" grpId="0" animBg="1"/>
      <p:bldP spid="257036" grpId="0" animBg="1"/>
      <p:bldP spid="25707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4"/>
          <p:cNvSpPr txBox="1">
            <a:spLocks noChangeArrowheads="1"/>
          </p:cNvSpPr>
          <p:nvPr/>
        </p:nvSpPr>
        <p:spPr bwMode="auto">
          <a:xfrm>
            <a:off x="304800" y="1327150"/>
            <a:ext cx="822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b="1"/>
              <a:t>Solve each equation.  </a:t>
            </a:r>
            <a:endParaRPr lang="en-US" altLang="en-US" i="1">
              <a:latin typeface="Times" pitchFamily="18" charset="0"/>
            </a:endParaRPr>
          </a:p>
        </p:txBody>
      </p:sp>
      <p:sp>
        <p:nvSpPr>
          <p:cNvPr id="18435" name="Text Box 5"/>
          <p:cNvSpPr txBox="1">
            <a:spLocks noChangeArrowheads="1"/>
          </p:cNvSpPr>
          <p:nvPr/>
        </p:nvSpPr>
        <p:spPr bwMode="auto">
          <a:xfrm>
            <a:off x="0" y="866775"/>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a:spcBef>
                <a:spcPct val="50000"/>
              </a:spcBef>
            </a:pPr>
            <a:r>
              <a:rPr lang="en-US" altLang="en-US">
                <a:solidFill>
                  <a:srgbClr val="006699"/>
                </a:solidFill>
                <a:latin typeface="Arial Black" pitchFamily="34" charset="0"/>
              </a:rPr>
              <a:t>Example 2B: Extraneous Solutions</a:t>
            </a:r>
            <a:endParaRPr lang="en-US" altLang="en-US" sz="2600">
              <a:solidFill>
                <a:schemeClr val="accent2"/>
              </a:solidFill>
              <a:latin typeface="Arial Black" pitchFamily="34" charset="0"/>
            </a:endParaRPr>
          </a:p>
        </p:txBody>
      </p:sp>
      <p:sp>
        <p:nvSpPr>
          <p:cNvPr id="258054" name="Text Box 6"/>
          <p:cNvSpPr txBox="1">
            <a:spLocks noChangeArrowheads="1"/>
          </p:cNvSpPr>
          <p:nvPr/>
        </p:nvSpPr>
        <p:spPr bwMode="auto">
          <a:xfrm>
            <a:off x="3352800" y="4038600"/>
            <a:ext cx="48768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Divide out common factors.</a:t>
            </a:r>
          </a:p>
        </p:txBody>
      </p:sp>
      <p:sp>
        <p:nvSpPr>
          <p:cNvPr id="258055" name="Text Box 7"/>
          <p:cNvSpPr txBox="1">
            <a:spLocks noChangeArrowheads="1"/>
          </p:cNvSpPr>
          <p:nvPr/>
        </p:nvSpPr>
        <p:spPr bwMode="auto">
          <a:xfrm>
            <a:off x="3276600" y="2743200"/>
            <a:ext cx="57912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Multiply each term by the LCD, 2(x</a:t>
            </a:r>
            <a:r>
              <a:rPr lang="en-US" altLang="en-US" i="1">
                <a:solidFill>
                  <a:srgbClr val="3333FF"/>
                </a:solidFill>
              </a:rPr>
              <a:t> – 8)</a:t>
            </a:r>
            <a:r>
              <a:rPr lang="en-US" altLang="en-US" i="1">
                <a:solidFill>
                  <a:srgbClr val="3333FF"/>
                </a:solidFill>
                <a:latin typeface="Arial" charset="0"/>
              </a:rPr>
              <a:t>.</a:t>
            </a:r>
          </a:p>
        </p:txBody>
      </p:sp>
      <p:sp>
        <p:nvSpPr>
          <p:cNvPr id="258056" name="Text Box 8"/>
          <p:cNvSpPr txBox="1">
            <a:spLocks noChangeArrowheads="1"/>
          </p:cNvSpPr>
          <p:nvPr/>
        </p:nvSpPr>
        <p:spPr bwMode="auto">
          <a:xfrm>
            <a:off x="5410200" y="5384800"/>
            <a:ext cx="35814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Simplify. Note that x </a:t>
            </a:r>
            <a:r>
              <a:rPr lang="en-US" altLang="en-US" i="1">
                <a:solidFill>
                  <a:srgbClr val="3333FF"/>
                </a:solidFill>
                <a:latin typeface="Arial" charset="0"/>
                <a:cs typeface="Arial" charset="0"/>
              </a:rPr>
              <a:t>≠ 8.</a:t>
            </a:r>
          </a:p>
        </p:txBody>
      </p:sp>
      <p:sp>
        <p:nvSpPr>
          <p:cNvPr id="258096" name="Text Box 48"/>
          <p:cNvSpPr txBox="1">
            <a:spLocks noChangeArrowheads="1"/>
          </p:cNvSpPr>
          <p:nvPr/>
        </p:nvSpPr>
        <p:spPr bwMode="auto">
          <a:xfrm>
            <a:off x="457200" y="5334000"/>
            <a:ext cx="4660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2(2</a:t>
            </a:r>
            <a:r>
              <a:rPr lang="en-US" altLang="en-US" i="1"/>
              <a:t>x </a:t>
            </a:r>
            <a:r>
              <a:rPr lang="en-US" altLang="en-US"/>
              <a:t>– 5) + </a:t>
            </a:r>
            <a:r>
              <a:rPr lang="en-US" altLang="en-US" i="1"/>
              <a:t>x</a:t>
            </a:r>
            <a:r>
              <a:rPr lang="en-US" altLang="en-US"/>
              <a:t>(</a:t>
            </a:r>
            <a:r>
              <a:rPr lang="en-US" altLang="en-US" i="1"/>
              <a:t>x</a:t>
            </a:r>
            <a:r>
              <a:rPr lang="en-US" altLang="en-US"/>
              <a:t> – 8) = 11(2)</a:t>
            </a:r>
          </a:p>
        </p:txBody>
      </p:sp>
      <p:sp>
        <p:nvSpPr>
          <p:cNvPr id="258097" name="Text Box 49"/>
          <p:cNvSpPr txBox="1">
            <a:spLocks noChangeArrowheads="1"/>
          </p:cNvSpPr>
          <p:nvPr/>
        </p:nvSpPr>
        <p:spPr bwMode="auto">
          <a:xfrm>
            <a:off x="762000" y="5943600"/>
            <a:ext cx="38750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 4</a:t>
            </a:r>
            <a:r>
              <a:rPr lang="en-US" altLang="en-US" i="1"/>
              <a:t>x</a:t>
            </a:r>
            <a:r>
              <a:rPr lang="en-US" altLang="en-US"/>
              <a:t> – 10 + </a:t>
            </a:r>
            <a:r>
              <a:rPr lang="en-US" altLang="en-US" i="1"/>
              <a:t>x</a:t>
            </a:r>
            <a:r>
              <a:rPr lang="en-US" altLang="en-US" baseline="30000"/>
              <a:t>2</a:t>
            </a:r>
            <a:r>
              <a:rPr lang="en-US" altLang="en-US"/>
              <a:t> – 8</a:t>
            </a:r>
            <a:r>
              <a:rPr lang="en-US" altLang="en-US" i="1"/>
              <a:t>x</a:t>
            </a:r>
            <a:r>
              <a:rPr lang="en-US" altLang="en-US"/>
              <a:t> = 22</a:t>
            </a:r>
          </a:p>
        </p:txBody>
      </p:sp>
      <p:sp>
        <p:nvSpPr>
          <p:cNvPr id="258098" name="Text Box 50"/>
          <p:cNvSpPr txBox="1">
            <a:spLocks noChangeArrowheads="1"/>
          </p:cNvSpPr>
          <p:nvPr/>
        </p:nvSpPr>
        <p:spPr bwMode="auto">
          <a:xfrm>
            <a:off x="5410200" y="5761038"/>
            <a:ext cx="3581400" cy="82232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Use the Distributive Property.</a:t>
            </a:r>
          </a:p>
        </p:txBody>
      </p:sp>
      <p:grpSp>
        <p:nvGrpSpPr>
          <p:cNvPr id="18442" name="Group 10"/>
          <p:cNvGrpSpPr>
            <a:grpSpLocks/>
          </p:cNvGrpSpPr>
          <p:nvPr/>
        </p:nvGrpSpPr>
        <p:grpSpPr bwMode="auto">
          <a:xfrm>
            <a:off x="758825" y="1905000"/>
            <a:ext cx="1563688" cy="806450"/>
            <a:chOff x="814" y="1808"/>
            <a:chExt cx="985" cy="508"/>
          </a:xfrm>
        </p:grpSpPr>
        <p:grpSp>
          <p:nvGrpSpPr>
            <p:cNvPr id="18496" name="Group 11"/>
            <p:cNvGrpSpPr>
              <a:grpSpLocks/>
            </p:cNvGrpSpPr>
            <p:nvPr/>
          </p:nvGrpSpPr>
          <p:grpSpPr bwMode="auto">
            <a:xfrm>
              <a:off x="814" y="1808"/>
              <a:ext cx="985" cy="508"/>
              <a:chOff x="4660" y="2804"/>
              <a:chExt cx="985" cy="508"/>
            </a:xfrm>
          </p:grpSpPr>
          <p:sp>
            <p:nvSpPr>
              <p:cNvPr id="18498" name="Text Box 12"/>
              <p:cNvSpPr txBox="1">
                <a:spLocks noChangeArrowheads="1"/>
              </p:cNvSpPr>
              <p:nvPr/>
            </p:nvSpPr>
            <p:spPr bwMode="auto">
              <a:xfrm>
                <a:off x="4660" y="2804"/>
                <a:ext cx="9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a:t> 2</a:t>
                </a:r>
                <a:r>
                  <a:rPr lang="en-US" altLang="en-US" b="1" i="1"/>
                  <a:t>x </a:t>
                </a:r>
                <a:r>
                  <a:rPr lang="en-US" altLang="en-US" b="1"/>
                  <a:t>– 5</a:t>
                </a:r>
                <a:r>
                  <a:rPr lang="en-US" altLang="en-US" b="1" i="1"/>
                  <a:t> </a:t>
                </a:r>
                <a:r>
                  <a:rPr lang="en-US" altLang="en-US" b="1"/>
                  <a:t> </a:t>
                </a:r>
              </a:p>
            </p:txBody>
          </p:sp>
          <p:sp>
            <p:nvSpPr>
              <p:cNvPr id="18499" name="Text Box 13"/>
              <p:cNvSpPr txBox="1">
                <a:spLocks noChangeArrowheads="1"/>
              </p:cNvSpPr>
              <p:nvPr/>
            </p:nvSpPr>
            <p:spPr bwMode="auto">
              <a:xfrm>
                <a:off x="4819" y="3024"/>
                <a:ext cx="65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i="1"/>
                  <a:t>x</a:t>
                </a:r>
                <a:r>
                  <a:rPr lang="en-US" altLang="en-US" b="1"/>
                  <a:t> – 8</a:t>
                </a:r>
              </a:p>
            </p:txBody>
          </p:sp>
        </p:grpSp>
        <p:sp>
          <p:nvSpPr>
            <p:cNvPr id="18497" name="Line 14"/>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8443" name="Group 15"/>
          <p:cNvGrpSpPr>
            <a:grpSpLocks/>
          </p:cNvGrpSpPr>
          <p:nvPr/>
        </p:nvGrpSpPr>
        <p:grpSpPr bwMode="auto">
          <a:xfrm>
            <a:off x="3313113" y="1905000"/>
            <a:ext cx="1258887" cy="806450"/>
            <a:chOff x="864" y="1808"/>
            <a:chExt cx="793" cy="508"/>
          </a:xfrm>
        </p:grpSpPr>
        <p:grpSp>
          <p:nvGrpSpPr>
            <p:cNvPr id="18492" name="Group 16"/>
            <p:cNvGrpSpPr>
              <a:grpSpLocks/>
            </p:cNvGrpSpPr>
            <p:nvPr/>
          </p:nvGrpSpPr>
          <p:grpSpPr bwMode="auto">
            <a:xfrm>
              <a:off x="939" y="1808"/>
              <a:ext cx="718" cy="508"/>
              <a:chOff x="4785" y="2804"/>
              <a:chExt cx="718" cy="508"/>
            </a:xfrm>
          </p:grpSpPr>
          <p:sp>
            <p:nvSpPr>
              <p:cNvPr id="18494" name="Text Box 17"/>
              <p:cNvSpPr txBox="1">
                <a:spLocks noChangeArrowheads="1"/>
              </p:cNvSpPr>
              <p:nvPr/>
            </p:nvSpPr>
            <p:spPr bwMode="auto">
              <a:xfrm>
                <a:off x="4859" y="2804"/>
                <a:ext cx="58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a:t> 11</a:t>
                </a:r>
                <a:r>
                  <a:rPr lang="en-US" altLang="en-US" b="1" i="1"/>
                  <a:t> </a:t>
                </a:r>
                <a:r>
                  <a:rPr lang="en-US" altLang="en-US" b="1"/>
                  <a:t> </a:t>
                </a:r>
              </a:p>
            </p:txBody>
          </p:sp>
          <p:sp>
            <p:nvSpPr>
              <p:cNvPr id="18495" name="Text Box 18"/>
              <p:cNvSpPr txBox="1">
                <a:spLocks noChangeArrowheads="1"/>
              </p:cNvSpPr>
              <p:nvPr/>
            </p:nvSpPr>
            <p:spPr bwMode="auto">
              <a:xfrm>
                <a:off x="4785" y="3024"/>
                <a:ext cx="71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i="1"/>
                  <a:t>x</a:t>
                </a:r>
                <a:r>
                  <a:rPr lang="en-US" altLang="en-US" b="1"/>
                  <a:t> – 8</a:t>
                </a:r>
                <a:r>
                  <a:rPr lang="en-US" altLang="en-US"/>
                  <a:t> </a:t>
                </a:r>
              </a:p>
            </p:txBody>
          </p:sp>
        </p:grpSp>
        <p:sp>
          <p:nvSpPr>
            <p:cNvPr id="18493" name="Line 19"/>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8444" name="Text Box 20"/>
          <p:cNvSpPr txBox="1">
            <a:spLocks noChangeArrowheads="1"/>
          </p:cNvSpPr>
          <p:nvPr/>
        </p:nvSpPr>
        <p:spPr bwMode="auto">
          <a:xfrm>
            <a:off x="2019300" y="2057400"/>
            <a:ext cx="13430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b="1"/>
              <a:t>+      =</a:t>
            </a:r>
          </a:p>
        </p:txBody>
      </p:sp>
      <p:grpSp>
        <p:nvGrpSpPr>
          <p:cNvPr id="18445" name="Group 90"/>
          <p:cNvGrpSpPr>
            <a:grpSpLocks/>
          </p:cNvGrpSpPr>
          <p:nvPr/>
        </p:nvGrpSpPr>
        <p:grpSpPr bwMode="auto">
          <a:xfrm>
            <a:off x="2433638" y="1905000"/>
            <a:ext cx="461962" cy="838200"/>
            <a:chOff x="1533" y="1200"/>
            <a:chExt cx="291" cy="528"/>
          </a:xfrm>
        </p:grpSpPr>
        <p:grpSp>
          <p:nvGrpSpPr>
            <p:cNvPr id="18488" name="Group 56"/>
            <p:cNvGrpSpPr>
              <a:grpSpLocks/>
            </p:cNvGrpSpPr>
            <p:nvPr/>
          </p:nvGrpSpPr>
          <p:grpSpPr bwMode="auto">
            <a:xfrm>
              <a:off x="1533" y="1200"/>
              <a:ext cx="253" cy="528"/>
              <a:chOff x="1533" y="1200"/>
              <a:chExt cx="253" cy="528"/>
            </a:xfrm>
          </p:grpSpPr>
          <p:sp>
            <p:nvSpPr>
              <p:cNvPr id="18490" name="Text Box 53"/>
              <p:cNvSpPr txBox="1">
                <a:spLocks noChangeArrowheads="1"/>
              </p:cNvSpPr>
              <p:nvPr/>
            </p:nvSpPr>
            <p:spPr bwMode="auto">
              <a:xfrm>
                <a:off x="1540" y="1200"/>
                <a:ext cx="24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i="1"/>
                  <a:t>x</a:t>
                </a:r>
              </a:p>
            </p:txBody>
          </p:sp>
          <p:sp>
            <p:nvSpPr>
              <p:cNvPr id="18491" name="Text Box 54"/>
              <p:cNvSpPr txBox="1">
                <a:spLocks noChangeArrowheads="1"/>
              </p:cNvSpPr>
              <p:nvPr/>
            </p:nvSpPr>
            <p:spPr bwMode="auto">
              <a:xfrm>
                <a:off x="1533" y="1440"/>
                <a:ext cx="25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a:t>2</a:t>
                </a:r>
              </a:p>
            </p:txBody>
          </p:sp>
        </p:grpSp>
        <p:sp>
          <p:nvSpPr>
            <p:cNvPr id="18489" name="Line 55"/>
            <p:cNvSpPr>
              <a:spLocks noChangeShapeType="1"/>
            </p:cNvSpPr>
            <p:nvPr/>
          </p:nvSpPr>
          <p:spPr bwMode="auto">
            <a:xfrm>
              <a:off x="1536" y="1452"/>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58112" name="Group 64"/>
          <p:cNvGrpSpPr>
            <a:grpSpLocks/>
          </p:cNvGrpSpPr>
          <p:nvPr/>
        </p:nvGrpSpPr>
        <p:grpSpPr bwMode="auto">
          <a:xfrm>
            <a:off x="381000" y="3124200"/>
            <a:ext cx="7854950" cy="914400"/>
            <a:chOff x="240" y="1680"/>
            <a:chExt cx="4948" cy="576"/>
          </a:xfrm>
        </p:grpSpPr>
        <p:grpSp>
          <p:nvGrpSpPr>
            <p:cNvPr id="18471" name="Group 63"/>
            <p:cNvGrpSpPr>
              <a:grpSpLocks/>
            </p:cNvGrpSpPr>
            <p:nvPr/>
          </p:nvGrpSpPr>
          <p:grpSpPr bwMode="auto">
            <a:xfrm>
              <a:off x="240" y="1680"/>
              <a:ext cx="4948" cy="508"/>
              <a:chOff x="240" y="1700"/>
              <a:chExt cx="4948" cy="508"/>
            </a:xfrm>
          </p:grpSpPr>
          <p:grpSp>
            <p:nvGrpSpPr>
              <p:cNvPr id="18482" name="Group 23"/>
              <p:cNvGrpSpPr>
                <a:grpSpLocks/>
              </p:cNvGrpSpPr>
              <p:nvPr/>
            </p:nvGrpSpPr>
            <p:grpSpPr bwMode="auto">
              <a:xfrm>
                <a:off x="240" y="1700"/>
                <a:ext cx="875" cy="508"/>
                <a:chOff x="864" y="1808"/>
                <a:chExt cx="875" cy="508"/>
              </a:xfrm>
            </p:grpSpPr>
            <p:grpSp>
              <p:nvGrpSpPr>
                <p:cNvPr id="18484" name="Group 24"/>
                <p:cNvGrpSpPr>
                  <a:grpSpLocks/>
                </p:cNvGrpSpPr>
                <p:nvPr/>
              </p:nvGrpSpPr>
              <p:grpSpPr bwMode="auto">
                <a:xfrm>
                  <a:off x="871" y="1808"/>
                  <a:ext cx="868" cy="508"/>
                  <a:chOff x="4717" y="2804"/>
                  <a:chExt cx="868" cy="508"/>
                </a:xfrm>
              </p:grpSpPr>
              <p:sp>
                <p:nvSpPr>
                  <p:cNvPr id="18486" name="Text Box 25"/>
                  <p:cNvSpPr txBox="1">
                    <a:spLocks noChangeArrowheads="1"/>
                  </p:cNvSpPr>
                  <p:nvPr/>
                </p:nvSpPr>
                <p:spPr bwMode="auto">
                  <a:xfrm>
                    <a:off x="4717" y="2804"/>
                    <a:ext cx="86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 2</a:t>
                    </a:r>
                    <a:r>
                      <a:rPr lang="en-US" altLang="en-US" i="1"/>
                      <a:t>x </a:t>
                    </a:r>
                    <a:r>
                      <a:rPr lang="en-US" altLang="en-US"/>
                      <a:t>– 5 </a:t>
                    </a:r>
                  </a:p>
                </p:txBody>
              </p:sp>
              <p:sp>
                <p:nvSpPr>
                  <p:cNvPr id="18487" name="Text Box 26"/>
                  <p:cNvSpPr txBox="1">
                    <a:spLocks noChangeArrowheads="1"/>
                  </p:cNvSpPr>
                  <p:nvPr/>
                </p:nvSpPr>
                <p:spPr bwMode="auto">
                  <a:xfrm>
                    <a:off x="4839" y="3024"/>
                    <a:ext cx="6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r>
                      <a:rPr lang="en-US" altLang="en-US"/>
                      <a:t> – 8</a:t>
                    </a:r>
                  </a:p>
                </p:txBody>
              </p:sp>
            </p:grpSp>
            <p:sp>
              <p:nvSpPr>
                <p:cNvPr id="18485" name="Line 27"/>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8483" name="Text Box 34"/>
              <p:cNvSpPr txBox="1">
                <a:spLocks noChangeArrowheads="1"/>
              </p:cNvSpPr>
              <p:nvPr/>
            </p:nvSpPr>
            <p:spPr bwMode="auto">
              <a:xfrm>
                <a:off x="960" y="1824"/>
                <a:ext cx="422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solidFill>
                      <a:srgbClr val="FF0000"/>
                    </a:solidFill>
                  </a:rPr>
                  <a:t>2(</a:t>
                </a:r>
                <a:r>
                  <a:rPr lang="en-US" altLang="en-US" i="1">
                    <a:solidFill>
                      <a:srgbClr val="FF0000"/>
                    </a:solidFill>
                  </a:rPr>
                  <a:t>x</a:t>
                </a:r>
                <a:r>
                  <a:rPr lang="en-US" altLang="en-US">
                    <a:solidFill>
                      <a:srgbClr val="FF0000"/>
                    </a:solidFill>
                  </a:rPr>
                  <a:t> – 8) +     2(</a:t>
                </a:r>
                <a:r>
                  <a:rPr lang="en-US" altLang="en-US" i="1">
                    <a:solidFill>
                      <a:srgbClr val="FF0000"/>
                    </a:solidFill>
                  </a:rPr>
                  <a:t>x</a:t>
                </a:r>
                <a:r>
                  <a:rPr lang="en-US" altLang="en-US">
                    <a:solidFill>
                      <a:srgbClr val="FF0000"/>
                    </a:solidFill>
                  </a:rPr>
                  <a:t> – 8)</a:t>
                </a:r>
                <a:r>
                  <a:rPr lang="en-US" altLang="en-US"/>
                  <a:t> =             </a:t>
                </a:r>
                <a:r>
                  <a:rPr lang="en-US" altLang="en-US">
                    <a:solidFill>
                      <a:srgbClr val="FF0000"/>
                    </a:solidFill>
                  </a:rPr>
                  <a:t>2(</a:t>
                </a:r>
                <a:r>
                  <a:rPr lang="en-US" altLang="en-US" i="1">
                    <a:solidFill>
                      <a:srgbClr val="FF0000"/>
                    </a:solidFill>
                  </a:rPr>
                  <a:t>x</a:t>
                </a:r>
                <a:r>
                  <a:rPr lang="en-US" altLang="en-US">
                    <a:solidFill>
                      <a:srgbClr val="FF0000"/>
                    </a:solidFill>
                  </a:rPr>
                  <a:t> – 8)</a:t>
                </a:r>
                <a:r>
                  <a:rPr lang="en-US" altLang="en-US"/>
                  <a:t> </a:t>
                </a:r>
              </a:p>
            </p:txBody>
          </p:sp>
        </p:grpSp>
        <p:grpSp>
          <p:nvGrpSpPr>
            <p:cNvPr id="18472" name="Group 29"/>
            <p:cNvGrpSpPr>
              <a:grpSpLocks/>
            </p:cNvGrpSpPr>
            <p:nvPr/>
          </p:nvGrpSpPr>
          <p:grpSpPr bwMode="auto">
            <a:xfrm>
              <a:off x="3440" y="1728"/>
              <a:ext cx="773" cy="508"/>
              <a:chOff x="864" y="1808"/>
              <a:chExt cx="773" cy="508"/>
            </a:xfrm>
          </p:grpSpPr>
          <p:grpSp>
            <p:nvGrpSpPr>
              <p:cNvPr id="18478" name="Group 30"/>
              <p:cNvGrpSpPr>
                <a:grpSpLocks/>
              </p:cNvGrpSpPr>
              <p:nvPr/>
            </p:nvGrpSpPr>
            <p:grpSpPr bwMode="auto">
              <a:xfrm>
                <a:off x="959" y="1808"/>
                <a:ext cx="678" cy="508"/>
                <a:chOff x="4805" y="2804"/>
                <a:chExt cx="678" cy="508"/>
              </a:xfrm>
            </p:grpSpPr>
            <p:sp>
              <p:nvSpPr>
                <p:cNvPr id="18480" name="Text Box 31"/>
                <p:cNvSpPr txBox="1">
                  <a:spLocks noChangeArrowheads="1"/>
                </p:cNvSpPr>
                <p:nvPr/>
              </p:nvSpPr>
              <p:spPr bwMode="auto">
                <a:xfrm>
                  <a:off x="4870" y="2804"/>
                  <a:ext cx="56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 11</a:t>
                  </a:r>
                  <a:r>
                    <a:rPr lang="en-US" altLang="en-US" i="1"/>
                    <a:t> </a:t>
                  </a:r>
                  <a:r>
                    <a:rPr lang="en-US" altLang="en-US"/>
                    <a:t> </a:t>
                  </a:r>
                </a:p>
              </p:txBody>
            </p:sp>
            <p:sp>
              <p:nvSpPr>
                <p:cNvPr id="18481" name="Text Box 32"/>
                <p:cNvSpPr txBox="1">
                  <a:spLocks noChangeArrowheads="1"/>
                </p:cNvSpPr>
                <p:nvPr/>
              </p:nvSpPr>
              <p:spPr bwMode="auto">
                <a:xfrm>
                  <a:off x="4805" y="3024"/>
                  <a:ext cx="6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r>
                    <a:rPr lang="en-US" altLang="en-US"/>
                    <a:t> – 8 </a:t>
                  </a:r>
                </a:p>
              </p:txBody>
            </p:sp>
          </p:grpSp>
          <p:sp>
            <p:nvSpPr>
              <p:cNvPr id="18479" name="Line 33"/>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8473" name="Group 62"/>
            <p:cNvGrpSpPr>
              <a:grpSpLocks/>
            </p:cNvGrpSpPr>
            <p:nvPr/>
          </p:nvGrpSpPr>
          <p:grpSpPr bwMode="auto">
            <a:xfrm>
              <a:off x="2064" y="1728"/>
              <a:ext cx="288" cy="528"/>
              <a:chOff x="2064" y="1728"/>
              <a:chExt cx="288" cy="528"/>
            </a:xfrm>
          </p:grpSpPr>
          <p:grpSp>
            <p:nvGrpSpPr>
              <p:cNvPr id="18474" name="Group 58"/>
              <p:cNvGrpSpPr>
                <a:grpSpLocks/>
              </p:cNvGrpSpPr>
              <p:nvPr/>
            </p:nvGrpSpPr>
            <p:grpSpPr bwMode="auto">
              <a:xfrm>
                <a:off x="2068" y="1728"/>
                <a:ext cx="238" cy="528"/>
                <a:chOff x="1540" y="1200"/>
                <a:chExt cx="238" cy="528"/>
              </a:xfrm>
            </p:grpSpPr>
            <p:sp>
              <p:nvSpPr>
                <p:cNvPr id="18476" name="Text Box 59"/>
                <p:cNvSpPr txBox="1">
                  <a:spLocks noChangeArrowheads="1"/>
                </p:cNvSpPr>
                <p:nvPr/>
              </p:nvSpPr>
              <p:spPr bwMode="auto">
                <a:xfrm>
                  <a:off x="1547" y="1200"/>
                  <a:ext cx="23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p>
              </p:txBody>
            </p:sp>
            <p:sp>
              <p:nvSpPr>
                <p:cNvPr id="18477" name="Text Box 60"/>
                <p:cNvSpPr txBox="1">
                  <a:spLocks noChangeArrowheads="1"/>
                </p:cNvSpPr>
                <p:nvPr/>
              </p:nvSpPr>
              <p:spPr bwMode="auto">
                <a:xfrm>
                  <a:off x="1540" y="1440"/>
                  <a:ext cx="2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2</a:t>
                  </a:r>
                </a:p>
              </p:txBody>
            </p:sp>
          </p:grpSp>
          <p:sp>
            <p:nvSpPr>
              <p:cNvPr id="18475" name="Line 61"/>
              <p:cNvSpPr>
                <a:spLocks noChangeShapeType="1"/>
              </p:cNvSpPr>
              <p:nvPr/>
            </p:nvSpPr>
            <p:spPr bwMode="auto">
              <a:xfrm>
                <a:off x="2064" y="1980"/>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258113" name="Group 65"/>
          <p:cNvGrpSpPr>
            <a:grpSpLocks/>
          </p:cNvGrpSpPr>
          <p:nvPr/>
        </p:nvGrpSpPr>
        <p:grpSpPr bwMode="auto">
          <a:xfrm>
            <a:off x="533400" y="4343400"/>
            <a:ext cx="7854950" cy="914400"/>
            <a:chOff x="240" y="1680"/>
            <a:chExt cx="4948" cy="576"/>
          </a:xfrm>
        </p:grpSpPr>
        <p:grpSp>
          <p:nvGrpSpPr>
            <p:cNvPr id="18454" name="Group 66"/>
            <p:cNvGrpSpPr>
              <a:grpSpLocks/>
            </p:cNvGrpSpPr>
            <p:nvPr/>
          </p:nvGrpSpPr>
          <p:grpSpPr bwMode="auto">
            <a:xfrm>
              <a:off x="240" y="1680"/>
              <a:ext cx="4948" cy="508"/>
              <a:chOff x="240" y="1700"/>
              <a:chExt cx="4948" cy="508"/>
            </a:xfrm>
          </p:grpSpPr>
          <p:grpSp>
            <p:nvGrpSpPr>
              <p:cNvPr id="18465" name="Group 67"/>
              <p:cNvGrpSpPr>
                <a:grpSpLocks/>
              </p:cNvGrpSpPr>
              <p:nvPr/>
            </p:nvGrpSpPr>
            <p:grpSpPr bwMode="auto">
              <a:xfrm>
                <a:off x="240" y="1700"/>
                <a:ext cx="875" cy="508"/>
                <a:chOff x="864" y="1808"/>
                <a:chExt cx="875" cy="508"/>
              </a:xfrm>
            </p:grpSpPr>
            <p:grpSp>
              <p:nvGrpSpPr>
                <p:cNvPr id="18467" name="Group 68"/>
                <p:cNvGrpSpPr>
                  <a:grpSpLocks/>
                </p:cNvGrpSpPr>
                <p:nvPr/>
              </p:nvGrpSpPr>
              <p:grpSpPr bwMode="auto">
                <a:xfrm>
                  <a:off x="871" y="1808"/>
                  <a:ext cx="868" cy="508"/>
                  <a:chOff x="4717" y="2804"/>
                  <a:chExt cx="868" cy="508"/>
                </a:xfrm>
              </p:grpSpPr>
              <p:sp>
                <p:nvSpPr>
                  <p:cNvPr id="18469" name="Text Box 69"/>
                  <p:cNvSpPr txBox="1">
                    <a:spLocks noChangeArrowheads="1"/>
                  </p:cNvSpPr>
                  <p:nvPr/>
                </p:nvSpPr>
                <p:spPr bwMode="auto">
                  <a:xfrm>
                    <a:off x="4717" y="2804"/>
                    <a:ext cx="86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 2</a:t>
                    </a:r>
                    <a:r>
                      <a:rPr lang="en-US" altLang="en-US" i="1"/>
                      <a:t>x </a:t>
                    </a:r>
                    <a:r>
                      <a:rPr lang="en-US" altLang="en-US"/>
                      <a:t>– 5 </a:t>
                    </a:r>
                  </a:p>
                </p:txBody>
              </p:sp>
              <p:sp>
                <p:nvSpPr>
                  <p:cNvPr id="18470" name="Text Box 70"/>
                  <p:cNvSpPr txBox="1">
                    <a:spLocks noChangeArrowheads="1"/>
                  </p:cNvSpPr>
                  <p:nvPr/>
                </p:nvSpPr>
                <p:spPr bwMode="auto">
                  <a:xfrm>
                    <a:off x="4839" y="3024"/>
                    <a:ext cx="6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r>
                      <a:rPr lang="en-US" altLang="en-US"/>
                      <a:t> – 8</a:t>
                    </a:r>
                  </a:p>
                </p:txBody>
              </p:sp>
            </p:grpSp>
            <p:sp>
              <p:nvSpPr>
                <p:cNvPr id="18468" name="Line 71"/>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8466" name="Text Box 72"/>
              <p:cNvSpPr txBox="1">
                <a:spLocks noChangeArrowheads="1"/>
              </p:cNvSpPr>
              <p:nvPr/>
            </p:nvSpPr>
            <p:spPr bwMode="auto">
              <a:xfrm>
                <a:off x="960" y="1824"/>
                <a:ext cx="422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solidFill>
                      <a:srgbClr val="FF0000"/>
                    </a:solidFill>
                  </a:rPr>
                  <a:t>2(</a:t>
                </a:r>
                <a:r>
                  <a:rPr lang="en-US" altLang="en-US" i="1">
                    <a:solidFill>
                      <a:srgbClr val="FF0000"/>
                    </a:solidFill>
                  </a:rPr>
                  <a:t>x</a:t>
                </a:r>
                <a:r>
                  <a:rPr lang="en-US" altLang="en-US">
                    <a:solidFill>
                      <a:srgbClr val="FF0000"/>
                    </a:solidFill>
                  </a:rPr>
                  <a:t> – 8) +     2(</a:t>
                </a:r>
                <a:r>
                  <a:rPr lang="en-US" altLang="en-US" i="1">
                    <a:solidFill>
                      <a:srgbClr val="FF0000"/>
                    </a:solidFill>
                  </a:rPr>
                  <a:t>x</a:t>
                </a:r>
                <a:r>
                  <a:rPr lang="en-US" altLang="en-US">
                    <a:solidFill>
                      <a:srgbClr val="FF0000"/>
                    </a:solidFill>
                  </a:rPr>
                  <a:t> – 8)</a:t>
                </a:r>
                <a:r>
                  <a:rPr lang="en-US" altLang="en-US"/>
                  <a:t> =             </a:t>
                </a:r>
                <a:r>
                  <a:rPr lang="en-US" altLang="en-US">
                    <a:solidFill>
                      <a:srgbClr val="FF0000"/>
                    </a:solidFill>
                  </a:rPr>
                  <a:t>2(</a:t>
                </a:r>
                <a:r>
                  <a:rPr lang="en-US" altLang="en-US" i="1">
                    <a:solidFill>
                      <a:srgbClr val="FF0000"/>
                    </a:solidFill>
                  </a:rPr>
                  <a:t>x</a:t>
                </a:r>
                <a:r>
                  <a:rPr lang="en-US" altLang="en-US">
                    <a:solidFill>
                      <a:srgbClr val="FF0000"/>
                    </a:solidFill>
                  </a:rPr>
                  <a:t> – 8)</a:t>
                </a:r>
                <a:r>
                  <a:rPr lang="en-US" altLang="en-US"/>
                  <a:t> </a:t>
                </a:r>
              </a:p>
            </p:txBody>
          </p:sp>
        </p:grpSp>
        <p:grpSp>
          <p:nvGrpSpPr>
            <p:cNvPr id="18455" name="Group 73"/>
            <p:cNvGrpSpPr>
              <a:grpSpLocks/>
            </p:cNvGrpSpPr>
            <p:nvPr/>
          </p:nvGrpSpPr>
          <p:grpSpPr bwMode="auto">
            <a:xfrm>
              <a:off x="3440" y="1728"/>
              <a:ext cx="773" cy="508"/>
              <a:chOff x="864" y="1808"/>
              <a:chExt cx="773" cy="508"/>
            </a:xfrm>
          </p:grpSpPr>
          <p:grpSp>
            <p:nvGrpSpPr>
              <p:cNvPr id="18461" name="Group 74"/>
              <p:cNvGrpSpPr>
                <a:grpSpLocks/>
              </p:cNvGrpSpPr>
              <p:nvPr/>
            </p:nvGrpSpPr>
            <p:grpSpPr bwMode="auto">
              <a:xfrm>
                <a:off x="959" y="1808"/>
                <a:ext cx="678" cy="508"/>
                <a:chOff x="4805" y="2804"/>
                <a:chExt cx="678" cy="508"/>
              </a:xfrm>
            </p:grpSpPr>
            <p:sp>
              <p:nvSpPr>
                <p:cNvPr id="18463" name="Text Box 75"/>
                <p:cNvSpPr txBox="1">
                  <a:spLocks noChangeArrowheads="1"/>
                </p:cNvSpPr>
                <p:nvPr/>
              </p:nvSpPr>
              <p:spPr bwMode="auto">
                <a:xfrm>
                  <a:off x="4870" y="2804"/>
                  <a:ext cx="56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 11</a:t>
                  </a:r>
                  <a:r>
                    <a:rPr lang="en-US" altLang="en-US" i="1"/>
                    <a:t> </a:t>
                  </a:r>
                  <a:r>
                    <a:rPr lang="en-US" altLang="en-US"/>
                    <a:t> </a:t>
                  </a:r>
                </a:p>
              </p:txBody>
            </p:sp>
            <p:sp>
              <p:nvSpPr>
                <p:cNvPr id="18464" name="Text Box 76"/>
                <p:cNvSpPr txBox="1">
                  <a:spLocks noChangeArrowheads="1"/>
                </p:cNvSpPr>
                <p:nvPr/>
              </p:nvSpPr>
              <p:spPr bwMode="auto">
                <a:xfrm>
                  <a:off x="4805" y="3024"/>
                  <a:ext cx="6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r>
                    <a:rPr lang="en-US" altLang="en-US"/>
                    <a:t> – 8 </a:t>
                  </a:r>
                </a:p>
              </p:txBody>
            </p:sp>
          </p:grpSp>
          <p:sp>
            <p:nvSpPr>
              <p:cNvPr id="18462" name="Line 77"/>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8456" name="Group 78"/>
            <p:cNvGrpSpPr>
              <a:grpSpLocks/>
            </p:cNvGrpSpPr>
            <p:nvPr/>
          </p:nvGrpSpPr>
          <p:grpSpPr bwMode="auto">
            <a:xfrm>
              <a:off x="2064" y="1728"/>
              <a:ext cx="288" cy="528"/>
              <a:chOff x="2064" y="1728"/>
              <a:chExt cx="288" cy="528"/>
            </a:xfrm>
          </p:grpSpPr>
          <p:grpSp>
            <p:nvGrpSpPr>
              <p:cNvPr id="18457" name="Group 79"/>
              <p:cNvGrpSpPr>
                <a:grpSpLocks/>
              </p:cNvGrpSpPr>
              <p:nvPr/>
            </p:nvGrpSpPr>
            <p:grpSpPr bwMode="auto">
              <a:xfrm>
                <a:off x="2068" y="1728"/>
                <a:ext cx="238" cy="528"/>
                <a:chOff x="1540" y="1200"/>
                <a:chExt cx="238" cy="528"/>
              </a:xfrm>
            </p:grpSpPr>
            <p:sp>
              <p:nvSpPr>
                <p:cNvPr id="18459" name="Text Box 80"/>
                <p:cNvSpPr txBox="1">
                  <a:spLocks noChangeArrowheads="1"/>
                </p:cNvSpPr>
                <p:nvPr/>
              </p:nvSpPr>
              <p:spPr bwMode="auto">
                <a:xfrm>
                  <a:off x="1547" y="1200"/>
                  <a:ext cx="23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p>
              </p:txBody>
            </p:sp>
            <p:sp>
              <p:nvSpPr>
                <p:cNvPr id="18460" name="Text Box 81"/>
                <p:cNvSpPr txBox="1">
                  <a:spLocks noChangeArrowheads="1"/>
                </p:cNvSpPr>
                <p:nvPr/>
              </p:nvSpPr>
              <p:spPr bwMode="auto">
                <a:xfrm>
                  <a:off x="1540" y="1440"/>
                  <a:ext cx="2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2</a:t>
                  </a:r>
                </a:p>
              </p:txBody>
            </p:sp>
          </p:grpSp>
          <p:sp>
            <p:nvSpPr>
              <p:cNvPr id="18458" name="Line 82"/>
              <p:cNvSpPr>
                <a:spLocks noChangeShapeType="1"/>
              </p:cNvSpPr>
              <p:nvPr/>
            </p:nvSpPr>
            <p:spPr bwMode="auto">
              <a:xfrm>
                <a:off x="2064" y="1980"/>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258131" name="Line 83"/>
          <p:cNvSpPr>
            <a:spLocks noChangeShapeType="1"/>
          </p:cNvSpPr>
          <p:nvPr/>
        </p:nvSpPr>
        <p:spPr bwMode="auto">
          <a:xfrm flipV="1">
            <a:off x="838200" y="4876800"/>
            <a:ext cx="990600" cy="1524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8132" name="Line 84"/>
          <p:cNvSpPr>
            <a:spLocks noChangeShapeType="1"/>
          </p:cNvSpPr>
          <p:nvPr/>
        </p:nvSpPr>
        <p:spPr bwMode="auto">
          <a:xfrm flipV="1">
            <a:off x="1981200" y="4724400"/>
            <a:ext cx="990600" cy="1524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8133" name="Line 85"/>
          <p:cNvSpPr>
            <a:spLocks noChangeShapeType="1"/>
          </p:cNvSpPr>
          <p:nvPr/>
        </p:nvSpPr>
        <p:spPr bwMode="auto">
          <a:xfrm flipV="1">
            <a:off x="3352800" y="4953000"/>
            <a:ext cx="533400" cy="1524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8134" name="Line 86"/>
          <p:cNvSpPr>
            <a:spLocks noChangeShapeType="1"/>
          </p:cNvSpPr>
          <p:nvPr/>
        </p:nvSpPr>
        <p:spPr bwMode="auto">
          <a:xfrm flipV="1">
            <a:off x="3810000" y="4724400"/>
            <a:ext cx="304800" cy="1524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8135" name="Line 87"/>
          <p:cNvSpPr>
            <a:spLocks noChangeShapeType="1"/>
          </p:cNvSpPr>
          <p:nvPr/>
        </p:nvSpPr>
        <p:spPr bwMode="auto">
          <a:xfrm flipV="1">
            <a:off x="5791200" y="4953000"/>
            <a:ext cx="990600" cy="1524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8136" name="Line 88"/>
          <p:cNvSpPr>
            <a:spLocks noChangeShapeType="1"/>
          </p:cNvSpPr>
          <p:nvPr/>
        </p:nvSpPr>
        <p:spPr bwMode="auto">
          <a:xfrm flipV="1">
            <a:off x="7162800" y="4724400"/>
            <a:ext cx="990600" cy="1524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58055"/>
                                        </p:tgtEl>
                                        <p:attrNameLst>
                                          <p:attrName>style.visibility</p:attrName>
                                        </p:attrNameLst>
                                      </p:cBhvr>
                                      <p:to>
                                        <p:strVal val="visible"/>
                                      </p:to>
                                    </p:set>
                                    <p:animEffect transition="in" filter="strips(downLeft)">
                                      <p:cBhvr>
                                        <p:cTn id="7" dur="500"/>
                                        <p:tgtEl>
                                          <p:spTgt spid="258055"/>
                                        </p:tgtEl>
                                      </p:cBhvr>
                                    </p:animEffect>
                                  </p:childTnLst>
                                </p:cTn>
                              </p:par>
                            </p:childTnLst>
                          </p:cTn>
                        </p:par>
                        <p:par>
                          <p:cTn id="8" fill="hold" nodeType="afterGroup">
                            <p:stCondLst>
                              <p:cond delay="500"/>
                            </p:stCondLst>
                            <p:childTnLst>
                              <p:par>
                                <p:cTn id="9" presetID="3" presetClass="entr" presetSubtype="10" fill="hold" nodeType="afterEffect">
                                  <p:stCondLst>
                                    <p:cond delay="0"/>
                                  </p:stCondLst>
                                  <p:childTnLst>
                                    <p:set>
                                      <p:cBhvr>
                                        <p:cTn id="10" dur="1" fill="hold">
                                          <p:stCondLst>
                                            <p:cond delay="0"/>
                                          </p:stCondLst>
                                        </p:cTn>
                                        <p:tgtEl>
                                          <p:spTgt spid="258112"/>
                                        </p:tgtEl>
                                        <p:attrNameLst>
                                          <p:attrName>style.visibility</p:attrName>
                                        </p:attrNameLst>
                                      </p:cBhvr>
                                      <p:to>
                                        <p:strVal val="visible"/>
                                      </p:to>
                                    </p:set>
                                    <p:animEffect transition="in" filter="blinds(horizontal)">
                                      <p:cBhvr>
                                        <p:cTn id="11" dur="500"/>
                                        <p:tgtEl>
                                          <p:spTgt spid="25811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8" presetClass="entr" presetSubtype="12" fill="hold" grpId="0" nodeType="clickEffect">
                                  <p:stCondLst>
                                    <p:cond delay="0"/>
                                  </p:stCondLst>
                                  <p:childTnLst>
                                    <p:set>
                                      <p:cBhvr>
                                        <p:cTn id="15" dur="1" fill="hold">
                                          <p:stCondLst>
                                            <p:cond delay="0"/>
                                          </p:stCondLst>
                                        </p:cTn>
                                        <p:tgtEl>
                                          <p:spTgt spid="258054"/>
                                        </p:tgtEl>
                                        <p:attrNameLst>
                                          <p:attrName>style.visibility</p:attrName>
                                        </p:attrNameLst>
                                      </p:cBhvr>
                                      <p:to>
                                        <p:strVal val="visible"/>
                                      </p:to>
                                    </p:set>
                                    <p:animEffect transition="in" filter="strips(downLeft)">
                                      <p:cBhvr>
                                        <p:cTn id="16" dur="500"/>
                                        <p:tgtEl>
                                          <p:spTgt spid="258054"/>
                                        </p:tgtEl>
                                      </p:cBhvr>
                                    </p:animEffect>
                                  </p:childTnLst>
                                </p:cTn>
                              </p:par>
                            </p:childTnLst>
                          </p:cTn>
                        </p:par>
                        <p:par>
                          <p:cTn id="17" fill="hold" nodeType="afterGroup">
                            <p:stCondLst>
                              <p:cond delay="500"/>
                            </p:stCondLst>
                            <p:childTnLst>
                              <p:par>
                                <p:cTn id="18" presetID="3" presetClass="entr" presetSubtype="10" fill="hold" nodeType="afterEffect">
                                  <p:stCondLst>
                                    <p:cond delay="0"/>
                                  </p:stCondLst>
                                  <p:childTnLst>
                                    <p:set>
                                      <p:cBhvr>
                                        <p:cTn id="19" dur="1" fill="hold">
                                          <p:stCondLst>
                                            <p:cond delay="0"/>
                                          </p:stCondLst>
                                        </p:cTn>
                                        <p:tgtEl>
                                          <p:spTgt spid="258113"/>
                                        </p:tgtEl>
                                        <p:attrNameLst>
                                          <p:attrName>style.visibility</p:attrName>
                                        </p:attrNameLst>
                                      </p:cBhvr>
                                      <p:to>
                                        <p:strVal val="visible"/>
                                      </p:to>
                                    </p:set>
                                    <p:animEffect transition="in" filter="blinds(horizontal)">
                                      <p:cBhvr>
                                        <p:cTn id="20" dur="500"/>
                                        <p:tgtEl>
                                          <p:spTgt spid="258113"/>
                                        </p:tgtEl>
                                      </p:cBhvr>
                                    </p:animEffect>
                                  </p:childTnLst>
                                </p:cTn>
                              </p:par>
                            </p:childTnLst>
                          </p:cTn>
                        </p:par>
                        <p:par>
                          <p:cTn id="21" fill="hold" nodeType="afterGroup">
                            <p:stCondLst>
                              <p:cond delay="1000"/>
                            </p:stCondLst>
                            <p:childTnLst>
                              <p:par>
                                <p:cTn id="22" presetID="9" presetClass="entr" presetSubtype="0" fill="hold" grpId="0" nodeType="afterEffect">
                                  <p:stCondLst>
                                    <p:cond delay="0"/>
                                  </p:stCondLst>
                                  <p:childTnLst>
                                    <p:set>
                                      <p:cBhvr>
                                        <p:cTn id="23" dur="1" fill="hold">
                                          <p:stCondLst>
                                            <p:cond delay="0"/>
                                          </p:stCondLst>
                                        </p:cTn>
                                        <p:tgtEl>
                                          <p:spTgt spid="258131"/>
                                        </p:tgtEl>
                                        <p:attrNameLst>
                                          <p:attrName>style.visibility</p:attrName>
                                        </p:attrNameLst>
                                      </p:cBhvr>
                                      <p:to>
                                        <p:strVal val="visible"/>
                                      </p:to>
                                    </p:set>
                                    <p:animEffect transition="in" filter="dissolve">
                                      <p:cBhvr>
                                        <p:cTn id="24" dur="500"/>
                                        <p:tgtEl>
                                          <p:spTgt spid="258131"/>
                                        </p:tgtEl>
                                      </p:cBhvr>
                                    </p:animEffect>
                                  </p:childTnLst>
                                </p:cTn>
                              </p:par>
                            </p:childTnLst>
                          </p:cTn>
                        </p:par>
                        <p:par>
                          <p:cTn id="25" fill="hold" nodeType="afterGroup">
                            <p:stCondLst>
                              <p:cond delay="1500"/>
                            </p:stCondLst>
                            <p:childTnLst>
                              <p:par>
                                <p:cTn id="26" presetID="9" presetClass="entr" presetSubtype="0" fill="hold" grpId="0" nodeType="afterEffect">
                                  <p:stCondLst>
                                    <p:cond delay="0"/>
                                  </p:stCondLst>
                                  <p:childTnLst>
                                    <p:set>
                                      <p:cBhvr>
                                        <p:cTn id="27" dur="1" fill="hold">
                                          <p:stCondLst>
                                            <p:cond delay="0"/>
                                          </p:stCondLst>
                                        </p:cTn>
                                        <p:tgtEl>
                                          <p:spTgt spid="258132"/>
                                        </p:tgtEl>
                                        <p:attrNameLst>
                                          <p:attrName>style.visibility</p:attrName>
                                        </p:attrNameLst>
                                      </p:cBhvr>
                                      <p:to>
                                        <p:strVal val="visible"/>
                                      </p:to>
                                    </p:set>
                                    <p:animEffect transition="in" filter="dissolve">
                                      <p:cBhvr>
                                        <p:cTn id="28" dur="500"/>
                                        <p:tgtEl>
                                          <p:spTgt spid="258132"/>
                                        </p:tgtEl>
                                      </p:cBhvr>
                                    </p:animEffect>
                                  </p:childTnLst>
                                </p:cTn>
                              </p:par>
                            </p:childTnLst>
                          </p:cTn>
                        </p:par>
                        <p:par>
                          <p:cTn id="29" fill="hold" nodeType="afterGroup">
                            <p:stCondLst>
                              <p:cond delay="2000"/>
                            </p:stCondLst>
                            <p:childTnLst>
                              <p:par>
                                <p:cTn id="30" presetID="9" presetClass="entr" presetSubtype="0" fill="hold" grpId="0" nodeType="afterEffect">
                                  <p:stCondLst>
                                    <p:cond delay="0"/>
                                  </p:stCondLst>
                                  <p:childTnLst>
                                    <p:set>
                                      <p:cBhvr>
                                        <p:cTn id="31" dur="1" fill="hold">
                                          <p:stCondLst>
                                            <p:cond delay="0"/>
                                          </p:stCondLst>
                                        </p:cTn>
                                        <p:tgtEl>
                                          <p:spTgt spid="258133"/>
                                        </p:tgtEl>
                                        <p:attrNameLst>
                                          <p:attrName>style.visibility</p:attrName>
                                        </p:attrNameLst>
                                      </p:cBhvr>
                                      <p:to>
                                        <p:strVal val="visible"/>
                                      </p:to>
                                    </p:set>
                                    <p:animEffect transition="in" filter="dissolve">
                                      <p:cBhvr>
                                        <p:cTn id="32" dur="500"/>
                                        <p:tgtEl>
                                          <p:spTgt spid="258133"/>
                                        </p:tgtEl>
                                      </p:cBhvr>
                                    </p:animEffect>
                                  </p:childTnLst>
                                </p:cTn>
                              </p:par>
                            </p:childTnLst>
                          </p:cTn>
                        </p:par>
                        <p:par>
                          <p:cTn id="33" fill="hold" nodeType="afterGroup">
                            <p:stCondLst>
                              <p:cond delay="2500"/>
                            </p:stCondLst>
                            <p:childTnLst>
                              <p:par>
                                <p:cTn id="34" presetID="9" presetClass="entr" presetSubtype="0" fill="hold" grpId="0" nodeType="afterEffect">
                                  <p:stCondLst>
                                    <p:cond delay="0"/>
                                  </p:stCondLst>
                                  <p:childTnLst>
                                    <p:set>
                                      <p:cBhvr>
                                        <p:cTn id="35" dur="1" fill="hold">
                                          <p:stCondLst>
                                            <p:cond delay="0"/>
                                          </p:stCondLst>
                                        </p:cTn>
                                        <p:tgtEl>
                                          <p:spTgt spid="258134"/>
                                        </p:tgtEl>
                                        <p:attrNameLst>
                                          <p:attrName>style.visibility</p:attrName>
                                        </p:attrNameLst>
                                      </p:cBhvr>
                                      <p:to>
                                        <p:strVal val="visible"/>
                                      </p:to>
                                    </p:set>
                                    <p:animEffect transition="in" filter="dissolve">
                                      <p:cBhvr>
                                        <p:cTn id="36" dur="500"/>
                                        <p:tgtEl>
                                          <p:spTgt spid="258134"/>
                                        </p:tgtEl>
                                      </p:cBhvr>
                                    </p:animEffect>
                                  </p:childTnLst>
                                </p:cTn>
                              </p:par>
                            </p:childTnLst>
                          </p:cTn>
                        </p:par>
                        <p:par>
                          <p:cTn id="37" fill="hold" nodeType="afterGroup">
                            <p:stCondLst>
                              <p:cond delay="3000"/>
                            </p:stCondLst>
                            <p:childTnLst>
                              <p:par>
                                <p:cTn id="38" presetID="9" presetClass="entr" presetSubtype="0" fill="hold" grpId="0" nodeType="afterEffect">
                                  <p:stCondLst>
                                    <p:cond delay="0"/>
                                  </p:stCondLst>
                                  <p:childTnLst>
                                    <p:set>
                                      <p:cBhvr>
                                        <p:cTn id="39" dur="1" fill="hold">
                                          <p:stCondLst>
                                            <p:cond delay="0"/>
                                          </p:stCondLst>
                                        </p:cTn>
                                        <p:tgtEl>
                                          <p:spTgt spid="258135"/>
                                        </p:tgtEl>
                                        <p:attrNameLst>
                                          <p:attrName>style.visibility</p:attrName>
                                        </p:attrNameLst>
                                      </p:cBhvr>
                                      <p:to>
                                        <p:strVal val="visible"/>
                                      </p:to>
                                    </p:set>
                                    <p:animEffect transition="in" filter="dissolve">
                                      <p:cBhvr>
                                        <p:cTn id="40" dur="500"/>
                                        <p:tgtEl>
                                          <p:spTgt spid="258135"/>
                                        </p:tgtEl>
                                      </p:cBhvr>
                                    </p:animEffect>
                                  </p:childTnLst>
                                </p:cTn>
                              </p:par>
                            </p:childTnLst>
                          </p:cTn>
                        </p:par>
                        <p:par>
                          <p:cTn id="41" fill="hold" nodeType="afterGroup">
                            <p:stCondLst>
                              <p:cond delay="3500"/>
                            </p:stCondLst>
                            <p:childTnLst>
                              <p:par>
                                <p:cTn id="42" presetID="9" presetClass="entr" presetSubtype="0" fill="hold" grpId="0" nodeType="afterEffect">
                                  <p:stCondLst>
                                    <p:cond delay="0"/>
                                  </p:stCondLst>
                                  <p:childTnLst>
                                    <p:set>
                                      <p:cBhvr>
                                        <p:cTn id="43" dur="1" fill="hold">
                                          <p:stCondLst>
                                            <p:cond delay="0"/>
                                          </p:stCondLst>
                                        </p:cTn>
                                        <p:tgtEl>
                                          <p:spTgt spid="258136"/>
                                        </p:tgtEl>
                                        <p:attrNameLst>
                                          <p:attrName>style.visibility</p:attrName>
                                        </p:attrNameLst>
                                      </p:cBhvr>
                                      <p:to>
                                        <p:strVal val="visible"/>
                                      </p:to>
                                    </p:set>
                                    <p:animEffect transition="in" filter="dissolve">
                                      <p:cBhvr>
                                        <p:cTn id="44" dur="500"/>
                                        <p:tgtEl>
                                          <p:spTgt spid="258136"/>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8" presetClass="entr" presetSubtype="12" fill="hold" grpId="0" nodeType="clickEffect">
                                  <p:stCondLst>
                                    <p:cond delay="0"/>
                                  </p:stCondLst>
                                  <p:childTnLst>
                                    <p:set>
                                      <p:cBhvr>
                                        <p:cTn id="48" dur="1" fill="hold">
                                          <p:stCondLst>
                                            <p:cond delay="0"/>
                                          </p:stCondLst>
                                        </p:cTn>
                                        <p:tgtEl>
                                          <p:spTgt spid="258056"/>
                                        </p:tgtEl>
                                        <p:attrNameLst>
                                          <p:attrName>style.visibility</p:attrName>
                                        </p:attrNameLst>
                                      </p:cBhvr>
                                      <p:to>
                                        <p:strVal val="visible"/>
                                      </p:to>
                                    </p:set>
                                    <p:animEffect transition="in" filter="strips(downLeft)">
                                      <p:cBhvr>
                                        <p:cTn id="49" dur="500"/>
                                        <p:tgtEl>
                                          <p:spTgt spid="258056"/>
                                        </p:tgtEl>
                                      </p:cBhvr>
                                    </p:animEffect>
                                  </p:childTnLst>
                                </p:cTn>
                              </p:par>
                            </p:childTnLst>
                          </p:cTn>
                        </p:par>
                        <p:par>
                          <p:cTn id="50" fill="hold" nodeType="afterGroup">
                            <p:stCondLst>
                              <p:cond delay="500"/>
                            </p:stCondLst>
                            <p:childTnLst>
                              <p:par>
                                <p:cTn id="51" presetID="17" presetClass="entr" presetSubtype="10" fill="hold" grpId="0" nodeType="afterEffect">
                                  <p:stCondLst>
                                    <p:cond delay="0"/>
                                  </p:stCondLst>
                                  <p:childTnLst>
                                    <p:set>
                                      <p:cBhvr>
                                        <p:cTn id="52" dur="1" fill="hold">
                                          <p:stCondLst>
                                            <p:cond delay="0"/>
                                          </p:stCondLst>
                                        </p:cTn>
                                        <p:tgtEl>
                                          <p:spTgt spid="258096"/>
                                        </p:tgtEl>
                                        <p:attrNameLst>
                                          <p:attrName>style.visibility</p:attrName>
                                        </p:attrNameLst>
                                      </p:cBhvr>
                                      <p:to>
                                        <p:strVal val="visible"/>
                                      </p:to>
                                    </p:set>
                                    <p:anim calcmode="lin" valueType="num">
                                      <p:cBhvr>
                                        <p:cTn id="53" dur="500" fill="hold"/>
                                        <p:tgtEl>
                                          <p:spTgt spid="258096"/>
                                        </p:tgtEl>
                                        <p:attrNameLst>
                                          <p:attrName>ppt_w</p:attrName>
                                        </p:attrNameLst>
                                      </p:cBhvr>
                                      <p:tavLst>
                                        <p:tav tm="0">
                                          <p:val>
                                            <p:fltVal val="0"/>
                                          </p:val>
                                        </p:tav>
                                        <p:tav tm="100000">
                                          <p:val>
                                            <p:strVal val="#ppt_w"/>
                                          </p:val>
                                        </p:tav>
                                      </p:tavLst>
                                    </p:anim>
                                    <p:anim calcmode="lin" valueType="num">
                                      <p:cBhvr>
                                        <p:cTn id="54" dur="500" fill="hold"/>
                                        <p:tgtEl>
                                          <p:spTgt spid="258096"/>
                                        </p:tgtEl>
                                        <p:attrNameLst>
                                          <p:attrName>ppt_h</p:attrName>
                                        </p:attrNameLst>
                                      </p:cBhvr>
                                      <p:tavLst>
                                        <p:tav tm="0">
                                          <p:val>
                                            <p:strVal val="#ppt_h"/>
                                          </p:val>
                                        </p:tav>
                                        <p:tav tm="100000">
                                          <p:val>
                                            <p:strVal val="#ppt_h"/>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18" presetClass="entr" presetSubtype="12" fill="hold" grpId="0" nodeType="clickEffect">
                                  <p:stCondLst>
                                    <p:cond delay="0"/>
                                  </p:stCondLst>
                                  <p:childTnLst>
                                    <p:set>
                                      <p:cBhvr>
                                        <p:cTn id="58" dur="1" fill="hold">
                                          <p:stCondLst>
                                            <p:cond delay="0"/>
                                          </p:stCondLst>
                                        </p:cTn>
                                        <p:tgtEl>
                                          <p:spTgt spid="258098"/>
                                        </p:tgtEl>
                                        <p:attrNameLst>
                                          <p:attrName>style.visibility</p:attrName>
                                        </p:attrNameLst>
                                      </p:cBhvr>
                                      <p:to>
                                        <p:strVal val="visible"/>
                                      </p:to>
                                    </p:set>
                                    <p:animEffect transition="in" filter="strips(downLeft)">
                                      <p:cBhvr>
                                        <p:cTn id="59" dur="500"/>
                                        <p:tgtEl>
                                          <p:spTgt spid="258098"/>
                                        </p:tgtEl>
                                      </p:cBhvr>
                                    </p:animEffect>
                                  </p:childTnLst>
                                </p:cTn>
                              </p:par>
                            </p:childTnLst>
                          </p:cTn>
                        </p:par>
                        <p:par>
                          <p:cTn id="60" fill="hold" nodeType="afterGroup">
                            <p:stCondLst>
                              <p:cond delay="500"/>
                            </p:stCondLst>
                            <p:childTnLst>
                              <p:par>
                                <p:cTn id="61" presetID="8" presetClass="entr" presetSubtype="16" fill="hold" grpId="0" nodeType="afterEffect">
                                  <p:stCondLst>
                                    <p:cond delay="0"/>
                                  </p:stCondLst>
                                  <p:childTnLst>
                                    <p:set>
                                      <p:cBhvr>
                                        <p:cTn id="62" dur="1" fill="hold">
                                          <p:stCondLst>
                                            <p:cond delay="0"/>
                                          </p:stCondLst>
                                        </p:cTn>
                                        <p:tgtEl>
                                          <p:spTgt spid="258097"/>
                                        </p:tgtEl>
                                        <p:attrNameLst>
                                          <p:attrName>style.visibility</p:attrName>
                                        </p:attrNameLst>
                                      </p:cBhvr>
                                      <p:to>
                                        <p:strVal val="visible"/>
                                      </p:to>
                                    </p:set>
                                    <p:animEffect transition="in" filter="diamond(in)">
                                      <p:cBhvr>
                                        <p:cTn id="63" dur="500"/>
                                        <p:tgtEl>
                                          <p:spTgt spid="2580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8054" grpId="0"/>
      <p:bldP spid="258055" grpId="0"/>
      <p:bldP spid="258056" grpId="0"/>
      <p:bldP spid="258096" grpId="0"/>
      <p:bldP spid="258097" grpId="0"/>
      <p:bldP spid="258098" grpId="0"/>
      <p:bldP spid="258131" grpId="0" animBg="1"/>
      <p:bldP spid="258132" grpId="0" animBg="1"/>
      <p:bldP spid="258133" grpId="0" animBg="1"/>
      <p:bldP spid="258134" grpId="0" animBg="1"/>
      <p:bldP spid="258135" grpId="0" animBg="1"/>
      <p:bldP spid="25813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4" name="Text Box 4"/>
          <p:cNvSpPr txBox="1">
            <a:spLocks noChangeArrowheads="1"/>
          </p:cNvSpPr>
          <p:nvPr/>
        </p:nvSpPr>
        <p:spPr bwMode="auto">
          <a:xfrm>
            <a:off x="911225" y="1752600"/>
            <a:ext cx="2733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i="1"/>
              <a:t>x</a:t>
            </a:r>
            <a:r>
              <a:rPr lang="en-US" altLang="en-US" baseline="30000"/>
              <a:t>2</a:t>
            </a:r>
            <a:r>
              <a:rPr lang="en-US" altLang="en-US"/>
              <a:t> – 4</a:t>
            </a:r>
            <a:r>
              <a:rPr lang="en-US" altLang="en-US" i="1"/>
              <a:t>x </a:t>
            </a:r>
            <a:r>
              <a:rPr lang="en-US" altLang="en-US"/>
              <a:t>– 32 = 0</a:t>
            </a:r>
          </a:p>
        </p:txBody>
      </p:sp>
      <p:sp>
        <p:nvSpPr>
          <p:cNvPr id="261125" name="Text Box 5"/>
          <p:cNvSpPr txBox="1">
            <a:spLocks noChangeArrowheads="1"/>
          </p:cNvSpPr>
          <p:nvPr/>
        </p:nvSpPr>
        <p:spPr bwMode="auto">
          <a:xfrm>
            <a:off x="4191000" y="1752600"/>
            <a:ext cx="4953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Write in standard form.</a:t>
            </a:r>
          </a:p>
        </p:txBody>
      </p:sp>
      <p:sp>
        <p:nvSpPr>
          <p:cNvPr id="261126" name="Text Box 6"/>
          <p:cNvSpPr txBox="1">
            <a:spLocks noChangeArrowheads="1"/>
          </p:cNvSpPr>
          <p:nvPr/>
        </p:nvSpPr>
        <p:spPr bwMode="auto">
          <a:xfrm>
            <a:off x="609600" y="2362200"/>
            <a:ext cx="30194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a:t>
            </a:r>
            <a:r>
              <a:rPr lang="en-US" altLang="en-US" i="1"/>
              <a:t>x</a:t>
            </a:r>
            <a:r>
              <a:rPr lang="en-US" altLang="en-US"/>
              <a:t> – 8)(</a:t>
            </a:r>
            <a:r>
              <a:rPr lang="en-US" altLang="en-US" i="1"/>
              <a:t>x </a:t>
            </a:r>
            <a:r>
              <a:rPr lang="en-US" altLang="en-US"/>
              <a:t>+ 4) = 0</a:t>
            </a:r>
          </a:p>
        </p:txBody>
      </p:sp>
      <p:sp>
        <p:nvSpPr>
          <p:cNvPr id="261127" name="Text Box 7"/>
          <p:cNvSpPr txBox="1">
            <a:spLocks noChangeArrowheads="1"/>
          </p:cNvSpPr>
          <p:nvPr/>
        </p:nvSpPr>
        <p:spPr bwMode="auto">
          <a:xfrm>
            <a:off x="4191000" y="2362200"/>
            <a:ext cx="152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Factor.</a:t>
            </a:r>
          </a:p>
        </p:txBody>
      </p:sp>
      <p:sp>
        <p:nvSpPr>
          <p:cNvPr id="261128" name="Text Box 8"/>
          <p:cNvSpPr txBox="1">
            <a:spLocks noChangeArrowheads="1"/>
          </p:cNvSpPr>
          <p:nvPr/>
        </p:nvSpPr>
        <p:spPr bwMode="auto">
          <a:xfrm>
            <a:off x="533400" y="2895600"/>
            <a:ext cx="3657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i="1"/>
              <a:t>x</a:t>
            </a:r>
            <a:r>
              <a:rPr lang="en-US" altLang="en-US"/>
              <a:t> – 8 = 0 or </a:t>
            </a:r>
            <a:r>
              <a:rPr lang="en-US" altLang="en-US" i="1"/>
              <a:t>x </a:t>
            </a:r>
            <a:r>
              <a:rPr lang="en-US" altLang="en-US"/>
              <a:t>+ 4 = 0</a:t>
            </a:r>
          </a:p>
        </p:txBody>
      </p:sp>
      <p:sp>
        <p:nvSpPr>
          <p:cNvPr id="261129" name="Text Box 9"/>
          <p:cNvSpPr txBox="1">
            <a:spLocks noChangeArrowheads="1"/>
          </p:cNvSpPr>
          <p:nvPr/>
        </p:nvSpPr>
        <p:spPr bwMode="auto">
          <a:xfrm>
            <a:off x="4191000" y="2895600"/>
            <a:ext cx="4953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Apply the Zero Product Property.</a:t>
            </a:r>
          </a:p>
        </p:txBody>
      </p:sp>
      <p:sp>
        <p:nvSpPr>
          <p:cNvPr id="261130" name="Text Box 10"/>
          <p:cNvSpPr txBox="1">
            <a:spLocks noChangeArrowheads="1"/>
          </p:cNvSpPr>
          <p:nvPr/>
        </p:nvSpPr>
        <p:spPr bwMode="auto">
          <a:xfrm>
            <a:off x="1143000" y="3505200"/>
            <a:ext cx="25892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i="1"/>
              <a:t>x</a:t>
            </a:r>
            <a:r>
              <a:rPr lang="en-US" altLang="en-US"/>
              <a:t> = 8 or </a:t>
            </a:r>
            <a:r>
              <a:rPr lang="en-US" altLang="en-US" i="1"/>
              <a:t>x </a:t>
            </a:r>
            <a:r>
              <a:rPr lang="en-US" altLang="en-US"/>
              <a:t>= –4</a:t>
            </a:r>
          </a:p>
        </p:txBody>
      </p:sp>
      <p:sp>
        <p:nvSpPr>
          <p:cNvPr id="261131" name="Text Box 11"/>
          <p:cNvSpPr txBox="1">
            <a:spLocks noChangeArrowheads="1"/>
          </p:cNvSpPr>
          <p:nvPr/>
        </p:nvSpPr>
        <p:spPr bwMode="auto">
          <a:xfrm>
            <a:off x="4114800" y="3505200"/>
            <a:ext cx="21336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Solve for x.</a:t>
            </a:r>
          </a:p>
        </p:txBody>
      </p:sp>
      <p:sp>
        <p:nvSpPr>
          <p:cNvPr id="19466" name="Text Box 12"/>
          <p:cNvSpPr txBox="1">
            <a:spLocks noChangeArrowheads="1"/>
          </p:cNvSpPr>
          <p:nvPr/>
        </p:nvSpPr>
        <p:spPr bwMode="auto">
          <a:xfrm>
            <a:off x="0" y="9906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a:spcBef>
                <a:spcPct val="50000"/>
              </a:spcBef>
            </a:pPr>
            <a:r>
              <a:rPr lang="en-US" altLang="en-US">
                <a:solidFill>
                  <a:srgbClr val="006699"/>
                </a:solidFill>
                <a:latin typeface="Arial Black" pitchFamily="34" charset="0"/>
              </a:rPr>
              <a:t>Example 2B Continued</a:t>
            </a:r>
            <a:endParaRPr lang="en-US" altLang="en-US" sz="2600">
              <a:solidFill>
                <a:schemeClr val="accent2"/>
              </a:solidFill>
              <a:latin typeface="Arial Black" pitchFamily="34" charset="0"/>
            </a:endParaRPr>
          </a:p>
        </p:txBody>
      </p:sp>
      <p:sp>
        <p:nvSpPr>
          <p:cNvPr id="261133" name="Text Box 13"/>
          <p:cNvSpPr txBox="1">
            <a:spLocks noChangeArrowheads="1"/>
          </p:cNvSpPr>
          <p:nvPr/>
        </p:nvSpPr>
        <p:spPr bwMode="auto">
          <a:xfrm>
            <a:off x="593725" y="4603750"/>
            <a:ext cx="7940675"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The solution </a:t>
            </a:r>
            <a:r>
              <a:rPr lang="en-US" altLang="en-US" i="1"/>
              <a:t>x</a:t>
            </a:r>
            <a:r>
              <a:rPr lang="en-US" altLang="en-US"/>
              <a:t> = 8 us extraneous because it makes the denominator of the original equation equal to 0. The only solution is </a:t>
            </a:r>
            <a:r>
              <a:rPr lang="en-US" altLang="en-US" i="1"/>
              <a:t>x</a:t>
            </a:r>
            <a:r>
              <a:rPr lang="en-US" altLang="en-US"/>
              <a:t> = –4.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261125"/>
                                        </p:tgtEl>
                                        <p:attrNameLst>
                                          <p:attrName>style.visibility</p:attrName>
                                        </p:attrNameLst>
                                      </p:cBhvr>
                                      <p:to>
                                        <p:strVal val="visible"/>
                                      </p:to>
                                    </p:set>
                                    <p:animEffect transition="in" filter="strips(downLeft)">
                                      <p:cBhvr>
                                        <p:cTn id="7" dur="500"/>
                                        <p:tgtEl>
                                          <p:spTgt spid="261125"/>
                                        </p:tgtEl>
                                      </p:cBhvr>
                                    </p:animEffect>
                                  </p:childTnLst>
                                </p:cTn>
                              </p:par>
                            </p:childTnLst>
                          </p:cTn>
                        </p:par>
                        <p:par>
                          <p:cTn id="8" fill="hold" nodeType="afterGroup">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261124"/>
                                        </p:tgtEl>
                                        <p:attrNameLst>
                                          <p:attrName>style.visibility</p:attrName>
                                        </p:attrNameLst>
                                      </p:cBhvr>
                                      <p:to>
                                        <p:strVal val="visible"/>
                                      </p:to>
                                    </p:set>
                                    <p:animEffect transition="in" filter="checkerboard(across)">
                                      <p:cBhvr>
                                        <p:cTn id="11" dur="500"/>
                                        <p:tgtEl>
                                          <p:spTgt spid="26112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8" presetClass="entr" presetSubtype="12" fill="hold" grpId="0" nodeType="clickEffect">
                                  <p:stCondLst>
                                    <p:cond delay="0"/>
                                  </p:stCondLst>
                                  <p:childTnLst>
                                    <p:set>
                                      <p:cBhvr>
                                        <p:cTn id="15" dur="1" fill="hold">
                                          <p:stCondLst>
                                            <p:cond delay="0"/>
                                          </p:stCondLst>
                                        </p:cTn>
                                        <p:tgtEl>
                                          <p:spTgt spid="261127"/>
                                        </p:tgtEl>
                                        <p:attrNameLst>
                                          <p:attrName>style.visibility</p:attrName>
                                        </p:attrNameLst>
                                      </p:cBhvr>
                                      <p:to>
                                        <p:strVal val="visible"/>
                                      </p:to>
                                    </p:set>
                                    <p:animEffect transition="in" filter="strips(downLeft)">
                                      <p:cBhvr>
                                        <p:cTn id="16" dur="500"/>
                                        <p:tgtEl>
                                          <p:spTgt spid="261127"/>
                                        </p:tgtEl>
                                      </p:cBhvr>
                                    </p:animEffect>
                                  </p:childTnLst>
                                </p:cTn>
                              </p:par>
                            </p:childTnLst>
                          </p:cTn>
                        </p:par>
                        <p:par>
                          <p:cTn id="17" fill="hold" nodeType="afterGroup">
                            <p:stCondLst>
                              <p:cond delay="500"/>
                            </p:stCondLst>
                            <p:childTnLst>
                              <p:par>
                                <p:cTn id="18" presetID="5" presetClass="entr" presetSubtype="10" fill="hold" grpId="0" nodeType="afterEffect">
                                  <p:stCondLst>
                                    <p:cond delay="0"/>
                                  </p:stCondLst>
                                  <p:childTnLst>
                                    <p:set>
                                      <p:cBhvr>
                                        <p:cTn id="19" dur="1" fill="hold">
                                          <p:stCondLst>
                                            <p:cond delay="0"/>
                                          </p:stCondLst>
                                        </p:cTn>
                                        <p:tgtEl>
                                          <p:spTgt spid="261126"/>
                                        </p:tgtEl>
                                        <p:attrNameLst>
                                          <p:attrName>style.visibility</p:attrName>
                                        </p:attrNameLst>
                                      </p:cBhvr>
                                      <p:to>
                                        <p:strVal val="visible"/>
                                      </p:to>
                                    </p:set>
                                    <p:animEffect transition="in" filter="checkerboard(across)">
                                      <p:cBhvr>
                                        <p:cTn id="20" dur="500"/>
                                        <p:tgtEl>
                                          <p:spTgt spid="261126"/>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8" presetClass="entr" presetSubtype="12" fill="hold" grpId="0" nodeType="clickEffect">
                                  <p:stCondLst>
                                    <p:cond delay="0"/>
                                  </p:stCondLst>
                                  <p:childTnLst>
                                    <p:set>
                                      <p:cBhvr>
                                        <p:cTn id="24" dur="1" fill="hold">
                                          <p:stCondLst>
                                            <p:cond delay="0"/>
                                          </p:stCondLst>
                                        </p:cTn>
                                        <p:tgtEl>
                                          <p:spTgt spid="261129"/>
                                        </p:tgtEl>
                                        <p:attrNameLst>
                                          <p:attrName>style.visibility</p:attrName>
                                        </p:attrNameLst>
                                      </p:cBhvr>
                                      <p:to>
                                        <p:strVal val="visible"/>
                                      </p:to>
                                    </p:set>
                                    <p:animEffect transition="in" filter="strips(downLeft)">
                                      <p:cBhvr>
                                        <p:cTn id="25" dur="500"/>
                                        <p:tgtEl>
                                          <p:spTgt spid="261129"/>
                                        </p:tgtEl>
                                      </p:cBhvr>
                                    </p:animEffect>
                                  </p:childTnLst>
                                </p:cTn>
                              </p:par>
                            </p:childTnLst>
                          </p:cTn>
                        </p:par>
                        <p:par>
                          <p:cTn id="26" fill="hold" nodeType="afterGroup">
                            <p:stCondLst>
                              <p:cond delay="500"/>
                            </p:stCondLst>
                            <p:childTnLst>
                              <p:par>
                                <p:cTn id="27" presetID="5" presetClass="entr" presetSubtype="10" fill="hold" grpId="0" nodeType="afterEffect">
                                  <p:stCondLst>
                                    <p:cond delay="0"/>
                                  </p:stCondLst>
                                  <p:childTnLst>
                                    <p:set>
                                      <p:cBhvr>
                                        <p:cTn id="28" dur="1" fill="hold">
                                          <p:stCondLst>
                                            <p:cond delay="0"/>
                                          </p:stCondLst>
                                        </p:cTn>
                                        <p:tgtEl>
                                          <p:spTgt spid="261128"/>
                                        </p:tgtEl>
                                        <p:attrNameLst>
                                          <p:attrName>style.visibility</p:attrName>
                                        </p:attrNameLst>
                                      </p:cBhvr>
                                      <p:to>
                                        <p:strVal val="visible"/>
                                      </p:to>
                                    </p:set>
                                    <p:animEffect transition="in" filter="checkerboard(across)">
                                      <p:cBhvr>
                                        <p:cTn id="29" dur="500"/>
                                        <p:tgtEl>
                                          <p:spTgt spid="261128"/>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8" presetClass="entr" presetSubtype="12" fill="hold" grpId="0" nodeType="clickEffect">
                                  <p:stCondLst>
                                    <p:cond delay="0"/>
                                  </p:stCondLst>
                                  <p:childTnLst>
                                    <p:set>
                                      <p:cBhvr>
                                        <p:cTn id="33" dur="1" fill="hold">
                                          <p:stCondLst>
                                            <p:cond delay="0"/>
                                          </p:stCondLst>
                                        </p:cTn>
                                        <p:tgtEl>
                                          <p:spTgt spid="261131"/>
                                        </p:tgtEl>
                                        <p:attrNameLst>
                                          <p:attrName>style.visibility</p:attrName>
                                        </p:attrNameLst>
                                      </p:cBhvr>
                                      <p:to>
                                        <p:strVal val="visible"/>
                                      </p:to>
                                    </p:set>
                                    <p:animEffect transition="in" filter="strips(downLeft)">
                                      <p:cBhvr>
                                        <p:cTn id="34" dur="500"/>
                                        <p:tgtEl>
                                          <p:spTgt spid="261131"/>
                                        </p:tgtEl>
                                      </p:cBhvr>
                                    </p:animEffect>
                                  </p:childTnLst>
                                </p:cTn>
                              </p:par>
                            </p:childTnLst>
                          </p:cTn>
                        </p:par>
                        <p:par>
                          <p:cTn id="35" fill="hold" nodeType="afterGroup">
                            <p:stCondLst>
                              <p:cond delay="500"/>
                            </p:stCondLst>
                            <p:childTnLst>
                              <p:par>
                                <p:cTn id="36" presetID="5" presetClass="entr" presetSubtype="10" fill="hold" grpId="0" nodeType="afterEffect">
                                  <p:stCondLst>
                                    <p:cond delay="0"/>
                                  </p:stCondLst>
                                  <p:childTnLst>
                                    <p:set>
                                      <p:cBhvr>
                                        <p:cTn id="37" dur="1" fill="hold">
                                          <p:stCondLst>
                                            <p:cond delay="0"/>
                                          </p:stCondLst>
                                        </p:cTn>
                                        <p:tgtEl>
                                          <p:spTgt spid="261130"/>
                                        </p:tgtEl>
                                        <p:attrNameLst>
                                          <p:attrName>style.visibility</p:attrName>
                                        </p:attrNameLst>
                                      </p:cBhvr>
                                      <p:to>
                                        <p:strVal val="visible"/>
                                      </p:to>
                                    </p:set>
                                    <p:animEffect transition="in" filter="checkerboard(across)">
                                      <p:cBhvr>
                                        <p:cTn id="38" dur="500"/>
                                        <p:tgtEl>
                                          <p:spTgt spid="261130"/>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261133"/>
                                        </p:tgtEl>
                                        <p:attrNameLst>
                                          <p:attrName>style.visibility</p:attrName>
                                        </p:attrNameLst>
                                      </p:cBhvr>
                                      <p:to>
                                        <p:strVal val="visible"/>
                                      </p:to>
                                    </p:set>
                                    <p:anim calcmode="lin" valueType="num">
                                      <p:cBhvr>
                                        <p:cTn id="43" dur="500" fill="hold"/>
                                        <p:tgtEl>
                                          <p:spTgt spid="261133"/>
                                        </p:tgtEl>
                                        <p:attrNameLst>
                                          <p:attrName>ppt_w</p:attrName>
                                        </p:attrNameLst>
                                      </p:cBhvr>
                                      <p:tavLst>
                                        <p:tav tm="0">
                                          <p:val>
                                            <p:fltVal val="0"/>
                                          </p:val>
                                        </p:tav>
                                        <p:tav tm="100000">
                                          <p:val>
                                            <p:strVal val="#ppt_w"/>
                                          </p:val>
                                        </p:tav>
                                      </p:tavLst>
                                    </p:anim>
                                    <p:anim calcmode="lin" valueType="num">
                                      <p:cBhvr>
                                        <p:cTn id="44" dur="500" fill="hold"/>
                                        <p:tgtEl>
                                          <p:spTgt spid="26113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1124" grpId="0"/>
      <p:bldP spid="261125" grpId="0"/>
      <p:bldP spid="261126" grpId="0"/>
      <p:bldP spid="261127" grpId="0"/>
      <p:bldP spid="261128" grpId="0"/>
      <p:bldP spid="261129" grpId="0"/>
      <p:bldP spid="261130" grpId="0"/>
      <p:bldP spid="261131" grpId="0"/>
      <p:bldP spid="26113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2196" name="Group 52"/>
          <p:cNvGrpSpPr>
            <a:grpSpLocks/>
          </p:cNvGrpSpPr>
          <p:nvPr/>
        </p:nvGrpSpPr>
        <p:grpSpPr bwMode="auto">
          <a:xfrm>
            <a:off x="342900" y="2190750"/>
            <a:ext cx="3743325" cy="806450"/>
            <a:chOff x="216" y="1296"/>
            <a:chExt cx="2358" cy="508"/>
          </a:xfrm>
        </p:grpSpPr>
        <p:grpSp>
          <p:nvGrpSpPr>
            <p:cNvPr id="20512" name="Group 15"/>
            <p:cNvGrpSpPr>
              <a:grpSpLocks/>
            </p:cNvGrpSpPr>
            <p:nvPr/>
          </p:nvGrpSpPr>
          <p:grpSpPr bwMode="auto">
            <a:xfrm>
              <a:off x="216" y="1296"/>
              <a:ext cx="936" cy="508"/>
              <a:chOff x="838" y="1808"/>
              <a:chExt cx="936" cy="508"/>
            </a:xfrm>
          </p:grpSpPr>
          <p:grpSp>
            <p:nvGrpSpPr>
              <p:cNvPr id="20519" name="Group 16"/>
              <p:cNvGrpSpPr>
                <a:grpSpLocks/>
              </p:cNvGrpSpPr>
              <p:nvPr/>
            </p:nvGrpSpPr>
            <p:grpSpPr bwMode="auto">
              <a:xfrm>
                <a:off x="838" y="1808"/>
                <a:ext cx="936" cy="508"/>
                <a:chOff x="4684" y="2804"/>
                <a:chExt cx="936" cy="508"/>
              </a:xfrm>
            </p:grpSpPr>
            <p:sp>
              <p:nvSpPr>
                <p:cNvPr id="20521" name="Text Box 17"/>
                <p:cNvSpPr txBox="1">
                  <a:spLocks noChangeArrowheads="1"/>
                </p:cNvSpPr>
                <p:nvPr/>
              </p:nvSpPr>
              <p:spPr bwMode="auto">
                <a:xfrm>
                  <a:off x="4684" y="2804"/>
                  <a:ext cx="9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 2</a:t>
                  </a:r>
                  <a:r>
                    <a:rPr lang="en-US" altLang="en-US" i="1"/>
                    <a:t>x </a:t>
                  </a:r>
                  <a:r>
                    <a:rPr lang="en-US" altLang="en-US"/>
                    <a:t>– 5</a:t>
                  </a:r>
                  <a:r>
                    <a:rPr lang="en-US" altLang="en-US" i="1"/>
                    <a:t> </a:t>
                  </a:r>
                  <a:r>
                    <a:rPr lang="en-US" altLang="en-US"/>
                    <a:t> </a:t>
                  </a:r>
                </a:p>
              </p:txBody>
            </p:sp>
            <p:sp>
              <p:nvSpPr>
                <p:cNvPr id="20522" name="Text Box 18"/>
                <p:cNvSpPr txBox="1">
                  <a:spLocks noChangeArrowheads="1"/>
                </p:cNvSpPr>
                <p:nvPr/>
              </p:nvSpPr>
              <p:spPr bwMode="auto">
                <a:xfrm>
                  <a:off x="4839" y="3024"/>
                  <a:ext cx="6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r>
                    <a:rPr lang="en-US" altLang="en-US"/>
                    <a:t> – 8</a:t>
                  </a:r>
                </a:p>
              </p:txBody>
            </p:sp>
          </p:grpSp>
          <p:sp>
            <p:nvSpPr>
              <p:cNvPr id="20520" name="Line 19"/>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0513" name="Group 20"/>
            <p:cNvGrpSpPr>
              <a:grpSpLocks/>
            </p:cNvGrpSpPr>
            <p:nvPr/>
          </p:nvGrpSpPr>
          <p:grpSpPr bwMode="auto">
            <a:xfrm>
              <a:off x="1801" y="1296"/>
              <a:ext cx="773" cy="508"/>
              <a:chOff x="864" y="1808"/>
              <a:chExt cx="773" cy="508"/>
            </a:xfrm>
          </p:grpSpPr>
          <p:grpSp>
            <p:nvGrpSpPr>
              <p:cNvPr id="20515" name="Group 21"/>
              <p:cNvGrpSpPr>
                <a:grpSpLocks/>
              </p:cNvGrpSpPr>
              <p:nvPr/>
            </p:nvGrpSpPr>
            <p:grpSpPr bwMode="auto">
              <a:xfrm>
                <a:off x="959" y="1808"/>
                <a:ext cx="678" cy="508"/>
                <a:chOff x="4805" y="2804"/>
                <a:chExt cx="678" cy="508"/>
              </a:xfrm>
            </p:grpSpPr>
            <p:sp>
              <p:nvSpPr>
                <p:cNvPr id="20517" name="Text Box 22"/>
                <p:cNvSpPr txBox="1">
                  <a:spLocks noChangeArrowheads="1"/>
                </p:cNvSpPr>
                <p:nvPr/>
              </p:nvSpPr>
              <p:spPr bwMode="auto">
                <a:xfrm>
                  <a:off x="4871" y="2804"/>
                  <a:ext cx="56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 11</a:t>
                  </a:r>
                  <a:r>
                    <a:rPr lang="en-US" altLang="en-US" i="1"/>
                    <a:t> </a:t>
                  </a:r>
                  <a:r>
                    <a:rPr lang="en-US" altLang="en-US"/>
                    <a:t> </a:t>
                  </a:r>
                </a:p>
              </p:txBody>
            </p:sp>
            <p:sp>
              <p:nvSpPr>
                <p:cNvPr id="20518" name="Text Box 23"/>
                <p:cNvSpPr txBox="1">
                  <a:spLocks noChangeArrowheads="1"/>
                </p:cNvSpPr>
                <p:nvPr/>
              </p:nvSpPr>
              <p:spPr bwMode="auto">
                <a:xfrm>
                  <a:off x="4805" y="3024"/>
                  <a:ext cx="6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r>
                    <a:rPr lang="en-US" altLang="en-US"/>
                    <a:t> – 8 </a:t>
                  </a:r>
                </a:p>
              </p:txBody>
            </p:sp>
          </p:grpSp>
          <p:sp>
            <p:nvSpPr>
              <p:cNvPr id="20516" name="Line 24"/>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0514" name="Text Box 25"/>
            <p:cNvSpPr txBox="1">
              <a:spLocks noChangeArrowheads="1"/>
            </p:cNvSpPr>
            <p:nvPr/>
          </p:nvSpPr>
          <p:spPr bwMode="auto">
            <a:xfrm>
              <a:off x="986" y="1392"/>
              <a:ext cx="8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      =</a:t>
              </a:r>
            </a:p>
          </p:txBody>
        </p:sp>
      </p:grpSp>
      <p:grpSp>
        <p:nvGrpSpPr>
          <p:cNvPr id="262170" name="Group 26"/>
          <p:cNvGrpSpPr>
            <a:grpSpLocks/>
          </p:cNvGrpSpPr>
          <p:nvPr/>
        </p:nvGrpSpPr>
        <p:grpSpPr bwMode="auto">
          <a:xfrm>
            <a:off x="1984375" y="2190750"/>
            <a:ext cx="457200" cy="838200"/>
            <a:chOff x="1536" y="1200"/>
            <a:chExt cx="288" cy="528"/>
          </a:xfrm>
        </p:grpSpPr>
        <p:grpSp>
          <p:nvGrpSpPr>
            <p:cNvPr id="20508" name="Group 27"/>
            <p:cNvGrpSpPr>
              <a:grpSpLocks/>
            </p:cNvGrpSpPr>
            <p:nvPr/>
          </p:nvGrpSpPr>
          <p:grpSpPr bwMode="auto">
            <a:xfrm>
              <a:off x="1540" y="1200"/>
              <a:ext cx="238" cy="528"/>
              <a:chOff x="1540" y="1200"/>
              <a:chExt cx="238" cy="528"/>
            </a:xfrm>
          </p:grpSpPr>
          <p:sp>
            <p:nvSpPr>
              <p:cNvPr id="20510" name="Text Box 28"/>
              <p:cNvSpPr txBox="1">
                <a:spLocks noChangeArrowheads="1"/>
              </p:cNvSpPr>
              <p:nvPr/>
            </p:nvSpPr>
            <p:spPr bwMode="auto">
              <a:xfrm>
                <a:off x="1547" y="1200"/>
                <a:ext cx="23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p>
            </p:txBody>
          </p:sp>
          <p:sp>
            <p:nvSpPr>
              <p:cNvPr id="20511" name="Text Box 29"/>
              <p:cNvSpPr txBox="1">
                <a:spLocks noChangeArrowheads="1"/>
              </p:cNvSpPr>
              <p:nvPr/>
            </p:nvSpPr>
            <p:spPr bwMode="auto">
              <a:xfrm>
                <a:off x="1540" y="1440"/>
                <a:ext cx="2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2</a:t>
                </a:r>
              </a:p>
            </p:txBody>
          </p:sp>
        </p:grpSp>
        <p:sp>
          <p:nvSpPr>
            <p:cNvPr id="20509" name="Line 30"/>
            <p:cNvSpPr>
              <a:spLocks noChangeShapeType="1"/>
            </p:cNvSpPr>
            <p:nvPr/>
          </p:nvSpPr>
          <p:spPr bwMode="auto">
            <a:xfrm>
              <a:off x="1536" y="1452"/>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62197" name="Group 53"/>
          <p:cNvGrpSpPr>
            <a:grpSpLocks/>
          </p:cNvGrpSpPr>
          <p:nvPr/>
        </p:nvGrpSpPr>
        <p:grpSpPr bwMode="auto">
          <a:xfrm>
            <a:off x="4610100" y="2190750"/>
            <a:ext cx="4562475" cy="838200"/>
            <a:chOff x="2904" y="1296"/>
            <a:chExt cx="2874" cy="528"/>
          </a:xfrm>
        </p:grpSpPr>
        <p:grpSp>
          <p:nvGrpSpPr>
            <p:cNvPr id="20492" name="Group 31"/>
            <p:cNvGrpSpPr>
              <a:grpSpLocks/>
            </p:cNvGrpSpPr>
            <p:nvPr/>
          </p:nvGrpSpPr>
          <p:grpSpPr bwMode="auto">
            <a:xfrm>
              <a:off x="2904" y="1296"/>
              <a:ext cx="936" cy="508"/>
              <a:chOff x="838" y="1808"/>
              <a:chExt cx="936" cy="508"/>
            </a:xfrm>
          </p:grpSpPr>
          <p:grpSp>
            <p:nvGrpSpPr>
              <p:cNvPr id="20504" name="Group 32"/>
              <p:cNvGrpSpPr>
                <a:grpSpLocks/>
              </p:cNvGrpSpPr>
              <p:nvPr/>
            </p:nvGrpSpPr>
            <p:grpSpPr bwMode="auto">
              <a:xfrm>
                <a:off x="838" y="1808"/>
                <a:ext cx="936" cy="508"/>
                <a:chOff x="4684" y="2804"/>
                <a:chExt cx="936" cy="508"/>
              </a:xfrm>
            </p:grpSpPr>
            <p:sp>
              <p:nvSpPr>
                <p:cNvPr id="20506" name="Text Box 33"/>
                <p:cNvSpPr txBox="1">
                  <a:spLocks noChangeArrowheads="1"/>
                </p:cNvSpPr>
                <p:nvPr/>
              </p:nvSpPr>
              <p:spPr bwMode="auto">
                <a:xfrm>
                  <a:off x="4684" y="2804"/>
                  <a:ext cx="9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 2</a:t>
                  </a:r>
                  <a:r>
                    <a:rPr lang="en-US" altLang="en-US" i="1"/>
                    <a:t>x </a:t>
                  </a:r>
                  <a:r>
                    <a:rPr lang="en-US" altLang="en-US"/>
                    <a:t>– 5</a:t>
                  </a:r>
                  <a:r>
                    <a:rPr lang="en-US" altLang="en-US" i="1"/>
                    <a:t> </a:t>
                  </a:r>
                  <a:r>
                    <a:rPr lang="en-US" altLang="en-US"/>
                    <a:t> </a:t>
                  </a:r>
                </a:p>
              </p:txBody>
            </p:sp>
            <p:sp>
              <p:nvSpPr>
                <p:cNvPr id="20507" name="Text Box 34"/>
                <p:cNvSpPr txBox="1">
                  <a:spLocks noChangeArrowheads="1"/>
                </p:cNvSpPr>
                <p:nvPr/>
              </p:nvSpPr>
              <p:spPr bwMode="auto">
                <a:xfrm>
                  <a:off x="4839" y="3024"/>
                  <a:ext cx="6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r>
                    <a:rPr lang="en-US" altLang="en-US"/>
                    <a:t> – 8</a:t>
                  </a:r>
                </a:p>
              </p:txBody>
            </p:sp>
          </p:grpSp>
          <p:sp>
            <p:nvSpPr>
              <p:cNvPr id="20505" name="Line 35"/>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0493" name="Group 36"/>
            <p:cNvGrpSpPr>
              <a:grpSpLocks/>
            </p:cNvGrpSpPr>
            <p:nvPr/>
          </p:nvGrpSpPr>
          <p:grpSpPr bwMode="auto">
            <a:xfrm>
              <a:off x="4441" y="1296"/>
              <a:ext cx="773" cy="508"/>
              <a:chOff x="864" y="1808"/>
              <a:chExt cx="773" cy="508"/>
            </a:xfrm>
          </p:grpSpPr>
          <p:grpSp>
            <p:nvGrpSpPr>
              <p:cNvPr id="20500" name="Group 37"/>
              <p:cNvGrpSpPr>
                <a:grpSpLocks/>
              </p:cNvGrpSpPr>
              <p:nvPr/>
            </p:nvGrpSpPr>
            <p:grpSpPr bwMode="auto">
              <a:xfrm>
                <a:off x="959" y="1808"/>
                <a:ext cx="678" cy="508"/>
                <a:chOff x="4805" y="2804"/>
                <a:chExt cx="678" cy="508"/>
              </a:xfrm>
            </p:grpSpPr>
            <p:sp>
              <p:nvSpPr>
                <p:cNvPr id="20502" name="Text Box 38"/>
                <p:cNvSpPr txBox="1">
                  <a:spLocks noChangeArrowheads="1"/>
                </p:cNvSpPr>
                <p:nvPr/>
              </p:nvSpPr>
              <p:spPr bwMode="auto">
                <a:xfrm>
                  <a:off x="4871" y="2804"/>
                  <a:ext cx="56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 11</a:t>
                  </a:r>
                  <a:r>
                    <a:rPr lang="en-US" altLang="en-US" i="1"/>
                    <a:t> </a:t>
                  </a:r>
                  <a:r>
                    <a:rPr lang="en-US" altLang="en-US"/>
                    <a:t> </a:t>
                  </a:r>
                </a:p>
              </p:txBody>
            </p:sp>
            <p:sp>
              <p:nvSpPr>
                <p:cNvPr id="20503" name="Text Box 39"/>
                <p:cNvSpPr txBox="1">
                  <a:spLocks noChangeArrowheads="1"/>
                </p:cNvSpPr>
                <p:nvPr/>
              </p:nvSpPr>
              <p:spPr bwMode="auto">
                <a:xfrm>
                  <a:off x="4805" y="3024"/>
                  <a:ext cx="6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r>
                    <a:rPr lang="en-US" altLang="en-US"/>
                    <a:t> – 8 </a:t>
                  </a:r>
                </a:p>
              </p:txBody>
            </p:sp>
          </p:grpSp>
          <p:sp>
            <p:nvSpPr>
              <p:cNvPr id="20501" name="Line 40"/>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0494" name="Text Box 41"/>
            <p:cNvSpPr txBox="1">
              <a:spLocks noChangeArrowheads="1"/>
            </p:cNvSpPr>
            <p:nvPr/>
          </p:nvSpPr>
          <p:spPr bwMode="auto">
            <a:xfrm>
              <a:off x="3674" y="1392"/>
              <a:ext cx="2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      –            = 0. </a:t>
              </a:r>
            </a:p>
          </p:txBody>
        </p:sp>
        <p:grpSp>
          <p:nvGrpSpPr>
            <p:cNvPr id="20495" name="Group 42"/>
            <p:cNvGrpSpPr>
              <a:grpSpLocks/>
            </p:cNvGrpSpPr>
            <p:nvPr/>
          </p:nvGrpSpPr>
          <p:grpSpPr bwMode="auto">
            <a:xfrm>
              <a:off x="3938" y="1296"/>
              <a:ext cx="288" cy="528"/>
              <a:chOff x="1536" y="1200"/>
              <a:chExt cx="288" cy="528"/>
            </a:xfrm>
          </p:grpSpPr>
          <p:grpSp>
            <p:nvGrpSpPr>
              <p:cNvPr id="20496" name="Group 43"/>
              <p:cNvGrpSpPr>
                <a:grpSpLocks/>
              </p:cNvGrpSpPr>
              <p:nvPr/>
            </p:nvGrpSpPr>
            <p:grpSpPr bwMode="auto">
              <a:xfrm>
                <a:off x="1540" y="1200"/>
                <a:ext cx="238" cy="528"/>
                <a:chOff x="1540" y="1200"/>
                <a:chExt cx="238" cy="528"/>
              </a:xfrm>
            </p:grpSpPr>
            <p:sp>
              <p:nvSpPr>
                <p:cNvPr id="20498" name="Text Box 44"/>
                <p:cNvSpPr txBox="1">
                  <a:spLocks noChangeArrowheads="1"/>
                </p:cNvSpPr>
                <p:nvPr/>
              </p:nvSpPr>
              <p:spPr bwMode="auto">
                <a:xfrm>
                  <a:off x="1547" y="1200"/>
                  <a:ext cx="23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p>
              </p:txBody>
            </p:sp>
            <p:sp>
              <p:nvSpPr>
                <p:cNvPr id="20499" name="Text Box 45"/>
                <p:cNvSpPr txBox="1">
                  <a:spLocks noChangeArrowheads="1"/>
                </p:cNvSpPr>
                <p:nvPr/>
              </p:nvSpPr>
              <p:spPr bwMode="auto">
                <a:xfrm>
                  <a:off x="1540" y="1440"/>
                  <a:ext cx="2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2</a:t>
                  </a:r>
                </a:p>
              </p:txBody>
            </p:sp>
          </p:grpSp>
          <p:sp>
            <p:nvSpPr>
              <p:cNvPr id="20497" name="Line 46"/>
              <p:cNvSpPr>
                <a:spLocks noChangeShapeType="1"/>
              </p:cNvSpPr>
              <p:nvPr/>
            </p:nvSpPr>
            <p:spPr bwMode="auto">
              <a:xfrm>
                <a:off x="1536" y="1452"/>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20485" name="Text Box 47"/>
          <p:cNvSpPr txBox="1">
            <a:spLocks noChangeArrowheads="1"/>
          </p:cNvSpPr>
          <p:nvPr/>
        </p:nvSpPr>
        <p:spPr bwMode="auto">
          <a:xfrm>
            <a:off x="457200" y="1276350"/>
            <a:ext cx="1209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b="1" i="1"/>
              <a:t>Check</a:t>
            </a:r>
          </a:p>
        </p:txBody>
      </p:sp>
      <p:sp>
        <p:nvSpPr>
          <p:cNvPr id="262192" name="Text Box 48"/>
          <p:cNvSpPr txBox="1">
            <a:spLocks noChangeArrowheads="1"/>
          </p:cNvSpPr>
          <p:nvPr/>
        </p:nvSpPr>
        <p:spPr bwMode="auto">
          <a:xfrm>
            <a:off x="457200" y="1809750"/>
            <a:ext cx="10017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Write</a:t>
            </a:r>
          </a:p>
        </p:txBody>
      </p:sp>
      <p:sp>
        <p:nvSpPr>
          <p:cNvPr id="262193" name="Text Box 49"/>
          <p:cNvSpPr txBox="1">
            <a:spLocks noChangeArrowheads="1"/>
          </p:cNvSpPr>
          <p:nvPr/>
        </p:nvSpPr>
        <p:spPr bwMode="auto">
          <a:xfrm>
            <a:off x="4125913" y="2343150"/>
            <a:ext cx="5254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as</a:t>
            </a:r>
          </a:p>
        </p:txBody>
      </p:sp>
      <p:sp>
        <p:nvSpPr>
          <p:cNvPr id="262194" name="Text Box 50"/>
          <p:cNvSpPr txBox="1">
            <a:spLocks noChangeArrowheads="1"/>
          </p:cNvSpPr>
          <p:nvPr/>
        </p:nvSpPr>
        <p:spPr bwMode="auto">
          <a:xfrm>
            <a:off x="517525" y="3213100"/>
            <a:ext cx="4130675"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Graph the left side of the equation as </a:t>
            </a:r>
            <a:r>
              <a:rPr lang="en-US" altLang="en-US" b="1"/>
              <a:t>Y1</a:t>
            </a:r>
            <a:r>
              <a:rPr lang="en-US" altLang="en-US"/>
              <a:t>. Identify the values of </a:t>
            </a:r>
            <a:r>
              <a:rPr lang="en-US" altLang="en-US" i="1"/>
              <a:t>x</a:t>
            </a:r>
            <a:r>
              <a:rPr lang="en-US" altLang="en-US"/>
              <a:t> for which </a:t>
            </a:r>
            <a:r>
              <a:rPr lang="en-US" altLang="en-US" b="1"/>
              <a:t>Y1</a:t>
            </a:r>
            <a:r>
              <a:rPr lang="en-US" altLang="en-US"/>
              <a:t> = 0.</a:t>
            </a:r>
          </a:p>
        </p:txBody>
      </p:sp>
      <p:sp>
        <p:nvSpPr>
          <p:cNvPr id="262195" name="Text Box 51"/>
          <p:cNvSpPr txBox="1">
            <a:spLocks noChangeArrowheads="1"/>
          </p:cNvSpPr>
          <p:nvPr/>
        </p:nvSpPr>
        <p:spPr bwMode="auto">
          <a:xfrm>
            <a:off x="517525" y="4813300"/>
            <a:ext cx="4130675"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The graph intersects the </a:t>
            </a:r>
            <a:r>
              <a:rPr lang="en-US" altLang="en-US" i="1"/>
              <a:t>x</a:t>
            </a:r>
            <a:r>
              <a:rPr lang="en-US" altLang="en-US"/>
              <a:t>-axis only when </a:t>
            </a:r>
            <a:r>
              <a:rPr lang="en-US" altLang="en-US" i="1"/>
              <a:t>x</a:t>
            </a:r>
            <a:r>
              <a:rPr lang="en-US" altLang="en-US"/>
              <a:t> = –4. Therefore, </a:t>
            </a:r>
            <a:r>
              <a:rPr lang="en-US" altLang="en-US" i="1"/>
              <a:t>x</a:t>
            </a:r>
            <a:r>
              <a:rPr lang="en-US" altLang="en-US"/>
              <a:t> = –4 is the only solution.</a:t>
            </a:r>
          </a:p>
        </p:txBody>
      </p:sp>
      <p:pic>
        <p:nvPicPr>
          <p:cNvPr id="262198" name="Picture 54" descr="8-5EX2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3409950"/>
            <a:ext cx="3962400" cy="2706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91" name="Text Box 55"/>
          <p:cNvSpPr txBox="1">
            <a:spLocks noChangeArrowheads="1"/>
          </p:cNvSpPr>
          <p:nvPr/>
        </p:nvSpPr>
        <p:spPr bwMode="auto">
          <a:xfrm>
            <a:off x="0" y="9906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a:spcBef>
                <a:spcPct val="50000"/>
              </a:spcBef>
            </a:pPr>
            <a:r>
              <a:rPr lang="en-US" altLang="en-US">
                <a:solidFill>
                  <a:srgbClr val="006699"/>
                </a:solidFill>
                <a:latin typeface="Arial Black" pitchFamily="34" charset="0"/>
              </a:rPr>
              <a:t>Example 2B Continued</a:t>
            </a:r>
            <a:endParaRPr lang="en-US" altLang="en-US" sz="2600">
              <a:solidFill>
                <a:schemeClr val="accent2"/>
              </a:solidFill>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262192"/>
                                        </p:tgtEl>
                                        <p:attrNameLst>
                                          <p:attrName>style.visibility</p:attrName>
                                        </p:attrNameLst>
                                      </p:cBhvr>
                                      <p:to>
                                        <p:strVal val="visible"/>
                                      </p:to>
                                    </p:set>
                                    <p:animEffect transition="in" filter="blinds(horizontal)">
                                      <p:cBhvr>
                                        <p:cTn id="7" dur="500"/>
                                        <p:tgtEl>
                                          <p:spTgt spid="262192"/>
                                        </p:tgtEl>
                                      </p:cBhvr>
                                    </p:animEffect>
                                  </p:childTnLst>
                                </p:cTn>
                              </p:par>
                            </p:childTnLst>
                          </p:cTn>
                        </p:par>
                        <p:par>
                          <p:cTn id="8" fill="hold" nodeType="afterGroup">
                            <p:stCondLst>
                              <p:cond delay="500"/>
                            </p:stCondLst>
                            <p:childTnLst>
                              <p:par>
                                <p:cTn id="9" presetID="3" presetClass="entr" presetSubtype="10" fill="hold" nodeType="afterEffect">
                                  <p:stCondLst>
                                    <p:cond delay="0"/>
                                  </p:stCondLst>
                                  <p:childTnLst>
                                    <p:set>
                                      <p:cBhvr>
                                        <p:cTn id="10" dur="1" fill="hold">
                                          <p:stCondLst>
                                            <p:cond delay="0"/>
                                          </p:stCondLst>
                                        </p:cTn>
                                        <p:tgtEl>
                                          <p:spTgt spid="262196"/>
                                        </p:tgtEl>
                                        <p:attrNameLst>
                                          <p:attrName>style.visibility</p:attrName>
                                        </p:attrNameLst>
                                      </p:cBhvr>
                                      <p:to>
                                        <p:strVal val="visible"/>
                                      </p:to>
                                    </p:set>
                                    <p:animEffect transition="in" filter="blinds(horizontal)">
                                      <p:cBhvr>
                                        <p:cTn id="11" dur="500"/>
                                        <p:tgtEl>
                                          <p:spTgt spid="262196"/>
                                        </p:tgtEl>
                                      </p:cBhvr>
                                    </p:animEffect>
                                  </p:childTnLst>
                                </p:cTn>
                              </p:par>
                              <p:par>
                                <p:cTn id="12" presetID="3" presetClass="entr" presetSubtype="10" fill="hold" nodeType="withEffect">
                                  <p:stCondLst>
                                    <p:cond delay="0"/>
                                  </p:stCondLst>
                                  <p:childTnLst>
                                    <p:set>
                                      <p:cBhvr>
                                        <p:cTn id="13" dur="1" fill="hold">
                                          <p:stCondLst>
                                            <p:cond delay="0"/>
                                          </p:stCondLst>
                                        </p:cTn>
                                        <p:tgtEl>
                                          <p:spTgt spid="262170"/>
                                        </p:tgtEl>
                                        <p:attrNameLst>
                                          <p:attrName>style.visibility</p:attrName>
                                        </p:attrNameLst>
                                      </p:cBhvr>
                                      <p:to>
                                        <p:strVal val="visible"/>
                                      </p:to>
                                    </p:set>
                                    <p:animEffect transition="in" filter="blinds(horizontal)">
                                      <p:cBhvr>
                                        <p:cTn id="14" dur="500"/>
                                        <p:tgtEl>
                                          <p:spTgt spid="262170"/>
                                        </p:tgtEl>
                                      </p:cBhvr>
                                    </p:animEffect>
                                  </p:childTnLst>
                                </p:cTn>
                              </p:par>
                            </p:childTnLst>
                          </p:cTn>
                        </p:par>
                        <p:par>
                          <p:cTn id="15" fill="hold" nodeType="afterGroup">
                            <p:stCondLst>
                              <p:cond delay="1000"/>
                            </p:stCondLst>
                            <p:childTnLst>
                              <p:par>
                                <p:cTn id="16" presetID="3" presetClass="entr" presetSubtype="10" fill="hold" grpId="0" nodeType="afterEffect">
                                  <p:stCondLst>
                                    <p:cond delay="0"/>
                                  </p:stCondLst>
                                  <p:childTnLst>
                                    <p:set>
                                      <p:cBhvr>
                                        <p:cTn id="17" dur="1" fill="hold">
                                          <p:stCondLst>
                                            <p:cond delay="0"/>
                                          </p:stCondLst>
                                        </p:cTn>
                                        <p:tgtEl>
                                          <p:spTgt spid="262193"/>
                                        </p:tgtEl>
                                        <p:attrNameLst>
                                          <p:attrName>style.visibility</p:attrName>
                                        </p:attrNameLst>
                                      </p:cBhvr>
                                      <p:to>
                                        <p:strVal val="visible"/>
                                      </p:to>
                                    </p:set>
                                    <p:animEffect transition="in" filter="blinds(horizontal)">
                                      <p:cBhvr>
                                        <p:cTn id="18" dur="500"/>
                                        <p:tgtEl>
                                          <p:spTgt spid="262193"/>
                                        </p:tgtEl>
                                      </p:cBhvr>
                                    </p:animEffect>
                                  </p:childTnLst>
                                </p:cTn>
                              </p:par>
                            </p:childTnLst>
                          </p:cTn>
                        </p:par>
                        <p:par>
                          <p:cTn id="19" fill="hold" nodeType="afterGroup">
                            <p:stCondLst>
                              <p:cond delay="1500"/>
                            </p:stCondLst>
                            <p:childTnLst>
                              <p:par>
                                <p:cTn id="20" presetID="9" presetClass="entr" presetSubtype="0" fill="hold" nodeType="afterEffect">
                                  <p:stCondLst>
                                    <p:cond delay="0"/>
                                  </p:stCondLst>
                                  <p:childTnLst>
                                    <p:set>
                                      <p:cBhvr>
                                        <p:cTn id="21" dur="1" fill="hold">
                                          <p:stCondLst>
                                            <p:cond delay="0"/>
                                          </p:stCondLst>
                                        </p:cTn>
                                        <p:tgtEl>
                                          <p:spTgt spid="262197"/>
                                        </p:tgtEl>
                                        <p:attrNameLst>
                                          <p:attrName>style.visibility</p:attrName>
                                        </p:attrNameLst>
                                      </p:cBhvr>
                                      <p:to>
                                        <p:strVal val="visible"/>
                                      </p:to>
                                    </p:set>
                                    <p:animEffect transition="in" filter="dissolve">
                                      <p:cBhvr>
                                        <p:cTn id="22" dur="500"/>
                                        <p:tgtEl>
                                          <p:spTgt spid="26219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7" presetClass="entr" presetSubtype="10" fill="hold" grpId="0" nodeType="clickEffect">
                                  <p:stCondLst>
                                    <p:cond delay="0"/>
                                  </p:stCondLst>
                                  <p:childTnLst>
                                    <p:set>
                                      <p:cBhvr>
                                        <p:cTn id="26" dur="1" fill="hold">
                                          <p:stCondLst>
                                            <p:cond delay="0"/>
                                          </p:stCondLst>
                                        </p:cTn>
                                        <p:tgtEl>
                                          <p:spTgt spid="262194"/>
                                        </p:tgtEl>
                                        <p:attrNameLst>
                                          <p:attrName>style.visibility</p:attrName>
                                        </p:attrNameLst>
                                      </p:cBhvr>
                                      <p:to>
                                        <p:strVal val="visible"/>
                                      </p:to>
                                    </p:set>
                                    <p:anim calcmode="lin" valueType="num">
                                      <p:cBhvr>
                                        <p:cTn id="27" dur="500" fill="hold"/>
                                        <p:tgtEl>
                                          <p:spTgt spid="262194"/>
                                        </p:tgtEl>
                                        <p:attrNameLst>
                                          <p:attrName>ppt_w</p:attrName>
                                        </p:attrNameLst>
                                      </p:cBhvr>
                                      <p:tavLst>
                                        <p:tav tm="0">
                                          <p:val>
                                            <p:fltVal val="0"/>
                                          </p:val>
                                        </p:tav>
                                        <p:tav tm="100000">
                                          <p:val>
                                            <p:strVal val="#ppt_w"/>
                                          </p:val>
                                        </p:tav>
                                      </p:tavLst>
                                    </p:anim>
                                    <p:anim calcmode="lin" valueType="num">
                                      <p:cBhvr>
                                        <p:cTn id="28" dur="500" fill="hold"/>
                                        <p:tgtEl>
                                          <p:spTgt spid="262194"/>
                                        </p:tgtEl>
                                        <p:attrNameLst>
                                          <p:attrName>ppt_h</p:attrName>
                                        </p:attrNameLst>
                                      </p:cBhvr>
                                      <p:tavLst>
                                        <p:tav tm="0">
                                          <p:val>
                                            <p:strVal val="#ppt_h"/>
                                          </p:val>
                                        </p:tav>
                                        <p:tav tm="100000">
                                          <p:val>
                                            <p:strVal val="#ppt_h"/>
                                          </p:val>
                                        </p:tav>
                                      </p:tavLst>
                                    </p:anim>
                                  </p:childTnLst>
                                </p:cTn>
                              </p:par>
                            </p:childTnLst>
                          </p:cTn>
                        </p:par>
                        <p:par>
                          <p:cTn id="29" fill="hold" nodeType="afterGroup">
                            <p:stCondLst>
                              <p:cond delay="500"/>
                            </p:stCondLst>
                            <p:childTnLst>
                              <p:par>
                                <p:cTn id="30" presetID="23" presetClass="entr" presetSubtype="16" fill="hold" nodeType="afterEffect">
                                  <p:stCondLst>
                                    <p:cond delay="0"/>
                                  </p:stCondLst>
                                  <p:childTnLst>
                                    <p:set>
                                      <p:cBhvr>
                                        <p:cTn id="31" dur="1" fill="hold">
                                          <p:stCondLst>
                                            <p:cond delay="0"/>
                                          </p:stCondLst>
                                        </p:cTn>
                                        <p:tgtEl>
                                          <p:spTgt spid="262198"/>
                                        </p:tgtEl>
                                        <p:attrNameLst>
                                          <p:attrName>style.visibility</p:attrName>
                                        </p:attrNameLst>
                                      </p:cBhvr>
                                      <p:to>
                                        <p:strVal val="visible"/>
                                      </p:to>
                                    </p:set>
                                    <p:anim calcmode="lin" valueType="num">
                                      <p:cBhvr>
                                        <p:cTn id="32" dur="500" fill="hold"/>
                                        <p:tgtEl>
                                          <p:spTgt spid="262198"/>
                                        </p:tgtEl>
                                        <p:attrNameLst>
                                          <p:attrName>ppt_w</p:attrName>
                                        </p:attrNameLst>
                                      </p:cBhvr>
                                      <p:tavLst>
                                        <p:tav tm="0">
                                          <p:val>
                                            <p:fltVal val="0"/>
                                          </p:val>
                                        </p:tav>
                                        <p:tav tm="100000">
                                          <p:val>
                                            <p:strVal val="#ppt_w"/>
                                          </p:val>
                                        </p:tav>
                                      </p:tavLst>
                                    </p:anim>
                                    <p:anim calcmode="lin" valueType="num">
                                      <p:cBhvr>
                                        <p:cTn id="33" dur="500" fill="hold"/>
                                        <p:tgtEl>
                                          <p:spTgt spid="262198"/>
                                        </p:tgtEl>
                                        <p:attrNameLst>
                                          <p:attrName>ppt_h</p:attrName>
                                        </p:attrNameLst>
                                      </p:cBhvr>
                                      <p:tavLst>
                                        <p:tav tm="0">
                                          <p:val>
                                            <p:fltVal val="0"/>
                                          </p:val>
                                        </p:tav>
                                        <p:tav tm="100000">
                                          <p:val>
                                            <p:strVal val="#ppt_h"/>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17" presetClass="entr" presetSubtype="10" fill="hold" grpId="0" nodeType="clickEffect">
                                  <p:stCondLst>
                                    <p:cond delay="0"/>
                                  </p:stCondLst>
                                  <p:childTnLst>
                                    <p:set>
                                      <p:cBhvr>
                                        <p:cTn id="37" dur="1" fill="hold">
                                          <p:stCondLst>
                                            <p:cond delay="0"/>
                                          </p:stCondLst>
                                        </p:cTn>
                                        <p:tgtEl>
                                          <p:spTgt spid="262195"/>
                                        </p:tgtEl>
                                        <p:attrNameLst>
                                          <p:attrName>style.visibility</p:attrName>
                                        </p:attrNameLst>
                                      </p:cBhvr>
                                      <p:to>
                                        <p:strVal val="visible"/>
                                      </p:to>
                                    </p:set>
                                    <p:anim calcmode="lin" valueType="num">
                                      <p:cBhvr>
                                        <p:cTn id="38" dur="500" fill="hold"/>
                                        <p:tgtEl>
                                          <p:spTgt spid="262195"/>
                                        </p:tgtEl>
                                        <p:attrNameLst>
                                          <p:attrName>ppt_w</p:attrName>
                                        </p:attrNameLst>
                                      </p:cBhvr>
                                      <p:tavLst>
                                        <p:tav tm="0">
                                          <p:val>
                                            <p:fltVal val="0"/>
                                          </p:val>
                                        </p:tav>
                                        <p:tav tm="100000">
                                          <p:val>
                                            <p:strVal val="#ppt_w"/>
                                          </p:val>
                                        </p:tav>
                                      </p:tavLst>
                                    </p:anim>
                                    <p:anim calcmode="lin" valueType="num">
                                      <p:cBhvr>
                                        <p:cTn id="39" dur="500" fill="hold"/>
                                        <p:tgtEl>
                                          <p:spTgt spid="26219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2192" grpId="0"/>
      <p:bldP spid="262193" grpId="0"/>
      <p:bldP spid="262194" grpId="0"/>
      <p:bldP spid="26219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8513" name="Group 145"/>
          <p:cNvGrpSpPr>
            <a:grpSpLocks/>
          </p:cNvGrpSpPr>
          <p:nvPr/>
        </p:nvGrpSpPr>
        <p:grpSpPr bwMode="auto">
          <a:xfrm>
            <a:off x="0" y="3733800"/>
            <a:ext cx="8761413" cy="850900"/>
            <a:chOff x="49" y="1680"/>
            <a:chExt cx="5519" cy="536"/>
          </a:xfrm>
        </p:grpSpPr>
        <p:grpSp>
          <p:nvGrpSpPr>
            <p:cNvPr id="21546" name="Group 146"/>
            <p:cNvGrpSpPr>
              <a:grpSpLocks/>
            </p:cNvGrpSpPr>
            <p:nvPr/>
          </p:nvGrpSpPr>
          <p:grpSpPr bwMode="auto">
            <a:xfrm>
              <a:off x="49" y="1680"/>
              <a:ext cx="1487" cy="508"/>
              <a:chOff x="49" y="1680"/>
              <a:chExt cx="1487" cy="508"/>
            </a:xfrm>
          </p:grpSpPr>
          <p:grpSp>
            <p:nvGrpSpPr>
              <p:cNvPr id="21554" name="Group 147"/>
              <p:cNvGrpSpPr>
                <a:grpSpLocks/>
              </p:cNvGrpSpPr>
              <p:nvPr/>
            </p:nvGrpSpPr>
            <p:grpSpPr bwMode="auto">
              <a:xfrm>
                <a:off x="49" y="1680"/>
                <a:ext cx="1487" cy="508"/>
                <a:chOff x="4401" y="2804"/>
                <a:chExt cx="1487" cy="508"/>
              </a:xfrm>
            </p:grpSpPr>
            <p:sp>
              <p:nvSpPr>
                <p:cNvPr id="21556" name="Text Box 148"/>
                <p:cNvSpPr txBox="1">
                  <a:spLocks noChangeArrowheads="1"/>
                </p:cNvSpPr>
                <p:nvPr/>
              </p:nvSpPr>
              <p:spPr bwMode="auto">
                <a:xfrm>
                  <a:off x="4869" y="2804"/>
                  <a:ext cx="56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 16</a:t>
                  </a:r>
                  <a:r>
                    <a:rPr lang="en-US" altLang="en-US" i="1"/>
                    <a:t> </a:t>
                  </a:r>
                  <a:r>
                    <a:rPr lang="en-US" altLang="en-US"/>
                    <a:t> </a:t>
                  </a:r>
                </a:p>
              </p:txBody>
            </p:sp>
            <p:sp>
              <p:nvSpPr>
                <p:cNvPr id="21557" name="Text Box 149"/>
                <p:cNvSpPr txBox="1">
                  <a:spLocks noChangeArrowheads="1"/>
                </p:cNvSpPr>
                <p:nvPr/>
              </p:nvSpPr>
              <p:spPr bwMode="auto">
                <a:xfrm>
                  <a:off x="4401" y="3024"/>
                  <a:ext cx="148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a:t>
                  </a:r>
                  <a:r>
                    <a:rPr lang="en-US" altLang="en-US" i="1"/>
                    <a:t>x</a:t>
                  </a:r>
                  <a:r>
                    <a:rPr lang="en-US" altLang="en-US"/>
                    <a:t> – 4)(</a:t>
                  </a:r>
                  <a:r>
                    <a:rPr lang="en-US" altLang="en-US" i="1"/>
                    <a:t>x</a:t>
                  </a:r>
                  <a:r>
                    <a:rPr lang="en-US" altLang="en-US"/>
                    <a:t> + 4)</a:t>
                  </a:r>
                </a:p>
              </p:txBody>
            </p:sp>
          </p:grpSp>
          <p:sp>
            <p:nvSpPr>
              <p:cNvPr id="21555" name="Line 150"/>
              <p:cNvSpPr>
                <a:spLocks noChangeShapeType="1"/>
              </p:cNvSpPr>
              <p:nvPr/>
            </p:nvSpPr>
            <p:spPr bwMode="auto">
              <a:xfrm>
                <a:off x="144" y="1932"/>
                <a:ext cx="129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1547" name="Group 151"/>
            <p:cNvGrpSpPr>
              <a:grpSpLocks/>
            </p:cNvGrpSpPr>
            <p:nvPr/>
          </p:nvGrpSpPr>
          <p:grpSpPr bwMode="auto">
            <a:xfrm>
              <a:off x="1465" y="1708"/>
              <a:ext cx="4103" cy="508"/>
              <a:chOff x="1177" y="1708"/>
              <a:chExt cx="4103" cy="508"/>
            </a:xfrm>
          </p:grpSpPr>
          <p:grpSp>
            <p:nvGrpSpPr>
              <p:cNvPr id="21548" name="Group 152"/>
              <p:cNvGrpSpPr>
                <a:grpSpLocks/>
              </p:cNvGrpSpPr>
              <p:nvPr/>
            </p:nvGrpSpPr>
            <p:grpSpPr bwMode="auto">
              <a:xfrm>
                <a:off x="2912" y="1708"/>
                <a:ext cx="773" cy="508"/>
                <a:chOff x="864" y="1808"/>
                <a:chExt cx="773" cy="508"/>
              </a:xfrm>
            </p:grpSpPr>
            <p:grpSp>
              <p:nvGrpSpPr>
                <p:cNvPr id="21550" name="Group 153"/>
                <p:cNvGrpSpPr>
                  <a:grpSpLocks/>
                </p:cNvGrpSpPr>
                <p:nvPr/>
              </p:nvGrpSpPr>
              <p:grpSpPr bwMode="auto">
                <a:xfrm>
                  <a:off x="959" y="1808"/>
                  <a:ext cx="678" cy="508"/>
                  <a:chOff x="4805" y="2804"/>
                  <a:chExt cx="678" cy="508"/>
                </a:xfrm>
              </p:grpSpPr>
              <p:sp>
                <p:nvSpPr>
                  <p:cNvPr id="21552" name="Text Box 154"/>
                  <p:cNvSpPr txBox="1">
                    <a:spLocks noChangeArrowheads="1"/>
                  </p:cNvSpPr>
                  <p:nvPr/>
                </p:nvSpPr>
                <p:spPr bwMode="auto">
                  <a:xfrm>
                    <a:off x="4931" y="2804"/>
                    <a:ext cx="4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 2</a:t>
                    </a:r>
                    <a:r>
                      <a:rPr lang="en-US" altLang="en-US" i="1"/>
                      <a:t> </a:t>
                    </a:r>
                    <a:r>
                      <a:rPr lang="en-US" altLang="en-US"/>
                      <a:t> </a:t>
                    </a:r>
                  </a:p>
                </p:txBody>
              </p:sp>
              <p:sp>
                <p:nvSpPr>
                  <p:cNvPr id="21553" name="Text Box 155"/>
                  <p:cNvSpPr txBox="1">
                    <a:spLocks noChangeArrowheads="1"/>
                  </p:cNvSpPr>
                  <p:nvPr/>
                </p:nvSpPr>
                <p:spPr bwMode="auto">
                  <a:xfrm>
                    <a:off x="4805" y="3024"/>
                    <a:ext cx="6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r>
                      <a:rPr lang="en-US" altLang="en-US"/>
                      <a:t> – 4 </a:t>
                    </a:r>
                  </a:p>
                </p:txBody>
              </p:sp>
            </p:grpSp>
            <p:sp>
              <p:nvSpPr>
                <p:cNvPr id="21551" name="Line 156"/>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1549" name="Text Box 157"/>
              <p:cNvSpPr txBox="1">
                <a:spLocks noChangeArrowheads="1"/>
              </p:cNvSpPr>
              <p:nvPr/>
            </p:nvSpPr>
            <p:spPr bwMode="auto">
              <a:xfrm>
                <a:off x="1177" y="1804"/>
                <a:ext cx="410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solidFill>
                      <a:srgbClr val="FF0000"/>
                    </a:solidFill>
                  </a:rPr>
                  <a:t>(</a:t>
                </a:r>
                <a:r>
                  <a:rPr lang="en-US" altLang="en-US" i="1">
                    <a:solidFill>
                      <a:srgbClr val="FF0000"/>
                    </a:solidFill>
                  </a:rPr>
                  <a:t>x</a:t>
                </a:r>
                <a:r>
                  <a:rPr lang="en-US" altLang="en-US">
                    <a:solidFill>
                      <a:srgbClr val="FF0000"/>
                    </a:solidFill>
                  </a:rPr>
                  <a:t> – 4)(</a:t>
                </a:r>
                <a:r>
                  <a:rPr lang="en-US" altLang="en-US" i="1">
                    <a:solidFill>
                      <a:srgbClr val="FF0000"/>
                    </a:solidFill>
                  </a:rPr>
                  <a:t>x</a:t>
                </a:r>
                <a:r>
                  <a:rPr lang="en-US" altLang="en-US">
                    <a:solidFill>
                      <a:srgbClr val="FF0000"/>
                    </a:solidFill>
                  </a:rPr>
                  <a:t> + 4) </a:t>
                </a:r>
                <a:r>
                  <a:rPr lang="en-US" altLang="en-US"/>
                  <a:t>=             </a:t>
                </a:r>
                <a:r>
                  <a:rPr lang="en-US" altLang="en-US">
                    <a:solidFill>
                      <a:srgbClr val="FF0000"/>
                    </a:solidFill>
                  </a:rPr>
                  <a:t>(</a:t>
                </a:r>
                <a:r>
                  <a:rPr lang="en-US" altLang="en-US" i="1">
                    <a:solidFill>
                      <a:srgbClr val="FF0000"/>
                    </a:solidFill>
                  </a:rPr>
                  <a:t>x</a:t>
                </a:r>
                <a:r>
                  <a:rPr lang="en-US" altLang="en-US">
                    <a:solidFill>
                      <a:srgbClr val="FF0000"/>
                    </a:solidFill>
                  </a:rPr>
                  <a:t> – 4 )(</a:t>
                </a:r>
                <a:r>
                  <a:rPr lang="en-US" altLang="en-US" i="1">
                    <a:solidFill>
                      <a:srgbClr val="FF0000"/>
                    </a:solidFill>
                  </a:rPr>
                  <a:t>x</a:t>
                </a:r>
                <a:r>
                  <a:rPr lang="en-US" altLang="en-US">
                    <a:solidFill>
                      <a:srgbClr val="FF0000"/>
                    </a:solidFill>
                  </a:rPr>
                  <a:t> + 4)</a:t>
                </a:r>
                <a:r>
                  <a:rPr lang="en-US" altLang="en-US"/>
                  <a:t> </a:t>
                </a:r>
              </a:p>
            </p:txBody>
          </p:sp>
        </p:grpSp>
      </p:grpSp>
      <p:sp>
        <p:nvSpPr>
          <p:cNvPr id="21507" name="Text Box 9"/>
          <p:cNvSpPr txBox="1">
            <a:spLocks noChangeArrowheads="1"/>
          </p:cNvSpPr>
          <p:nvPr/>
        </p:nvSpPr>
        <p:spPr bwMode="auto">
          <a:xfrm>
            <a:off x="0" y="866775"/>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a:spcBef>
                <a:spcPct val="50000"/>
              </a:spcBef>
            </a:pPr>
            <a:r>
              <a:rPr lang="en-US" altLang="en-US">
                <a:solidFill>
                  <a:srgbClr val="FF0000"/>
                </a:solidFill>
                <a:latin typeface="Arial Black" pitchFamily="34" charset="0"/>
              </a:rPr>
              <a:t>Check It Out!</a:t>
            </a:r>
            <a:r>
              <a:rPr lang="en-US" altLang="en-US">
                <a:solidFill>
                  <a:srgbClr val="006699"/>
                </a:solidFill>
                <a:latin typeface="Arial Black" pitchFamily="34" charset="0"/>
              </a:rPr>
              <a:t> Example 2a </a:t>
            </a:r>
            <a:endParaRPr lang="en-US" altLang="en-US" sz="2600">
              <a:solidFill>
                <a:schemeClr val="accent2"/>
              </a:solidFill>
              <a:latin typeface="Arial MT Bl" charset="0"/>
            </a:endParaRPr>
          </a:p>
        </p:txBody>
      </p:sp>
      <p:sp>
        <p:nvSpPr>
          <p:cNvPr id="21508" name="Text Box 91"/>
          <p:cNvSpPr txBox="1">
            <a:spLocks noChangeArrowheads="1"/>
          </p:cNvSpPr>
          <p:nvPr/>
        </p:nvSpPr>
        <p:spPr bwMode="auto">
          <a:xfrm>
            <a:off x="304800" y="1327150"/>
            <a:ext cx="822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b="1"/>
              <a:t>Solve the equation                             .  </a:t>
            </a:r>
            <a:endParaRPr lang="en-US" altLang="en-US" i="1">
              <a:latin typeface="Times" pitchFamily="18" charset="0"/>
            </a:endParaRPr>
          </a:p>
        </p:txBody>
      </p:sp>
      <p:sp>
        <p:nvSpPr>
          <p:cNvPr id="58460" name="Text Box 92"/>
          <p:cNvSpPr txBox="1">
            <a:spLocks noChangeArrowheads="1"/>
          </p:cNvSpPr>
          <p:nvPr/>
        </p:nvSpPr>
        <p:spPr bwMode="auto">
          <a:xfrm>
            <a:off x="381000" y="5365750"/>
            <a:ext cx="84582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The solution </a:t>
            </a:r>
            <a:r>
              <a:rPr lang="en-US" altLang="en-US" i="1"/>
              <a:t>x</a:t>
            </a:r>
            <a:r>
              <a:rPr lang="en-US" altLang="en-US"/>
              <a:t> = 4 is extraneous because it makes the denominators of the original equation equal to 0. Therefore, the equation has no solution.</a:t>
            </a:r>
          </a:p>
        </p:txBody>
      </p:sp>
      <p:sp>
        <p:nvSpPr>
          <p:cNvPr id="58461" name="Text Box 93"/>
          <p:cNvSpPr txBox="1">
            <a:spLocks noChangeArrowheads="1"/>
          </p:cNvSpPr>
          <p:nvPr/>
        </p:nvSpPr>
        <p:spPr bwMode="auto">
          <a:xfrm>
            <a:off x="914400" y="3429000"/>
            <a:ext cx="42672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Divide out common factors.</a:t>
            </a:r>
          </a:p>
        </p:txBody>
      </p:sp>
      <p:sp>
        <p:nvSpPr>
          <p:cNvPr id="58462" name="Text Box 94"/>
          <p:cNvSpPr txBox="1">
            <a:spLocks noChangeArrowheads="1"/>
          </p:cNvSpPr>
          <p:nvPr/>
        </p:nvSpPr>
        <p:spPr bwMode="auto">
          <a:xfrm>
            <a:off x="914400" y="2057400"/>
            <a:ext cx="7620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Multiply each term by the LCD, (x</a:t>
            </a:r>
            <a:r>
              <a:rPr lang="en-US" altLang="en-US" i="1">
                <a:solidFill>
                  <a:srgbClr val="3333FF"/>
                </a:solidFill>
              </a:rPr>
              <a:t> – 4)(x +4)</a:t>
            </a:r>
            <a:r>
              <a:rPr lang="en-US" altLang="en-US" i="1">
                <a:solidFill>
                  <a:srgbClr val="3333FF"/>
                </a:solidFill>
                <a:latin typeface="Arial" charset="0"/>
              </a:rPr>
              <a:t>.</a:t>
            </a:r>
          </a:p>
        </p:txBody>
      </p:sp>
      <p:sp>
        <p:nvSpPr>
          <p:cNvPr id="58463" name="Text Box 95"/>
          <p:cNvSpPr txBox="1">
            <a:spLocks noChangeArrowheads="1"/>
          </p:cNvSpPr>
          <p:nvPr/>
        </p:nvSpPr>
        <p:spPr bwMode="auto">
          <a:xfrm>
            <a:off x="5257800" y="4572000"/>
            <a:ext cx="38862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Simplify. Note that x </a:t>
            </a:r>
            <a:r>
              <a:rPr lang="en-US" altLang="en-US" i="1">
                <a:solidFill>
                  <a:srgbClr val="3333FF"/>
                </a:solidFill>
                <a:latin typeface="Arial" charset="0"/>
                <a:cs typeface="Arial" charset="0"/>
              </a:rPr>
              <a:t>≠ ±4.</a:t>
            </a:r>
          </a:p>
        </p:txBody>
      </p:sp>
      <p:grpSp>
        <p:nvGrpSpPr>
          <p:cNvPr id="21513" name="Group 97"/>
          <p:cNvGrpSpPr>
            <a:grpSpLocks/>
          </p:cNvGrpSpPr>
          <p:nvPr/>
        </p:nvGrpSpPr>
        <p:grpSpPr bwMode="auto">
          <a:xfrm>
            <a:off x="3657600" y="1219200"/>
            <a:ext cx="1393825" cy="806450"/>
            <a:chOff x="860" y="1808"/>
            <a:chExt cx="878" cy="508"/>
          </a:xfrm>
        </p:grpSpPr>
        <p:grpSp>
          <p:nvGrpSpPr>
            <p:cNvPr id="21542" name="Group 98"/>
            <p:cNvGrpSpPr>
              <a:grpSpLocks/>
            </p:cNvGrpSpPr>
            <p:nvPr/>
          </p:nvGrpSpPr>
          <p:grpSpPr bwMode="auto">
            <a:xfrm>
              <a:off x="860" y="1808"/>
              <a:ext cx="878" cy="508"/>
              <a:chOff x="4706" y="2804"/>
              <a:chExt cx="878" cy="508"/>
            </a:xfrm>
          </p:grpSpPr>
          <p:sp>
            <p:nvSpPr>
              <p:cNvPr id="21544" name="Text Box 99"/>
              <p:cNvSpPr txBox="1">
                <a:spLocks noChangeArrowheads="1"/>
              </p:cNvSpPr>
              <p:nvPr/>
            </p:nvSpPr>
            <p:spPr bwMode="auto">
              <a:xfrm>
                <a:off x="4858" y="2804"/>
                <a:ext cx="58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a:t> 16</a:t>
                </a:r>
                <a:r>
                  <a:rPr lang="en-US" altLang="en-US" b="1" i="1"/>
                  <a:t> </a:t>
                </a:r>
                <a:r>
                  <a:rPr lang="en-US" altLang="en-US" b="1"/>
                  <a:t> </a:t>
                </a:r>
              </a:p>
            </p:txBody>
          </p:sp>
          <p:sp>
            <p:nvSpPr>
              <p:cNvPr id="21545" name="Text Box 100"/>
              <p:cNvSpPr txBox="1">
                <a:spLocks noChangeArrowheads="1"/>
              </p:cNvSpPr>
              <p:nvPr/>
            </p:nvSpPr>
            <p:spPr bwMode="auto">
              <a:xfrm>
                <a:off x="4706" y="3024"/>
                <a:ext cx="8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i="1"/>
                  <a:t>x</a:t>
                </a:r>
                <a:r>
                  <a:rPr lang="en-US" altLang="en-US" b="1" baseline="30000"/>
                  <a:t>2</a:t>
                </a:r>
                <a:r>
                  <a:rPr lang="en-US" altLang="en-US" b="1"/>
                  <a:t> – 16</a:t>
                </a:r>
              </a:p>
            </p:txBody>
          </p:sp>
        </p:grpSp>
        <p:sp>
          <p:nvSpPr>
            <p:cNvPr id="21543" name="Line 101"/>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1514" name="Group 102"/>
          <p:cNvGrpSpPr>
            <a:grpSpLocks/>
          </p:cNvGrpSpPr>
          <p:nvPr/>
        </p:nvGrpSpPr>
        <p:grpSpPr bwMode="auto">
          <a:xfrm>
            <a:off x="5370513" y="1219200"/>
            <a:ext cx="1258887" cy="806450"/>
            <a:chOff x="864" y="1808"/>
            <a:chExt cx="793" cy="508"/>
          </a:xfrm>
        </p:grpSpPr>
        <p:grpSp>
          <p:nvGrpSpPr>
            <p:cNvPr id="21538" name="Group 103"/>
            <p:cNvGrpSpPr>
              <a:grpSpLocks/>
            </p:cNvGrpSpPr>
            <p:nvPr/>
          </p:nvGrpSpPr>
          <p:grpSpPr bwMode="auto">
            <a:xfrm>
              <a:off x="939" y="1808"/>
              <a:ext cx="718" cy="508"/>
              <a:chOff x="4785" y="2804"/>
              <a:chExt cx="718" cy="508"/>
            </a:xfrm>
          </p:grpSpPr>
          <p:sp>
            <p:nvSpPr>
              <p:cNvPr id="21540" name="Text Box 104"/>
              <p:cNvSpPr txBox="1">
                <a:spLocks noChangeArrowheads="1"/>
              </p:cNvSpPr>
              <p:nvPr/>
            </p:nvSpPr>
            <p:spPr bwMode="auto">
              <a:xfrm>
                <a:off x="4927" y="2804"/>
                <a:ext cx="45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a:t> 2</a:t>
                </a:r>
                <a:r>
                  <a:rPr lang="en-US" altLang="en-US" b="1" i="1"/>
                  <a:t> </a:t>
                </a:r>
                <a:r>
                  <a:rPr lang="en-US" altLang="en-US" b="1"/>
                  <a:t> </a:t>
                </a:r>
              </a:p>
            </p:txBody>
          </p:sp>
          <p:sp>
            <p:nvSpPr>
              <p:cNvPr id="21541" name="Text Box 105"/>
              <p:cNvSpPr txBox="1">
                <a:spLocks noChangeArrowheads="1"/>
              </p:cNvSpPr>
              <p:nvPr/>
            </p:nvSpPr>
            <p:spPr bwMode="auto">
              <a:xfrm>
                <a:off x="4785" y="3024"/>
                <a:ext cx="71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i="1"/>
                  <a:t>x</a:t>
                </a:r>
                <a:r>
                  <a:rPr lang="en-US" altLang="en-US" b="1"/>
                  <a:t> – 4</a:t>
                </a:r>
                <a:r>
                  <a:rPr lang="en-US" altLang="en-US"/>
                  <a:t> </a:t>
                </a:r>
              </a:p>
            </p:txBody>
          </p:sp>
        </p:grpSp>
        <p:sp>
          <p:nvSpPr>
            <p:cNvPr id="21539" name="Line 106"/>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1515" name="Text Box 107"/>
          <p:cNvSpPr txBox="1">
            <a:spLocks noChangeArrowheads="1"/>
          </p:cNvSpPr>
          <p:nvPr/>
        </p:nvSpPr>
        <p:spPr bwMode="auto">
          <a:xfrm>
            <a:off x="4845050" y="1371600"/>
            <a:ext cx="5540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b="1"/>
              <a:t> =</a:t>
            </a:r>
          </a:p>
        </p:txBody>
      </p:sp>
      <p:grpSp>
        <p:nvGrpSpPr>
          <p:cNvPr id="58512" name="Group 144"/>
          <p:cNvGrpSpPr>
            <a:grpSpLocks/>
          </p:cNvGrpSpPr>
          <p:nvPr/>
        </p:nvGrpSpPr>
        <p:grpSpPr bwMode="auto">
          <a:xfrm>
            <a:off x="0" y="2514600"/>
            <a:ext cx="8761413" cy="850900"/>
            <a:chOff x="49" y="1680"/>
            <a:chExt cx="5519" cy="536"/>
          </a:xfrm>
        </p:grpSpPr>
        <p:grpSp>
          <p:nvGrpSpPr>
            <p:cNvPr id="21526" name="Group 143"/>
            <p:cNvGrpSpPr>
              <a:grpSpLocks/>
            </p:cNvGrpSpPr>
            <p:nvPr/>
          </p:nvGrpSpPr>
          <p:grpSpPr bwMode="auto">
            <a:xfrm>
              <a:off x="49" y="1680"/>
              <a:ext cx="1487" cy="508"/>
              <a:chOff x="49" y="1680"/>
              <a:chExt cx="1487" cy="508"/>
            </a:xfrm>
          </p:grpSpPr>
          <p:grpSp>
            <p:nvGrpSpPr>
              <p:cNvPr id="21534" name="Group 111"/>
              <p:cNvGrpSpPr>
                <a:grpSpLocks/>
              </p:cNvGrpSpPr>
              <p:nvPr/>
            </p:nvGrpSpPr>
            <p:grpSpPr bwMode="auto">
              <a:xfrm>
                <a:off x="49" y="1680"/>
                <a:ext cx="1487" cy="508"/>
                <a:chOff x="4401" y="2804"/>
                <a:chExt cx="1487" cy="508"/>
              </a:xfrm>
            </p:grpSpPr>
            <p:sp>
              <p:nvSpPr>
                <p:cNvPr id="21536" name="Text Box 112"/>
                <p:cNvSpPr txBox="1">
                  <a:spLocks noChangeArrowheads="1"/>
                </p:cNvSpPr>
                <p:nvPr/>
              </p:nvSpPr>
              <p:spPr bwMode="auto">
                <a:xfrm>
                  <a:off x="4869" y="2804"/>
                  <a:ext cx="56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 16</a:t>
                  </a:r>
                  <a:r>
                    <a:rPr lang="en-US" altLang="en-US" i="1"/>
                    <a:t> </a:t>
                  </a:r>
                  <a:r>
                    <a:rPr lang="en-US" altLang="en-US"/>
                    <a:t> </a:t>
                  </a:r>
                </a:p>
              </p:txBody>
            </p:sp>
            <p:sp>
              <p:nvSpPr>
                <p:cNvPr id="21537" name="Text Box 113"/>
                <p:cNvSpPr txBox="1">
                  <a:spLocks noChangeArrowheads="1"/>
                </p:cNvSpPr>
                <p:nvPr/>
              </p:nvSpPr>
              <p:spPr bwMode="auto">
                <a:xfrm>
                  <a:off x="4401" y="3024"/>
                  <a:ext cx="148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a:t>
                  </a:r>
                  <a:r>
                    <a:rPr lang="en-US" altLang="en-US" i="1"/>
                    <a:t>x</a:t>
                  </a:r>
                  <a:r>
                    <a:rPr lang="en-US" altLang="en-US"/>
                    <a:t> – 4)(</a:t>
                  </a:r>
                  <a:r>
                    <a:rPr lang="en-US" altLang="en-US" i="1"/>
                    <a:t>x</a:t>
                  </a:r>
                  <a:r>
                    <a:rPr lang="en-US" altLang="en-US"/>
                    <a:t> + 4)</a:t>
                  </a:r>
                </a:p>
              </p:txBody>
            </p:sp>
          </p:grpSp>
          <p:sp>
            <p:nvSpPr>
              <p:cNvPr id="21535" name="Line 114"/>
              <p:cNvSpPr>
                <a:spLocks noChangeShapeType="1"/>
              </p:cNvSpPr>
              <p:nvPr/>
            </p:nvSpPr>
            <p:spPr bwMode="auto">
              <a:xfrm>
                <a:off x="144" y="1932"/>
                <a:ext cx="129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1527" name="Group 142"/>
            <p:cNvGrpSpPr>
              <a:grpSpLocks/>
            </p:cNvGrpSpPr>
            <p:nvPr/>
          </p:nvGrpSpPr>
          <p:grpSpPr bwMode="auto">
            <a:xfrm>
              <a:off x="1465" y="1708"/>
              <a:ext cx="4103" cy="508"/>
              <a:chOff x="1177" y="1708"/>
              <a:chExt cx="4103" cy="508"/>
            </a:xfrm>
          </p:grpSpPr>
          <p:grpSp>
            <p:nvGrpSpPr>
              <p:cNvPr id="21528" name="Group 116"/>
              <p:cNvGrpSpPr>
                <a:grpSpLocks/>
              </p:cNvGrpSpPr>
              <p:nvPr/>
            </p:nvGrpSpPr>
            <p:grpSpPr bwMode="auto">
              <a:xfrm>
                <a:off x="2912" y="1708"/>
                <a:ext cx="773" cy="508"/>
                <a:chOff x="864" y="1808"/>
                <a:chExt cx="773" cy="508"/>
              </a:xfrm>
            </p:grpSpPr>
            <p:grpSp>
              <p:nvGrpSpPr>
                <p:cNvPr id="21530" name="Group 117"/>
                <p:cNvGrpSpPr>
                  <a:grpSpLocks/>
                </p:cNvGrpSpPr>
                <p:nvPr/>
              </p:nvGrpSpPr>
              <p:grpSpPr bwMode="auto">
                <a:xfrm>
                  <a:off x="959" y="1808"/>
                  <a:ext cx="678" cy="508"/>
                  <a:chOff x="4805" y="2804"/>
                  <a:chExt cx="678" cy="508"/>
                </a:xfrm>
              </p:grpSpPr>
              <p:sp>
                <p:nvSpPr>
                  <p:cNvPr id="21532" name="Text Box 118"/>
                  <p:cNvSpPr txBox="1">
                    <a:spLocks noChangeArrowheads="1"/>
                  </p:cNvSpPr>
                  <p:nvPr/>
                </p:nvSpPr>
                <p:spPr bwMode="auto">
                  <a:xfrm>
                    <a:off x="4931" y="2804"/>
                    <a:ext cx="4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 2</a:t>
                    </a:r>
                    <a:r>
                      <a:rPr lang="en-US" altLang="en-US" i="1"/>
                      <a:t> </a:t>
                    </a:r>
                    <a:r>
                      <a:rPr lang="en-US" altLang="en-US"/>
                      <a:t> </a:t>
                    </a:r>
                  </a:p>
                </p:txBody>
              </p:sp>
              <p:sp>
                <p:nvSpPr>
                  <p:cNvPr id="21533" name="Text Box 119"/>
                  <p:cNvSpPr txBox="1">
                    <a:spLocks noChangeArrowheads="1"/>
                  </p:cNvSpPr>
                  <p:nvPr/>
                </p:nvSpPr>
                <p:spPr bwMode="auto">
                  <a:xfrm>
                    <a:off x="4805" y="3024"/>
                    <a:ext cx="6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r>
                      <a:rPr lang="en-US" altLang="en-US"/>
                      <a:t> – 4 </a:t>
                    </a:r>
                  </a:p>
                </p:txBody>
              </p:sp>
            </p:grpSp>
            <p:sp>
              <p:nvSpPr>
                <p:cNvPr id="21531" name="Line 120"/>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1529" name="Text Box 121"/>
              <p:cNvSpPr txBox="1">
                <a:spLocks noChangeArrowheads="1"/>
              </p:cNvSpPr>
              <p:nvPr/>
            </p:nvSpPr>
            <p:spPr bwMode="auto">
              <a:xfrm>
                <a:off x="1177" y="1804"/>
                <a:ext cx="410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solidFill>
                      <a:srgbClr val="FF0000"/>
                    </a:solidFill>
                  </a:rPr>
                  <a:t>(</a:t>
                </a:r>
                <a:r>
                  <a:rPr lang="en-US" altLang="en-US" i="1">
                    <a:solidFill>
                      <a:srgbClr val="FF0000"/>
                    </a:solidFill>
                  </a:rPr>
                  <a:t>x</a:t>
                </a:r>
                <a:r>
                  <a:rPr lang="en-US" altLang="en-US">
                    <a:solidFill>
                      <a:srgbClr val="FF0000"/>
                    </a:solidFill>
                  </a:rPr>
                  <a:t> – 4)(</a:t>
                </a:r>
                <a:r>
                  <a:rPr lang="en-US" altLang="en-US" i="1">
                    <a:solidFill>
                      <a:srgbClr val="FF0000"/>
                    </a:solidFill>
                  </a:rPr>
                  <a:t>x</a:t>
                </a:r>
                <a:r>
                  <a:rPr lang="en-US" altLang="en-US">
                    <a:solidFill>
                      <a:srgbClr val="FF0000"/>
                    </a:solidFill>
                  </a:rPr>
                  <a:t> + 4) </a:t>
                </a:r>
                <a:r>
                  <a:rPr lang="en-US" altLang="en-US"/>
                  <a:t>=             </a:t>
                </a:r>
                <a:r>
                  <a:rPr lang="en-US" altLang="en-US">
                    <a:solidFill>
                      <a:srgbClr val="FF0000"/>
                    </a:solidFill>
                  </a:rPr>
                  <a:t>(</a:t>
                </a:r>
                <a:r>
                  <a:rPr lang="en-US" altLang="en-US" i="1">
                    <a:solidFill>
                      <a:srgbClr val="FF0000"/>
                    </a:solidFill>
                  </a:rPr>
                  <a:t>x</a:t>
                </a:r>
                <a:r>
                  <a:rPr lang="en-US" altLang="en-US">
                    <a:solidFill>
                      <a:srgbClr val="FF0000"/>
                    </a:solidFill>
                  </a:rPr>
                  <a:t> – 4 )(</a:t>
                </a:r>
                <a:r>
                  <a:rPr lang="en-US" altLang="en-US" i="1">
                    <a:solidFill>
                      <a:srgbClr val="FF0000"/>
                    </a:solidFill>
                  </a:rPr>
                  <a:t>x</a:t>
                </a:r>
                <a:r>
                  <a:rPr lang="en-US" altLang="en-US">
                    <a:solidFill>
                      <a:srgbClr val="FF0000"/>
                    </a:solidFill>
                  </a:rPr>
                  <a:t> + 4)</a:t>
                </a:r>
                <a:r>
                  <a:rPr lang="en-US" altLang="en-US"/>
                  <a:t> </a:t>
                </a:r>
              </a:p>
            </p:txBody>
          </p:sp>
        </p:grpSp>
      </p:grpSp>
      <p:sp>
        <p:nvSpPr>
          <p:cNvPr id="58503" name="Line 135"/>
          <p:cNvSpPr>
            <a:spLocks noChangeShapeType="1"/>
          </p:cNvSpPr>
          <p:nvPr/>
        </p:nvSpPr>
        <p:spPr bwMode="auto">
          <a:xfrm flipV="1">
            <a:off x="228600" y="4267200"/>
            <a:ext cx="990600" cy="1524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504" name="Line 136"/>
          <p:cNvSpPr>
            <a:spLocks noChangeShapeType="1"/>
          </p:cNvSpPr>
          <p:nvPr/>
        </p:nvSpPr>
        <p:spPr bwMode="auto">
          <a:xfrm flipV="1">
            <a:off x="1295400" y="4267200"/>
            <a:ext cx="990600" cy="1524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505" name="Line 137"/>
          <p:cNvSpPr>
            <a:spLocks noChangeShapeType="1"/>
          </p:cNvSpPr>
          <p:nvPr/>
        </p:nvSpPr>
        <p:spPr bwMode="auto">
          <a:xfrm flipV="1">
            <a:off x="6324600" y="4114800"/>
            <a:ext cx="990600" cy="1524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507" name="Text Box 139"/>
          <p:cNvSpPr txBox="1">
            <a:spLocks noChangeArrowheads="1"/>
          </p:cNvSpPr>
          <p:nvPr/>
        </p:nvSpPr>
        <p:spPr bwMode="auto">
          <a:xfrm>
            <a:off x="2209800" y="4572000"/>
            <a:ext cx="20701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16 = 2</a:t>
            </a:r>
            <a:r>
              <a:rPr lang="en-US" altLang="en-US" i="1"/>
              <a:t>x</a:t>
            </a:r>
            <a:r>
              <a:rPr lang="en-US" altLang="en-US"/>
              <a:t> + 8</a:t>
            </a:r>
          </a:p>
        </p:txBody>
      </p:sp>
      <p:sp>
        <p:nvSpPr>
          <p:cNvPr id="58508" name="Text Box 140"/>
          <p:cNvSpPr txBox="1">
            <a:spLocks noChangeArrowheads="1"/>
          </p:cNvSpPr>
          <p:nvPr/>
        </p:nvSpPr>
        <p:spPr bwMode="auto">
          <a:xfrm>
            <a:off x="2297113" y="5029200"/>
            <a:ext cx="11318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 </a:t>
            </a:r>
            <a:r>
              <a:rPr lang="en-US" altLang="en-US" i="1"/>
              <a:t>x</a:t>
            </a:r>
            <a:r>
              <a:rPr lang="en-US" altLang="en-US"/>
              <a:t> = 4</a:t>
            </a:r>
          </a:p>
        </p:txBody>
      </p:sp>
      <p:sp>
        <p:nvSpPr>
          <p:cNvPr id="58509" name="Text Box 141"/>
          <p:cNvSpPr txBox="1">
            <a:spLocks noChangeArrowheads="1"/>
          </p:cNvSpPr>
          <p:nvPr/>
        </p:nvSpPr>
        <p:spPr bwMode="auto">
          <a:xfrm>
            <a:off x="5257800" y="5029200"/>
            <a:ext cx="25908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Solve for x.</a:t>
            </a:r>
            <a:endParaRPr lang="en-US" altLang="en-US" i="1">
              <a:solidFill>
                <a:srgbClr val="3333FF"/>
              </a:solidFill>
              <a:latin typeface="Arial" charset="0"/>
              <a:cs typeface="Arial" charset="0"/>
            </a:endParaRPr>
          </a:p>
        </p:txBody>
      </p:sp>
      <p:sp>
        <p:nvSpPr>
          <p:cNvPr id="58526" name="Line 158"/>
          <p:cNvSpPr>
            <a:spLocks noChangeShapeType="1"/>
          </p:cNvSpPr>
          <p:nvPr/>
        </p:nvSpPr>
        <p:spPr bwMode="auto">
          <a:xfrm flipV="1">
            <a:off x="5105400" y="4267200"/>
            <a:ext cx="990600" cy="1524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527" name="Line 159"/>
          <p:cNvSpPr>
            <a:spLocks noChangeShapeType="1"/>
          </p:cNvSpPr>
          <p:nvPr/>
        </p:nvSpPr>
        <p:spPr bwMode="auto">
          <a:xfrm flipV="1">
            <a:off x="3505200" y="4114800"/>
            <a:ext cx="990600" cy="1524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528" name="Line 160"/>
          <p:cNvSpPr>
            <a:spLocks noChangeShapeType="1"/>
          </p:cNvSpPr>
          <p:nvPr/>
        </p:nvSpPr>
        <p:spPr bwMode="auto">
          <a:xfrm flipV="1">
            <a:off x="2362200" y="4114800"/>
            <a:ext cx="990600" cy="1524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8462"/>
                                        </p:tgtEl>
                                        <p:attrNameLst>
                                          <p:attrName>style.visibility</p:attrName>
                                        </p:attrNameLst>
                                      </p:cBhvr>
                                      <p:to>
                                        <p:strVal val="visible"/>
                                      </p:to>
                                    </p:set>
                                    <p:animEffect transition="in" filter="strips(downLeft)">
                                      <p:cBhvr>
                                        <p:cTn id="7" dur="500"/>
                                        <p:tgtEl>
                                          <p:spTgt spid="58462"/>
                                        </p:tgtEl>
                                      </p:cBhvr>
                                    </p:animEffect>
                                  </p:childTnLst>
                                </p:cTn>
                              </p:par>
                            </p:childTnLst>
                          </p:cTn>
                        </p:par>
                        <p:par>
                          <p:cTn id="8" fill="hold" nodeType="afterGroup">
                            <p:stCondLst>
                              <p:cond delay="500"/>
                            </p:stCondLst>
                            <p:childTnLst>
                              <p:par>
                                <p:cTn id="9" presetID="5" presetClass="entr" presetSubtype="10" fill="hold" nodeType="afterEffect">
                                  <p:stCondLst>
                                    <p:cond delay="0"/>
                                  </p:stCondLst>
                                  <p:childTnLst>
                                    <p:set>
                                      <p:cBhvr>
                                        <p:cTn id="10" dur="1" fill="hold">
                                          <p:stCondLst>
                                            <p:cond delay="0"/>
                                          </p:stCondLst>
                                        </p:cTn>
                                        <p:tgtEl>
                                          <p:spTgt spid="58512"/>
                                        </p:tgtEl>
                                        <p:attrNameLst>
                                          <p:attrName>style.visibility</p:attrName>
                                        </p:attrNameLst>
                                      </p:cBhvr>
                                      <p:to>
                                        <p:strVal val="visible"/>
                                      </p:to>
                                    </p:set>
                                    <p:animEffect transition="in" filter="checkerboard(across)">
                                      <p:cBhvr>
                                        <p:cTn id="11" dur="500"/>
                                        <p:tgtEl>
                                          <p:spTgt spid="5851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8" presetClass="entr" presetSubtype="12" fill="hold" grpId="0" nodeType="clickEffect">
                                  <p:stCondLst>
                                    <p:cond delay="0"/>
                                  </p:stCondLst>
                                  <p:childTnLst>
                                    <p:set>
                                      <p:cBhvr>
                                        <p:cTn id="15" dur="1" fill="hold">
                                          <p:stCondLst>
                                            <p:cond delay="0"/>
                                          </p:stCondLst>
                                        </p:cTn>
                                        <p:tgtEl>
                                          <p:spTgt spid="58461"/>
                                        </p:tgtEl>
                                        <p:attrNameLst>
                                          <p:attrName>style.visibility</p:attrName>
                                        </p:attrNameLst>
                                      </p:cBhvr>
                                      <p:to>
                                        <p:strVal val="visible"/>
                                      </p:to>
                                    </p:set>
                                    <p:animEffect transition="in" filter="strips(downLeft)">
                                      <p:cBhvr>
                                        <p:cTn id="16" dur="500"/>
                                        <p:tgtEl>
                                          <p:spTgt spid="58461"/>
                                        </p:tgtEl>
                                      </p:cBhvr>
                                    </p:animEffect>
                                  </p:childTnLst>
                                </p:cTn>
                              </p:par>
                            </p:childTnLst>
                          </p:cTn>
                        </p:par>
                        <p:par>
                          <p:cTn id="17" fill="hold" nodeType="afterGroup">
                            <p:stCondLst>
                              <p:cond delay="500"/>
                            </p:stCondLst>
                            <p:childTnLst>
                              <p:par>
                                <p:cTn id="18" presetID="29" presetClass="entr" presetSubtype="0" fill="hold" nodeType="afterEffect">
                                  <p:stCondLst>
                                    <p:cond delay="0"/>
                                  </p:stCondLst>
                                  <p:childTnLst>
                                    <p:set>
                                      <p:cBhvr>
                                        <p:cTn id="19" dur="1" fill="hold">
                                          <p:stCondLst>
                                            <p:cond delay="0"/>
                                          </p:stCondLst>
                                        </p:cTn>
                                        <p:tgtEl>
                                          <p:spTgt spid="58513"/>
                                        </p:tgtEl>
                                        <p:attrNameLst>
                                          <p:attrName>style.visibility</p:attrName>
                                        </p:attrNameLst>
                                      </p:cBhvr>
                                      <p:to>
                                        <p:strVal val="visible"/>
                                      </p:to>
                                    </p:set>
                                    <p:anim calcmode="lin" valueType="num">
                                      <p:cBhvr>
                                        <p:cTn id="20" dur="1000" fill="hold"/>
                                        <p:tgtEl>
                                          <p:spTgt spid="58513"/>
                                        </p:tgtEl>
                                        <p:attrNameLst>
                                          <p:attrName>ppt_x</p:attrName>
                                        </p:attrNameLst>
                                      </p:cBhvr>
                                      <p:tavLst>
                                        <p:tav tm="0">
                                          <p:val>
                                            <p:strVal val="#ppt_x-.2"/>
                                          </p:val>
                                        </p:tav>
                                        <p:tav tm="100000">
                                          <p:val>
                                            <p:strVal val="#ppt_x"/>
                                          </p:val>
                                        </p:tav>
                                      </p:tavLst>
                                    </p:anim>
                                    <p:anim calcmode="lin" valueType="num">
                                      <p:cBhvr>
                                        <p:cTn id="21" dur="1000" fill="hold"/>
                                        <p:tgtEl>
                                          <p:spTgt spid="58513"/>
                                        </p:tgtEl>
                                        <p:attrNameLst>
                                          <p:attrName>ppt_y</p:attrName>
                                        </p:attrNameLst>
                                      </p:cBhvr>
                                      <p:tavLst>
                                        <p:tav tm="0">
                                          <p:val>
                                            <p:strVal val="#ppt_y"/>
                                          </p:val>
                                        </p:tav>
                                        <p:tav tm="100000">
                                          <p:val>
                                            <p:strVal val="#ppt_y"/>
                                          </p:val>
                                        </p:tav>
                                      </p:tavLst>
                                    </p:anim>
                                    <p:animEffect transition="in" filter="wipe(right)" prLst="gradientSize: 0.1">
                                      <p:cBhvr>
                                        <p:cTn id="22" dur="1000"/>
                                        <p:tgtEl>
                                          <p:spTgt spid="58513"/>
                                        </p:tgtEl>
                                      </p:cBhvr>
                                    </p:animEffect>
                                  </p:childTnLst>
                                </p:cTn>
                              </p:par>
                            </p:childTnLst>
                          </p:cTn>
                        </p:par>
                        <p:par>
                          <p:cTn id="23" fill="hold" nodeType="afterGroup">
                            <p:stCondLst>
                              <p:cond delay="1500"/>
                            </p:stCondLst>
                            <p:childTnLst>
                              <p:par>
                                <p:cTn id="24" presetID="9" presetClass="entr" presetSubtype="0" fill="hold" grpId="0" nodeType="afterEffect">
                                  <p:stCondLst>
                                    <p:cond delay="0"/>
                                  </p:stCondLst>
                                  <p:childTnLst>
                                    <p:set>
                                      <p:cBhvr>
                                        <p:cTn id="25" dur="1" fill="hold">
                                          <p:stCondLst>
                                            <p:cond delay="0"/>
                                          </p:stCondLst>
                                        </p:cTn>
                                        <p:tgtEl>
                                          <p:spTgt spid="58503"/>
                                        </p:tgtEl>
                                        <p:attrNameLst>
                                          <p:attrName>style.visibility</p:attrName>
                                        </p:attrNameLst>
                                      </p:cBhvr>
                                      <p:to>
                                        <p:strVal val="visible"/>
                                      </p:to>
                                    </p:set>
                                    <p:animEffect transition="in" filter="dissolve">
                                      <p:cBhvr>
                                        <p:cTn id="26" dur="500"/>
                                        <p:tgtEl>
                                          <p:spTgt spid="58503"/>
                                        </p:tgtEl>
                                      </p:cBhvr>
                                    </p:animEffect>
                                  </p:childTnLst>
                                </p:cTn>
                              </p:par>
                            </p:childTnLst>
                          </p:cTn>
                        </p:par>
                        <p:par>
                          <p:cTn id="27" fill="hold" nodeType="afterGroup">
                            <p:stCondLst>
                              <p:cond delay="2000"/>
                            </p:stCondLst>
                            <p:childTnLst>
                              <p:par>
                                <p:cTn id="28" presetID="9" presetClass="entr" presetSubtype="0" fill="hold" grpId="0" nodeType="afterEffect">
                                  <p:stCondLst>
                                    <p:cond delay="0"/>
                                  </p:stCondLst>
                                  <p:childTnLst>
                                    <p:set>
                                      <p:cBhvr>
                                        <p:cTn id="29" dur="1" fill="hold">
                                          <p:stCondLst>
                                            <p:cond delay="0"/>
                                          </p:stCondLst>
                                        </p:cTn>
                                        <p:tgtEl>
                                          <p:spTgt spid="58504"/>
                                        </p:tgtEl>
                                        <p:attrNameLst>
                                          <p:attrName>style.visibility</p:attrName>
                                        </p:attrNameLst>
                                      </p:cBhvr>
                                      <p:to>
                                        <p:strVal val="visible"/>
                                      </p:to>
                                    </p:set>
                                    <p:animEffect transition="in" filter="dissolve">
                                      <p:cBhvr>
                                        <p:cTn id="30" dur="500"/>
                                        <p:tgtEl>
                                          <p:spTgt spid="58504"/>
                                        </p:tgtEl>
                                      </p:cBhvr>
                                    </p:animEffect>
                                  </p:childTnLst>
                                </p:cTn>
                              </p:par>
                            </p:childTnLst>
                          </p:cTn>
                        </p:par>
                        <p:par>
                          <p:cTn id="31" fill="hold" nodeType="afterGroup">
                            <p:stCondLst>
                              <p:cond delay="2500"/>
                            </p:stCondLst>
                            <p:childTnLst>
                              <p:par>
                                <p:cTn id="32" presetID="9" presetClass="entr" presetSubtype="0" fill="hold" grpId="0" nodeType="afterEffect">
                                  <p:stCondLst>
                                    <p:cond delay="0"/>
                                  </p:stCondLst>
                                  <p:childTnLst>
                                    <p:set>
                                      <p:cBhvr>
                                        <p:cTn id="33" dur="1" fill="hold">
                                          <p:stCondLst>
                                            <p:cond delay="0"/>
                                          </p:stCondLst>
                                        </p:cTn>
                                        <p:tgtEl>
                                          <p:spTgt spid="58528"/>
                                        </p:tgtEl>
                                        <p:attrNameLst>
                                          <p:attrName>style.visibility</p:attrName>
                                        </p:attrNameLst>
                                      </p:cBhvr>
                                      <p:to>
                                        <p:strVal val="visible"/>
                                      </p:to>
                                    </p:set>
                                    <p:animEffect transition="in" filter="dissolve">
                                      <p:cBhvr>
                                        <p:cTn id="34" dur="500"/>
                                        <p:tgtEl>
                                          <p:spTgt spid="58528"/>
                                        </p:tgtEl>
                                      </p:cBhvr>
                                    </p:animEffect>
                                  </p:childTnLst>
                                </p:cTn>
                              </p:par>
                            </p:childTnLst>
                          </p:cTn>
                        </p:par>
                        <p:par>
                          <p:cTn id="35" fill="hold" nodeType="afterGroup">
                            <p:stCondLst>
                              <p:cond delay="3000"/>
                            </p:stCondLst>
                            <p:childTnLst>
                              <p:par>
                                <p:cTn id="36" presetID="9" presetClass="entr" presetSubtype="0" fill="hold" grpId="0" nodeType="afterEffect">
                                  <p:stCondLst>
                                    <p:cond delay="0"/>
                                  </p:stCondLst>
                                  <p:childTnLst>
                                    <p:set>
                                      <p:cBhvr>
                                        <p:cTn id="37" dur="1" fill="hold">
                                          <p:stCondLst>
                                            <p:cond delay="0"/>
                                          </p:stCondLst>
                                        </p:cTn>
                                        <p:tgtEl>
                                          <p:spTgt spid="58527"/>
                                        </p:tgtEl>
                                        <p:attrNameLst>
                                          <p:attrName>style.visibility</p:attrName>
                                        </p:attrNameLst>
                                      </p:cBhvr>
                                      <p:to>
                                        <p:strVal val="visible"/>
                                      </p:to>
                                    </p:set>
                                    <p:animEffect transition="in" filter="dissolve">
                                      <p:cBhvr>
                                        <p:cTn id="38" dur="500"/>
                                        <p:tgtEl>
                                          <p:spTgt spid="58527"/>
                                        </p:tgtEl>
                                      </p:cBhvr>
                                    </p:animEffect>
                                  </p:childTnLst>
                                </p:cTn>
                              </p:par>
                            </p:childTnLst>
                          </p:cTn>
                        </p:par>
                        <p:par>
                          <p:cTn id="39" fill="hold" nodeType="afterGroup">
                            <p:stCondLst>
                              <p:cond delay="3500"/>
                            </p:stCondLst>
                            <p:childTnLst>
                              <p:par>
                                <p:cTn id="40" presetID="9" presetClass="entr" presetSubtype="0" fill="hold" grpId="0" nodeType="afterEffect">
                                  <p:stCondLst>
                                    <p:cond delay="0"/>
                                  </p:stCondLst>
                                  <p:childTnLst>
                                    <p:set>
                                      <p:cBhvr>
                                        <p:cTn id="41" dur="1" fill="hold">
                                          <p:stCondLst>
                                            <p:cond delay="0"/>
                                          </p:stCondLst>
                                        </p:cTn>
                                        <p:tgtEl>
                                          <p:spTgt spid="58526"/>
                                        </p:tgtEl>
                                        <p:attrNameLst>
                                          <p:attrName>style.visibility</p:attrName>
                                        </p:attrNameLst>
                                      </p:cBhvr>
                                      <p:to>
                                        <p:strVal val="visible"/>
                                      </p:to>
                                    </p:set>
                                    <p:animEffect transition="in" filter="dissolve">
                                      <p:cBhvr>
                                        <p:cTn id="42" dur="500"/>
                                        <p:tgtEl>
                                          <p:spTgt spid="58526"/>
                                        </p:tgtEl>
                                      </p:cBhvr>
                                    </p:animEffect>
                                  </p:childTnLst>
                                </p:cTn>
                              </p:par>
                            </p:childTnLst>
                          </p:cTn>
                        </p:par>
                        <p:par>
                          <p:cTn id="43" fill="hold" nodeType="afterGroup">
                            <p:stCondLst>
                              <p:cond delay="4000"/>
                            </p:stCondLst>
                            <p:childTnLst>
                              <p:par>
                                <p:cTn id="44" presetID="9" presetClass="entr" presetSubtype="0" fill="hold" grpId="0" nodeType="afterEffect">
                                  <p:stCondLst>
                                    <p:cond delay="0"/>
                                  </p:stCondLst>
                                  <p:childTnLst>
                                    <p:set>
                                      <p:cBhvr>
                                        <p:cTn id="45" dur="1" fill="hold">
                                          <p:stCondLst>
                                            <p:cond delay="0"/>
                                          </p:stCondLst>
                                        </p:cTn>
                                        <p:tgtEl>
                                          <p:spTgt spid="58505"/>
                                        </p:tgtEl>
                                        <p:attrNameLst>
                                          <p:attrName>style.visibility</p:attrName>
                                        </p:attrNameLst>
                                      </p:cBhvr>
                                      <p:to>
                                        <p:strVal val="visible"/>
                                      </p:to>
                                    </p:set>
                                    <p:animEffect transition="in" filter="dissolve">
                                      <p:cBhvr>
                                        <p:cTn id="46" dur="500"/>
                                        <p:tgtEl>
                                          <p:spTgt spid="58505"/>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18" presetClass="entr" presetSubtype="12" fill="hold" grpId="0" nodeType="clickEffect">
                                  <p:stCondLst>
                                    <p:cond delay="0"/>
                                  </p:stCondLst>
                                  <p:childTnLst>
                                    <p:set>
                                      <p:cBhvr>
                                        <p:cTn id="50" dur="1" fill="hold">
                                          <p:stCondLst>
                                            <p:cond delay="0"/>
                                          </p:stCondLst>
                                        </p:cTn>
                                        <p:tgtEl>
                                          <p:spTgt spid="58463"/>
                                        </p:tgtEl>
                                        <p:attrNameLst>
                                          <p:attrName>style.visibility</p:attrName>
                                        </p:attrNameLst>
                                      </p:cBhvr>
                                      <p:to>
                                        <p:strVal val="visible"/>
                                      </p:to>
                                    </p:set>
                                    <p:animEffect transition="in" filter="strips(downLeft)">
                                      <p:cBhvr>
                                        <p:cTn id="51" dur="500"/>
                                        <p:tgtEl>
                                          <p:spTgt spid="58463"/>
                                        </p:tgtEl>
                                      </p:cBhvr>
                                    </p:animEffect>
                                  </p:childTnLst>
                                </p:cTn>
                              </p:par>
                            </p:childTnLst>
                          </p:cTn>
                        </p:par>
                        <p:par>
                          <p:cTn id="52" fill="hold" nodeType="afterGroup">
                            <p:stCondLst>
                              <p:cond delay="500"/>
                            </p:stCondLst>
                            <p:childTnLst>
                              <p:par>
                                <p:cTn id="53" presetID="17" presetClass="entr" presetSubtype="10" fill="hold" grpId="0" nodeType="afterEffect">
                                  <p:stCondLst>
                                    <p:cond delay="0"/>
                                  </p:stCondLst>
                                  <p:childTnLst>
                                    <p:set>
                                      <p:cBhvr>
                                        <p:cTn id="54" dur="1" fill="hold">
                                          <p:stCondLst>
                                            <p:cond delay="0"/>
                                          </p:stCondLst>
                                        </p:cTn>
                                        <p:tgtEl>
                                          <p:spTgt spid="58507"/>
                                        </p:tgtEl>
                                        <p:attrNameLst>
                                          <p:attrName>style.visibility</p:attrName>
                                        </p:attrNameLst>
                                      </p:cBhvr>
                                      <p:to>
                                        <p:strVal val="visible"/>
                                      </p:to>
                                    </p:set>
                                    <p:anim calcmode="lin" valueType="num">
                                      <p:cBhvr>
                                        <p:cTn id="55" dur="500" fill="hold"/>
                                        <p:tgtEl>
                                          <p:spTgt spid="58507"/>
                                        </p:tgtEl>
                                        <p:attrNameLst>
                                          <p:attrName>ppt_w</p:attrName>
                                        </p:attrNameLst>
                                      </p:cBhvr>
                                      <p:tavLst>
                                        <p:tav tm="0">
                                          <p:val>
                                            <p:fltVal val="0"/>
                                          </p:val>
                                        </p:tav>
                                        <p:tav tm="100000">
                                          <p:val>
                                            <p:strVal val="#ppt_w"/>
                                          </p:val>
                                        </p:tav>
                                      </p:tavLst>
                                    </p:anim>
                                    <p:anim calcmode="lin" valueType="num">
                                      <p:cBhvr>
                                        <p:cTn id="56" dur="500" fill="hold"/>
                                        <p:tgtEl>
                                          <p:spTgt spid="58507"/>
                                        </p:tgtEl>
                                        <p:attrNameLst>
                                          <p:attrName>ppt_h</p:attrName>
                                        </p:attrNameLst>
                                      </p:cBhvr>
                                      <p:tavLst>
                                        <p:tav tm="0">
                                          <p:val>
                                            <p:strVal val="#ppt_h"/>
                                          </p:val>
                                        </p:tav>
                                        <p:tav tm="100000">
                                          <p:val>
                                            <p:strVal val="#ppt_h"/>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18" presetClass="entr" presetSubtype="12" fill="hold" grpId="0" nodeType="clickEffect">
                                  <p:stCondLst>
                                    <p:cond delay="0"/>
                                  </p:stCondLst>
                                  <p:childTnLst>
                                    <p:set>
                                      <p:cBhvr>
                                        <p:cTn id="60" dur="1" fill="hold">
                                          <p:stCondLst>
                                            <p:cond delay="0"/>
                                          </p:stCondLst>
                                        </p:cTn>
                                        <p:tgtEl>
                                          <p:spTgt spid="58509"/>
                                        </p:tgtEl>
                                        <p:attrNameLst>
                                          <p:attrName>style.visibility</p:attrName>
                                        </p:attrNameLst>
                                      </p:cBhvr>
                                      <p:to>
                                        <p:strVal val="visible"/>
                                      </p:to>
                                    </p:set>
                                    <p:animEffect transition="in" filter="strips(downLeft)">
                                      <p:cBhvr>
                                        <p:cTn id="61" dur="500"/>
                                        <p:tgtEl>
                                          <p:spTgt spid="58509"/>
                                        </p:tgtEl>
                                      </p:cBhvr>
                                    </p:animEffect>
                                  </p:childTnLst>
                                </p:cTn>
                              </p:par>
                            </p:childTnLst>
                          </p:cTn>
                        </p:par>
                        <p:par>
                          <p:cTn id="62" fill="hold" nodeType="afterGroup">
                            <p:stCondLst>
                              <p:cond delay="500"/>
                            </p:stCondLst>
                            <p:childTnLst>
                              <p:par>
                                <p:cTn id="63" presetID="8" presetClass="entr" presetSubtype="16" fill="hold" grpId="0" nodeType="afterEffect">
                                  <p:stCondLst>
                                    <p:cond delay="0"/>
                                  </p:stCondLst>
                                  <p:childTnLst>
                                    <p:set>
                                      <p:cBhvr>
                                        <p:cTn id="64" dur="1" fill="hold">
                                          <p:stCondLst>
                                            <p:cond delay="0"/>
                                          </p:stCondLst>
                                        </p:cTn>
                                        <p:tgtEl>
                                          <p:spTgt spid="58508"/>
                                        </p:tgtEl>
                                        <p:attrNameLst>
                                          <p:attrName>style.visibility</p:attrName>
                                        </p:attrNameLst>
                                      </p:cBhvr>
                                      <p:to>
                                        <p:strVal val="visible"/>
                                      </p:to>
                                    </p:set>
                                    <p:animEffect transition="in" filter="diamond(in)">
                                      <p:cBhvr>
                                        <p:cTn id="65" dur="500"/>
                                        <p:tgtEl>
                                          <p:spTgt spid="58508"/>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29" presetClass="entr" presetSubtype="0" fill="hold" grpId="0" nodeType="clickEffect">
                                  <p:stCondLst>
                                    <p:cond delay="0"/>
                                  </p:stCondLst>
                                  <p:childTnLst>
                                    <p:set>
                                      <p:cBhvr>
                                        <p:cTn id="69" dur="1" fill="hold">
                                          <p:stCondLst>
                                            <p:cond delay="0"/>
                                          </p:stCondLst>
                                        </p:cTn>
                                        <p:tgtEl>
                                          <p:spTgt spid="58460"/>
                                        </p:tgtEl>
                                        <p:attrNameLst>
                                          <p:attrName>style.visibility</p:attrName>
                                        </p:attrNameLst>
                                      </p:cBhvr>
                                      <p:to>
                                        <p:strVal val="visible"/>
                                      </p:to>
                                    </p:set>
                                    <p:anim calcmode="lin" valueType="num">
                                      <p:cBhvr>
                                        <p:cTn id="70" dur="1000" fill="hold"/>
                                        <p:tgtEl>
                                          <p:spTgt spid="58460"/>
                                        </p:tgtEl>
                                        <p:attrNameLst>
                                          <p:attrName>ppt_x</p:attrName>
                                        </p:attrNameLst>
                                      </p:cBhvr>
                                      <p:tavLst>
                                        <p:tav tm="0">
                                          <p:val>
                                            <p:strVal val="#ppt_x-.2"/>
                                          </p:val>
                                        </p:tav>
                                        <p:tav tm="100000">
                                          <p:val>
                                            <p:strVal val="#ppt_x"/>
                                          </p:val>
                                        </p:tav>
                                      </p:tavLst>
                                    </p:anim>
                                    <p:anim calcmode="lin" valueType="num">
                                      <p:cBhvr>
                                        <p:cTn id="71" dur="1000" fill="hold"/>
                                        <p:tgtEl>
                                          <p:spTgt spid="58460"/>
                                        </p:tgtEl>
                                        <p:attrNameLst>
                                          <p:attrName>ppt_y</p:attrName>
                                        </p:attrNameLst>
                                      </p:cBhvr>
                                      <p:tavLst>
                                        <p:tav tm="0">
                                          <p:val>
                                            <p:strVal val="#ppt_y"/>
                                          </p:val>
                                        </p:tav>
                                        <p:tav tm="100000">
                                          <p:val>
                                            <p:strVal val="#ppt_y"/>
                                          </p:val>
                                        </p:tav>
                                      </p:tavLst>
                                    </p:anim>
                                    <p:animEffect transition="in" filter="wipe(right)" prLst="gradientSize: 0.1">
                                      <p:cBhvr>
                                        <p:cTn id="72" dur="1000"/>
                                        <p:tgtEl>
                                          <p:spTgt spid="584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460" grpId="0"/>
      <p:bldP spid="58461" grpId="0"/>
      <p:bldP spid="58462" grpId="0"/>
      <p:bldP spid="58463" grpId="0"/>
      <p:bldP spid="58503" grpId="0" animBg="1"/>
      <p:bldP spid="58504" grpId="0" animBg="1"/>
      <p:bldP spid="58505" grpId="0" animBg="1"/>
      <p:bldP spid="58507" grpId="0"/>
      <p:bldP spid="58508" grpId="0"/>
      <p:bldP spid="58509" grpId="0"/>
      <p:bldP spid="58526" grpId="0" animBg="1"/>
      <p:bldP spid="58527" grpId="0" animBg="1"/>
      <p:bldP spid="5852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5286" name="Group 70"/>
          <p:cNvGrpSpPr>
            <a:grpSpLocks/>
          </p:cNvGrpSpPr>
          <p:nvPr/>
        </p:nvGrpSpPr>
        <p:grpSpPr bwMode="auto">
          <a:xfrm>
            <a:off x="533400" y="3962400"/>
            <a:ext cx="7747000" cy="889000"/>
            <a:chOff x="240" y="1968"/>
            <a:chExt cx="4880" cy="560"/>
          </a:xfrm>
        </p:grpSpPr>
        <p:grpSp>
          <p:nvGrpSpPr>
            <p:cNvPr id="22581" name="Group 71"/>
            <p:cNvGrpSpPr>
              <a:grpSpLocks/>
            </p:cNvGrpSpPr>
            <p:nvPr/>
          </p:nvGrpSpPr>
          <p:grpSpPr bwMode="auto">
            <a:xfrm>
              <a:off x="240" y="1968"/>
              <a:ext cx="4880" cy="508"/>
              <a:chOff x="240" y="1700"/>
              <a:chExt cx="4880" cy="508"/>
            </a:xfrm>
          </p:grpSpPr>
          <p:grpSp>
            <p:nvGrpSpPr>
              <p:cNvPr id="22592" name="Group 72"/>
              <p:cNvGrpSpPr>
                <a:grpSpLocks/>
              </p:cNvGrpSpPr>
              <p:nvPr/>
            </p:nvGrpSpPr>
            <p:grpSpPr bwMode="auto">
              <a:xfrm>
                <a:off x="240" y="1700"/>
                <a:ext cx="768" cy="508"/>
                <a:chOff x="864" y="1808"/>
                <a:chExt cx="768" cy="508"/>
              </a:xfrm>
            </p:grpSpPr>
            <p:grpSp>
              <p:nvGrpSpPr>
                <p:cNvPr id="22594" name="Group 73"/>
                <p:cNvGrpSpPr>
                  <a:grpSpLocks/>
                </p:cNvGrpSpPr>
                <p:nvPr/>
              </p:nvGrpSpPr>
              <p:grpSpPr bwMode="auto">
                <a:xfrm>
                  <a:off x="993" y="1808"/>
                  <a:ext cx="610" cy="508"/>
                  <a:chOff x="4839" y="2804"/>
                  <a:chExt cx="610" cy="508"/>
                </a:xfrm>
              </p:grpSpPr>
              <p:sp>
                <p:nvSpPr>
                  <p:cNvPr id="22596" name="Text Box 74"/>
                  <p:cNvSpPr txBox="1">
                    <a:spLocks noChangeArrowheads="1"/>
                  </p:cNvSpPr>
                  <p:nvPr/>
                </p:nvSpPr>
                <p:spPr bwMode="auto">
                  <a:xfrm>
                    <a:off x="4964" y="2804"/>
                    <a:ext cx="37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 1 </a:t>
                    </a:r>
                  </a:p>
                </p:txBody>
              </p:sp>
              <p:sp>
                <p:nvSpPr>
                  <p:cNvPr id="22597" name="Text Box 75"/>
                  <p:cNvSpPr txBox="1">
                    <a:spLocks noChangeArrowheads="1"/>
                  </p:cNvSpPr>
                  <p:nvPr/>
                </p:nvSpPr>
                <p:spPr bwMode="auto">
                  <a:xfrm>
                    <a:off x="4839" y="3024"/>
                    <a:ext cx="6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r>
                      <a:rPr lang="en-US" altLang="en-US"/>
                      <a:t> – 1</a:t>
                    </a:r>
                  </a:p>
                </p:txBody>
              </p:sp>
            </p:grpSp>
            <p:sp>
              <p:nvSpPr>
                <p:cNvPr id="22595" name="Line 76"/>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2593" name="Text Box 77"/>
              <p:cNvSpPr txBox="1">
                <a:spLocks noChangeArrowheads="1"/>
              </p:cNvSpPr>
              <p:nvPr/>
            </p:nvSpPr>
            <p:spPr bwMode="auto">
              <a:xfrm>
                <a:off x="960" y="1824"/>
                <a:ext cx="416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solidFill>
                      <a:srgbClr val="FF0000"/>
                    </a:solidFill>
                  </a:rPr>
                  <a:t>6(</a:t>
                </a:r>
                <a:r>
                  <a:rPr lang="en-US" altLang="en-US" i="1">
                    <a:solidFill>
                      <a:srgbClr val="FF0000"/>
                    </a:solidFill>
                  </a:rPr>
                  <a:t>x</a:t>
                </a:r>
                <a:r>
                  <a:rPr lang="en-US" altLang="en-US">
                    <a:solidFill>
                      <a:srgbClr val="FF0000"/>
                    </a:solidFill>
                  </a:rPr>
                  <a:t> – 1) </a:t>
                </a:r>
                <a:r>
                  <a:rPr lang="en-US" altLang="en-US"/>
                  <a:t>=         </a:t>
                </a:r>
                <a:r>
                  <a:rPr lang="en-US" altLang="en-US">
                    <a:solidFill>
                      <a:srgbClr val="FF0000"/>
                    </a:solidFill>
                  </a:rPr>
                  <a:t>   6(</a:t>
                </a:r>
                <a:r>
                  <a:rPr lang="en-US" altLang="en-US" i="1">
                    <a:solidFill>
                      <a:srgbClr val="FF0000"/>
                    </a:solidFill>
                  </a:rPr>
                  <a:t>x</a:t>
                </a:r>
                <a:r>
                  <a:rPr lang="en-US" altLang="en-US">
                    <a:solidFill>
                      <a:srgbClr val="FF0000"/>
                    </a:solidFill>
                  </a:rPr>
                  <a:t> – 1)</a:t>
                </a:r>
                <a:r>
                  <a:rPr lang="en-US" altLang="en-US"/>
                  <a:t> +     </a:t>
                </a:r>
                <a:r>
                  <a:rPr lang="en-US" altLang="en-US">
                    <a:solidFill>
                      <a:srgbClr val="FF0000"/>
                    </a:solidFill>
                  </a:rPr>
                  <a:t>6(</a:t>
                </a:r>
                <a:r>
                  <a:rPr lang="en-US" altLang="en-US" i="1">
                    <a:solidFill>
                      <a:srgbClr val="FF0000"/>
                    </a:solidFill>
                  </a:rPr>
                  <a:t>x</a:t>
                </a:r>
                <a:r>
                  <a:rPr lang="en-US" altLang="en-US">
                    <a:solidFill>
                      <a:srgbClr val="FF0000"/>
                    </a:solidFill>
                  </a:rPr>
                  <a:t> – 1)</a:t>
                </a:r>
                <a:r>
                  <a:rPr lang="en-US" altLang="en-US"/>
                  <a:t> </a:t>
                </a:r>
              </a:p>
            </p:txBody>
          </p:sp>
        </p:grpSp>
        <p:grpSp>
          <p:nvGrpSpPr>
            <p:cNvPr id="22582" name="Group 78"/>
            <p:cNvGrpSpPr>
              <a:grpSpLocks/>
            </p:cNvGrpSpPr>
            <p:nvPr/>
          </p:nvGrpSpPr>
          <p:grpSpPr bwMode="auto">
            <a:xfrm>
              <a:off x="2032" y="2000"/>
              <a:ext cx="773" cy="508"/>
              <a:chOff x="864" y="1808"/>
              <a:chExt cx="773" cy="508"/>
            </a:xfrm>
          </p:grpSpPr>
          <p:grpSp>
            <p:nvGrpSpPr>
              <p:cNvPr id="22588" name="Group 79"/>
              <p:cNvGrpSpPr>
                <a:grpSpLocks/>
              </p:cNvGrpSpPr>
              <p:nvPr/>
            </p:nvGrpSpPr>
            <p:grpSpPr bwMode="auto">
              <a:xfrm>
                <a:off x="959" y="1808"/>
                <a:ext cx="678" cy="508"/>
                <a:chOff x="4805" y="2804"/>
                <a:chExt cx="678" cy="508"/>
              </a:xfrm>
            </p:grpSpPr>
            <p:sp>
              <p:nvSpPr>
                <p:cNvPr id="22590" name="Text Box 80"/>
                <p:cNvSpPr txBox="1">
                  <a:spLocks noChangeArrowheads="1"/>
                </p:cNvSpPr>
                <p:nvPr/>
              </p:nvSpPr>
              <p:spPr bwMode="auto">
                <a:xfrm>
                  <a:off x="4935" y="2804"/>
                  <a:ext cx="43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 </a:t>
                  </a:r>
                  <a:r>
                    <a:rPr lang="en-US" altLang="en-US" i="1"/>
                    <a:t>x </a:t>
                  </a:r>
                  <a:r>
                    <a:rPr lang="en-US" altLang="en-US"/>
                    <a:t> </a:t>
                  </a:r>
                </a:p>
              </p:txBody>
            </p:sp>
            <p:sp>
              <p:nvSpPr>
                <p:cNvPr id="22591" name="Text Box 81"/>
                <p:cNvSpPr txBox="1">
                  <a:spLocks noChangeArrowheads="1"/>
                </p:cNvSpPr>
                <p:nvPr/>
              </p:nvSpPr>
              <p:spPr bwMode="auto">
                <a:xfrm>
                  <a:off x="4805" y="3024"/>
                  <a:ext cx="6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r>
                    <a:rPr lang="en-US" altLang="en-US"/>
                    <a:t> – 1 </a:t>
                  </a:r>
                </a:p>
              </p:txBody>
            </p:sp>
          </p:grpSp>
          <p:sp>
            <p:nvSpPr>
              <p:cNvPr id="22589" name="Line 82"/>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2583" name="Group 83"/>
            <p:cNvGrpSpPr>
              <a:grpSpLocks/>
            </p:cNvGrpSpPr>
            <p:nvPr/>
          </p:nvGrpSpPr>
          <p:grpSpPr bwMode="auto">
            <a:xfrm>
              <a:off x="3880" y="2000"/>
              <a:ext cx="288" cy="528"/>
              <a:chOff x="2064" y="1728"/>
              <a:chExt cx="288" cy="528"/>
            </a:xfrm>
          </p:grpSpPr>
          <p:grpSp>
            <p:nvGrpSpPr>
              <p:cNvPr id="22584" name="Group 84"/>
              <p:cNvGrpSpPr>
                <a:grpSpLocks/>
              </p:cNvGrpSpPr>
              <p:nvPr/>
            </p:nvGrpSpPr>
            <p:grpSpPr bwMode="auto">
              <a:xfrm>
                <a:off x="2068" y="1728"/>
                <a:ext cx="238" cy="528"/>
                <a:chOff x="1540" y="1200"/>
                <a:chExt cx="238" cy="528"/>
              </a:xfrm>
            </p:grpSpPr>
            <p:sp>
              <p:nvSpPr>
                <p:cNvPr id="22586" name="Text Box 85"/>
                <p:cNvSpPr txBox="1">
                  <a:spLocks noChangeArrowheads="1"/>
                </p:cNvSpPr>
                <p:nvPr/>
              </p:nvSpPr>
              <p:spPr bwMode="auto">
                <a:xfrm>
                  <a:off x="1547" y="1200"/>
                  <a:ext cx="23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p>
              </p:txBody>
            </p:sp>
            <p:sp>
              <p:nvSpPr>
                <p:cNvPr id="22587" name="Text Box 86"/>
                <p:cNvSpPr txBox="1">
                  <a:spLocks noChangeArrowheads="1"/>
                </p:cNvSpPr>
                <p:nvPr/>
              </p:nvSpPr>
              <p:spPr bwMode="auto">
                <a:xfrm>
                  <a:off x="1540" y="1440"/>
                  <a:ext cx="2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6</a:t>
                  </a:r>
                </a:p>
              </p:txBody>
            </p:sp>
          </p:grpSp>
          <p:sp>
            <p:nvSpPr>
              <p:cNvPr id="22585" name="Line 87"/>
              <p:cNvSpPr>
                <a:spLocks noChangeShapeType="1"/>
              </p:cNvSpPr>
              <p:nvPr/>
            </p:nvSpPr>
            <p:spPr bwMode="auto">
              <a:xfrm>
                <a:off x="2064" y="1980"/>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265221" name="Text Box 5"/>
          <p:cNvSpPr txBox="1">
            <a:spLocks noChangeArrowheads="1"/>
          </p:cNvSpPr>
          <p:nvPr/>
        </p:nvSpPr>
        <p:spPr bwMode="auto">
          <a:xfrm>
            <a:off x="3352800" y="3657600"/>
            <a:ext cx="48768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Divide out common factors.</a:t>
            </a:r>
          </a:p>
        </p:txBody>
      </p:sp>
      <p:sp>
        <p:nvSpPr>
          <p:cNvPr id="265222" name="Text Box 6"/>
          <p:cNvSpPr txBox="1">
            <a:spLocks noChangeArrowheads="1"/>
          </p:cNvSpPr>
          <p:nvPr/>
        </p:nvSpPr>
        <p:spPr bwMode="auto">
          <a:xfrm>
            <a:off x="3276600" y="2362200"/>
            <a:ext cx="57912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Multiply each term by the LCD, 6(x</a:t>
            </a:r>
            <a:r>
              <a:rPr lang="en-US" altLang="en-US" i="1">
                <a:solidFill>
                  <a:srgbClr val="3333FF"/>
                </a:solidFill>
              </a:rPr>
              <a:t> – 1)</a:t>
            </a:r>
            <a:r>
              <a:rPr lang="en-US" altLang="en-US" i="1">
                <a:solidFill>
                  <a:srgbClr val="3333FF"/>
                </a:solidFill>
                <a:latin typeface="Arial" charset="0"/>
              </a:rPr>
              <a:t>.</a:t>
            </a:r>
          </a:p>
        </p:txBody>
      </p:sp>
      <p:sp>
        <p:nvSpPr>
          <p:cNvPr id="265223" name="Text Box 7"/>
          <p:cNvSpPr txBox="1">
            <a:spLocks noChangeArrowheads="1"/>
          </p:cNvSpPr>
          <p:nvPr/>
        </p:nvSpPr>
        <p:spPr bwMode="auto">
          <a:xfrm>
            <a:off x="5638800" y="5029200"/>
            <a:ext cx="35814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Simplify. Note that x </a:t>
            </a:r>
            <a:r>
              <a:rPr lang="en-US" altLang="en-US" i="1">
                <a:solidFill>
                  <a:srgbClr val="3333FF"/>
                </a:solidFill>
                <a:latin typeface="Arial" charset="0"/>
                <a:cs typeface="Arial" charset="0"/>
              </a:rPr>
              <a:t>≠ 1.</a:t>
            </a:r>
          </a:p>
        </p:txBody>
      </p:sp>
      <p:sp>
        <p:nvSpPr>
          <p:cNvPr id="265224" name="Text Box 8"/>
          <p:cNvSpPr txBox="1">
            <a:spLocks noChangeArrowheads="1"/>
          </p:cNvSpPr>
          <p:nvPr/>
        </p:nvSpPr>
        <p:spPr bwMode="auto">
          <a:xfrm>
            <a:off x="2727325" y="4953000"/>
            <a:ext cx="29114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6 = 6</a:t>
            </a:r>
            <a:r>
              <a:rPr lang="en-US" altLang="en-US" i="1"/>
              <a:t>x</a:t>
            </a:r>
            <a:r>
              <a:rPr lang="en-US" altLang="en-US"/>
              <a:t> + </a:t>
            </a:r>
            <a:r>
              <a:rPr lang="en-US" altLang="en-US" i="1"/>
              <a:t>x</a:t>
            </a:r>
            <a:r>
              <a:rPr lang="en-US" altLang="en-US"/>
              <a:t>(</a:t>
            </a:r>
            <a:r>
              <a:rPr lang="en-US" altLang="en-US" i="1"/>
              <a:t>x</a:t>
            </a:r>
            <a:r>
              <a:rPr lang="en-US" altLang="en-US"/>
              <a:t> – </a:t>
            </a:r>
            <a:r>
              <a:rPr lang="en-US" altLang="en-US" i="1"/>
              <a:t>x</a:t>
            </a:r>
            <a:r>
              <a:rPr lang="en-US" altLang="en-US"/>
              <a:t>)</a:t>
            </a:r>
          </a:p>
        </p:txBody>
      </p:sp>
      <p:sp>
        <p:nvSpPr>
          <p:cNvPr id="265225" name="Text Box 9"/>
          <p:cNvSpPr txBox="1">
            <a:spLocks noChangeArrowheads="1"/>
          </p:cNvSpPr>
          <p:nvPr/>
        </p:nvSpPr>
        <p:spPr bwMode="auto">
          <a:xfrm>
            <a:off x="2727325" y="5562600"/>
            <a:ext cx="2690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6 = 6</a:t>
            </a:r>
            <a:r>
              <a:rPr lang="en-US" altLang="en-US" i="1"/>
              <a:t>x </a:t>
            </a:r>
            <a:r>
              <a:rPr lang="en-US" altLang="en-US"/>
              <a:t>+ </a:t>
            </a:r>
            <a:r>
              <a:rPr lang="en-US" altLang="en-US" i="1"/>
              <a:t>x</a:t>
            </a:r>
            <a:r>
              <a:rPr lang="en-US" altLang="en-US" baseline="30000"/>
              <a:t>2</a:t>
            </a:r>
            <a:r>
              <a:rPr lang="en-US" altLang="en-US" i="1"/>
              <a:t> </a:t>
            </a:r>
            <a:r>
              <a:rPr lang="en-US" altLang="en-US"/>
              <a:t>– </a:t>
            </a:r>
            <a:r>
              <a:rPr lang="en-US" altLang="en-US" i="1"/>
              <a:t>x</a:t>
            </a:r>
            <a:r>
              <a:rPr lang="en-US" altLang="en-US"/>
              <a:t> </a:t>
            </a:r>
          </a:p>
        </p:txBody>
      </p:sp>
      <p:sp>
        <p:nvSpPr>
          <p:cNvPr id="265226" name="Text Box 10"/>
          <p:cNvSpPr txBox="1">
            <a:spLocks noChangeArrowheads="1"/>
          </p:cNvSpPr>
          <p:nvPr/>
        </p:nvSpPr>
        <p:spPr bwMode="auto">
          <a:xfrm>
            <a:off x="5638800" y="5426075"/>
            <a:ext cx="3581400" cy="82232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Use the Distributive Property.</a:t>
            </a:r>
          </a:p>
        </p:txBody>
      </p:sp>
      <p:grpSp>
        <p:nvGrpSpPr>
          <p:cNvPr id="22537" name="Group 89"/>
          <p:cNvGrpSpPr>
            <a:grpSpLocks/>
          </p:cNvGrpSpPr>
          <p:nvPr/>
        </p:nvGrpSpPr>
        <p:grpSpPr bwMode="auto">
          <a:xfrm>
            <a:off x="304800" y="1524000"/>
            <a:ext cx="7772400" cy="838200"/>
            <a:chOff x="192" y="768"/>
            <a:chExt cx="4896" cy="528"/>
          </a:xfrm>
        </p:grpSpPr>
        <p:grpSp>
          <p:nvGrpSpPr>
            <p:cNvPr id="22563" name="Group 16"/>
            <p:cNvGrpSpPr>
              <a:grpSpLocks/>
            </p:cNvGrpSpPr>
            <p:nvPr/>
          </p:nvGrpSpPr>
          <p:grpSpPr bwMode="auto">
            <a:xfrm>
              <a:off x="3312" y="768"/>
              <a:ext cx="793" cy="508"/>
              <a:chOff x="864" y="1808"/>
              <a:chExt cx="793" cy="508"/>
            </a:xfrm>
          </p:grpSpPr>
          <p:grpSp>
            <p:nvGrpSpPr>
              <p:cNvPr id="22577" name="Group 17"/>
              <p:cNvGrpSpPr>
                <a:grpSpLocks/>
              </p:cNvGrpSpPr>
              <p:nvPr/>
            </p:nvGrpSpPr>
            <p:grpSpPr bwMode="auto">
              <a:xfrm>
                <a:off x="939" y="1808"/>
                <a:ext cx="718" cy="508"/>
                <a:chOff x="4785" y="2804"/>
                <a:chExt cx="718" cy="508"/>
              </a:xfrm>
            </p:grpSpPr>
            <p:sp>
              <p:nvSpPr>
                <p:cNvPr id="22579" name="Text Box 18"/>
                <p:cNvSpPr txBox="1">
                  <a:spLocks noChangeArrowheads="1"/>
                </p:cNvSpPr>
                <p:nvPr/>
              </p:nvSpPr>
              <p:spPr bwMode="auto">
                <a:xfrm>
                  <a:off x="4931" y="2804"/>
                  <a:ext cx="4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a:t> </a:t>
                  </a:r>
                  <a:r>
                    <a:rPr lang="en-US" altLang="en-US" b="1" i="1"/>
                    <a:t>x </a:t>
                  </a:r>
                  <a:r>
                    <a:rPr lang="en-US" altLang="en-US" b="1"/>
                    <a:t> </a:t>
                  </a:r>
                </a:p>
              </p:txBody>
            </p:sp>
            <p:sp>
              <p:nvSpPr>
                <p:cNvPr id="22580" name="Text Box 19"/>
                <p:cNvSpPr txBox="1">
                  <a:spLocks noChangeArrowheads="1"/>
                </p:cNvSpPr>
                <p:nvPr/>
              </p:nvSpPr>
              <p:spPr bwMode="auto">
                <a:xfrm>
                  <a:off x="4785" y="3024"/>
                  <a:ext cx="71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i="1"/>
                    <a:t>x</a:t>
                  </a:r>
                  <a:r>
                    <a:rPr lang="en-US" altLang="en-US" b="1"/>
                    <a:t> – 1</a:t>
                  </a:r>
                  <a:r>
                    <a:rPr lang="en-US" altLang="en-US"/>
                    <a:t> </a:t>
                  </a:r>
                </a:p>
              </p:txBody>
            </p:sp>
          </p:grpSp>
          <p:sp>
            <p:nvSpPr>
              <p:cNvPr id="22578" name="Line 20"/>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2564" name="Group 88"/>
            <p:cNvGrpSpPr>
              <a:grpSpLocks/>
            </p:cNvGrpSpPr>
            <p:nvPr/>
          </p:nvGrpSpPr>
          <p:grpSpPr bwMode="auto">
            <a:xfrm>
              <a:off x="192" y="768"/>
              <a:ext cx="4896" cy="528"/>
              <a:chOff x="192" y="768"/>
              <a:chExt cx="4896" cy="528"/>
            </a:xfrm>
          </p:grpSpPr>
          <p:sp>
            <p:nvSpPr>
              <p:cNvPr id="22565" name="Text Box 4"/>
              <p:cNvSpPr txBox="1">
                <a:spLocks noChangeArrowheads="1"/>
              </p:cNvSpPr>
              <p:nvPr/>
            </p:nvSpPr>
            <p:spPr bwMode="auto">
              <a:xfrm>
                <a:off x="192" y="836"/>
                <a:ext cx="489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b="1"/>
                  <a:t>Solve the equation                                     .  </a:t>
                </a:r>
                <a:endParaRPr lang="en-US" altLang="en-US" i="1">
                  <a:latin typeface="Times" pitchFamily="18" charset="0"/>
                </a:endParaRPr>
              </a:p>
            </p:txBody>
          </p:sp>
          <p:grpSp>
            <p:nvGrpSpPr>
              <p:cNvPr id="22566" name="Group 11"/>
              <p:cNvGrpSpPr>
                <a:grpSpLocks/>
              </p:cNvGrpSpPr>
              <p:nvPr/>
            </p:nvGrpSpPr>
            <p:grpSpPr bwMode="auto">
              <a:xfrm>
                <a:off x="2328" y="768"/>
                <a:ext cx="768" cy="508"/>
                <a:chOff x="864" y="1808"/>
                <a:chExt cx="768" cy="508"/>
              </a:xfrm>
            </p:grpSpPr>
            <p:grpSp>
              <p:nvGrpSpPr>
                <p:cNvPr id="22573" name="Group 12"/>
                <p:cNvGrpSpPr>
                  <a:grpSpLocks/>
                </p:cNvGrpSpPr>
                <p:nvPr/>
              </p:nvGrpSpPr>
              <p:grpSpPr bwMode="auto">
                <a:xfrm>
                  <a:off x="973" y="1808"/>
                  <a:ext cx="650" cy="508"/>
                  <a:chOff x="4819" y="2804"/>
                  <a:chExt cx="650" cy="508"/>
                </a:xfrm>
              </p:grpSpPr>
              <p:sp>
                <p:nvSpPr>
                  <p:cNvPr id="22575" name="Text Box 13"/>
                  <p:cNvSpPr txBox="1">
                    <a:spLocks noChangeArrowheads="1"/>
                  </p:cNvSpPr>
                  <p:nvPr/>
                </p:nvSpPr>
                <p:spPr bwMode="auto">
                  <a:xfrm>
                    <a:off x="4927" y="2804"/>
                    <a:ext cx="45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a:t> 1</a:t>
                    </a:r>
                    <a:r>
                      <a:rPr lang="en-US" altLang="en-US" b="1" i="1"/>
                      <a:t> </a:t>
                    </a:r>
                    <a:r>
                      <a:rPr lang="en-US" altLang="en-US" b="1"/>
                      <a:t> </a:t>
                    </a:r>
                  </a:p>
                </p:txBody>
              </p:sp>
              <p:sp>
                <p:nvSpPr>
                  <p:cNvPr id="22576" name="Text Box 14"/>
                  <p:cNvSpPr txBox="1">
                    <a:spLocks noChangeArrowheads="1"/>
                  </p:cNvSpPr>
                  <p:nvPr/>
                </p:nvSpPr>
                <p:spPr bwMode="auto">
                  <a:xfrm>
                    <a:off x="4819" y="3024"/>
                    <a:ext cx="65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i="1"/>
                      <a:t>x</a:t>
                    </a:r>
                    <a:r>
                      <a:rPr lang="en-US" altLang="en-US" b="1"/>
                      <a:t> – 1</a:t>
                    </a:r>
                  </a:p>
                </p:txBody>
              </p:sp>
            </p:grpSp>
            <p:sp>
              <p:nvSpPr>
                <p:cNvPr id="22574" name="Line 15"/>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2567" name="Text Box 21"/>
              <p:cNvSpPr txBox="1">
                <a:spLocks noChangeArrowheads="1"/>
              </p:cNvSpPr>
              <p:nvPr/>
            </p:nvSpPr>
            <p:spPr bwMode="auto">
              <a:xfrm>
                <a:off x="3072" y="864"/>
                <a:ext cx="13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b="1"/>
                  <a:t>=             +</a:t>
                </a:r>
              </a:p>
            </p:txBody>
          </p:sp>
          <p:grpSp>
            <p:nvGrpSpPr>
              <p:cNvPr id="22568" name="Group 22"/>
              <p:cNvGrpSpPr>
                <a:grpSpLocks/>
              </p:cNvGrpSpPr>
              <p:nvPr/>
            </p:nvGrpSpPr>
            <p:grpSpPr bwMode="auto">
              <a:xfrm>
                <a:off x="4368" y="768"/>
                <a:ext cx="291" cy="528"/>
                <a:chOff x="1533" y="1200"/>
                <a:chExt cx="291" cy="528"/>
              </a:xfrm>
            </p:grpSpPr>
            <p:grpSp>
              <p:nvGrpSpPr>
                <p:cNvPr id="22569" name="Group 23"/>
                <p:cNvGrpSpPr>
                  <a:grpSpLocks/>
                </p:cNvGrpSpPr>
                <p:nvPr/>
              </p:nvGrpSpPr>
              <p:grpSpPr bwMode="auto">
                <a:xfrm>
                  <a:off x="1533" y="1200"/>
                  <a:ext cx="253" cy="528"/>
                  <a:chOff x="1533" y="1200"/>
                  <a:chExt cx="253" cy="528"/>
                </a:xfrm>
              </p:grpSpPr>
              <p:sp>
                <p:nvSpPr>
                  <p:cNvPr id="22571" name="Text Box 24"/>
                  <p:cNvSpPr txBox="1">
                    <a:spLocks noChangeArrowheads="1"/>
                  </p:cNvSpPr>
                  <p:nvPr/>
                </p:nvSpPr>
                <p:spPr bwMode="auto">
                  <a:xfrm>
                    <a:off x="1540" y="1200"/>
                    <a:ext cx="24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i="1"/>
                      <a:t>x</a:t>
                    </a:r>
                  </a:p>
                </p:txBody>
              </p:sp>
              <p:sp>
                <p:nvSpPr>
                  <p:cNvPr id="22572" name="Text Box 25"/>
                  <p:cNvSpPr txBox="1">
                    <a:spLocks noChangeArrowheads="1"/>
                  </p:cNvSpPr>
                  <p:nvPr/>
                </p:nvSpPr>
                <p:spPr bwMode="auto">
                  <a:xfrm>
                    <a:off x="1533" y="1440"/>
                    <a:ext cx="25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a:t>6</a:t>
                    </a:r>
                  </a:p>
                </p:txBody>
              </p:sp>
            </p:grpSp>
            <p:sp>
              <p:nvSpPr>
                <p:cNvPr id="22570" name="Line 26"/>
                <p:cNvSpPr>
                  <a:spLocks noChangeShapeType="1"/>
                </p:cNvSpPr>
                <p:nvPr/>
              </p:nvSpPr>
              <p:spPr bwMode="auto">
                <a:xfrm>
                  <a:off x="1536" y="1452"/>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grpSp>
        <p:nvGrpSpPr>
          <p:cNvPr id="265285" name="Group 69"/>
          <p:cNvGrpSpPr>
            <a:grpSpLocks/>
          </p:cNvGrpSpPr>
          <p:nvPr/>
        </p:nvGrpSpPr>
        <p:grpSpPr bwMode="auto">
          <a:xfrm>
            <a:off x="381000" y="2743200"/>
            <a:ext cx="7747000" cy="889000"/>
            <a:chOff x="240" y="1968"/>
            <a:chExt cx="4880" cy="560"/>
          </a:xfrm>
        </p:grpSpPr>
        <p:grpSp>
          <p:nvGrpSpPr>
            <p:cNvPr id="22546" name="Group 28"/>
            <p:cNvGrpSpPr>
              <a:grpSpLocks/>
            </p:cNvGrpSpPr>
            <p:nvPr/>
          </p:nvGrpSpPr>
          <p:grpSpPr bwMode="auto">
            <a:xfrm>
              <a:off x="240" y="1968"/>
              <a:ext cx="4880" cy="508"/>
              <a:chOff x="240" y="1700"/>
              <a:chExt cx="4880" cy="508"/>
            </a:xfrm>
          </p:grpSpPr>
          <p:grpSp>
            <p:nvGrpSpPr>
              <p:cNvPr id="22557" name="Group 29"/>
              <p:cNvGrpSpPr>
                <a:grpSpLocks/>
              </p:cNvGrpSpPr>
              <p:nvPr/>
            </p:nvGrpSpPr>
            <p:grpSpPr bwMode="auto">
              <a:xfrm>
                <a:off x="240" y="1700"/>
                <a:ext cx="768" cy="508"/>
                <a:chOff x="864" y="1808"/>
                <a:chExt cx="768" cy="508"/>
              </a:xfrm>
            </p:grpSpPr>
            <p:grpSp>
              <p:nvGrpSpPr>
                <p:cNvPr id="22559" name="Group 30"/>
                <p:cNvGrpSpPr>
                  <a:grpSpLocks/>
                </p:cNvGrpSpPr>
                <p:nvPr/>
              </p:nvGrpSpPr>
              <p:grpSpPr bwMode="auto">
                <a:xfrm>
                  <a:off x="993" y="1808"/>
                  <a:ext cx="610" cy="508"/>
                  <a:chOff x="4839" y="2804"/>
                  <a:chExt cx="610" cy="508"/>
                </a:xfrm>
              </p:grpSpPr>
              <p:sp>
                <p:nvSpPr>
                  <p:cNvPr id="22561" name="Text Box 31"/>
                  <p:cNvSpPr txBox="1">
                    <a:spLocks noChangeArrowheads="1"/>
                  </p:cNvSpPr>
                  <p:nvPr/>
                </p:nvSpPr>
                <p:spPr bwMode="auto">
                  <a:xfrm>
                    <a:off x="4964" y="2804"/>
                    <a:ext cx="37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 1 </a:t>
                    </a:r>
                  </a:p>
                </p:txBody>
              </p:sp>
              <p:sp>
                <p:nvSpPr>
                  <p:cNvPr id="22562" name="Text Box 32"/>
                  <p:cNvSpPr txBox="1">
                    <a:spLocks noChangeArrowheads="1"/>
                  </p:cNvSpPr>
                  <p:nvPr/>
                </p:nvSpPr>
                <p:spPr bwMode="auto">
                  <a:xfrm>
                    <a:off x="4839" y="3024"/>
                    <a:ext cx="6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r>
                      <a:rPr lang="en-US" altLang="en-US"/>
                      <a:t> – 1</a:t>
                    </a:r>
                  </a:p>
                </p:txBody>
              </p:sp>
            </p:grpSp>
            <p:sp>
              <p:nvSpPr>
                <p:cNvPr id="22560" name="Line 33"/>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2558" name="Text Box 34"/>
              <p:cNvSpPr txBox="1">
                <a:spLocks noChangeArrowheads="1"/>
              </p:cNvSpPr>
              <p:nvPr/>
            </p:nvSpPr>
            <p:spPr bwMode="auto">
              <a:xfrm>
                <a:off x="960" y="1824"/>
                <a:ext cx="416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solidFill>
                      <a:srgbClr val="FF0000"/>
                    </a:solidFill>
                  </a:rPr>
                  <a:t>6(</a:t>
                </a:r>
                <a:r>
                  <a:rPr lang="en-US" altLang="en-US" i="1">
                    <a:solidFill>
                      <a:srgbClr val="FF0000"/>
                    </a:solidFill>
                  </a:rPr>
                  <a:t>x</a:t>
                </a:r>
                <a:r>
                  <a:rPr lang="en-US" altLang="en-US">
                    <a:solidFill>
                      <a:srgbClr val="FF0000"/>
                    </a:solidFill>
                  </a:rPr>
                  <a:t> – 1) </a:t>
                </a:r>
                <a:r>
                  <a:rPr lang="en-US" altLang="en-US"/>
                  <a:t>=         </a:t>
                </a:r>
                <a:r>
                  <a:rPr lang="en-US" altLang="en-US">
                    <a:solidFill>
                      <a:srgbClr val="FF0000"/>
                    </a:solidFill>
                  </a:rPr>
                  <a:t>   6(</a:t>
                </a:r>
                <a:r>
                  <a:rPr lang="en-US" altLang="en-US" i="1">
                    <a:solidFill>
                      <a:srgbClr val="FF0000"/>
                    </a:solidFill>
                  </a:rPr>
                  <a:t>x</a:t>
                </a:r>
                <a:r>
                  <a:rPr lang="en-US" altLang="en-US">
                    <a:solidFill>
                      <a:srgbClr val="FF0000"/>
                    </a:solidFill>
                  </a:rPr>
                  <a:t> – 1)</a:t>
                </a:r>
                <a:r>
                  <a:rPr lang="en-US" altLang="en-US"/>
                  <a:t> +     </a:t>
                </a:r>
                <a:r>
                  <a:rPr lang="en-US" altLang="en-US">
                    <a:solidFill>
                      <a:srgbClr val="FF0000"/>
                    </a:solidFill>
                  </a:rPr>
                  <a:t>6(</a:t>
                </a:r>
                <a:r>
                  <a:rPr lang="en-US" altLang="en-US" i="1">
                    <a:solidFill>
                      <a:srgbClr val="FF0000"/>
                    </a:solidFill>
                  </a:rPr>
                  <a:t>x</a:t>
                </a:r>
                <a:r>
                  <a:rPr lang="en-US" altLang="en-US">
                    <a:solidFill>
                      <a:srgbClr val="FF0000"/>
                    </a:solidFill>
                  </a:rPr>
                  <a:t> – 1)</a:t>
                </a:r>
                <a:r>
                  <a:rPr lang="en-US" altLang="en-US"/>
                  <a:t> </a:t>
                </a:r>
              </a:p>
            </p:txBody>
          </p:sp>
        </p:grpSp>
        <p:grpSp>
          <p:nvGrpSpPr>
            <p:cNvPr id="22547" name="Group 35"/>
            <p:cNvGrpSpPr>
              <a:grpSpLocks/>
            </p:cNvGrpSpPr>
            <p:nvPr/>
          </p:nvGrpSpPr>
          <p:grpSpPr bwMode="auto">
            <a:xfrm>
              <a:off x="2032" y="2000"/>
              <a:ext cx="773" cy="508"/>
              <a:chOff x="864" y="1808"/>
              <a:chExt cx="773" cy="508"/>
            </a:xfrm>
          </p:grpSpPr>
          <p:grpSp>
            <p:nvGrpSpPr>
              <p:cNvPr id="22553" name="Group 36"/>
              <p:cNvGrpSpPr>
                <a:grpSpLocks/>
              </p:cNvGrpSpPr>
              <p:nvPr/>
            </p:nvGrpSpPr>
            <p:grpSpPr bwMode="auto">
              <a:xfrm>
                <a:off x="959" y="1808"/>
                <a:ext cx="678" cy="508"/>
                <a:chOff x="4805" y="2804"/>
                <a:chExt cx="678" cy="508"/>
              </a:xfrm>
            </p:grpSpPr>
            <p:sp>
              <p:nvSpPr>
                <p:cNvPr id="22555" name="Text Box 37"/>
                <p:cNvSpPr txBox="1">
                  <a:spLocks noChangeArrowheads="1"/>
                </p:cNvSpPr>
                <p:nvPr/>
              </p:nvSpPr>
              <p:spPr bwMode="auto">
                <a:xfrm>
                  <a:off x="4935" y="2804"/>
                  <a:ext cx="43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 </a:t>
                  </a:r>
                  <a:r>
                    <a:rPr lang="en-US" altLang="en-US" i="1"/>
                    <a:t>x </a:t>
                  </a:r>
                  <a:r>
                    <a:rPr lang="en-US" altLang="en-US"/>
                    <a:t> </a:t>
                  </a:r>
                </a:p>
              </p:txBody>
            </p:sp>
            <p:sp>
              <p:nvSpPr>
                <p:cNvPr id="22556" name="Text Box 38"/>
                <p:cNvSpPr txBox="1">
                  <a:spLocks noChangeArrowheads="1"/>
                </p:cNvSpPr>
                <p:nvPr/>
              </p:nvSpPr>
              <p:spPr bwMode="auto">
                <a:xfrm>
                  <a:off x="4805" y="3024"/>
                  <a:ext cx="6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r>
                    <a:rPr lang="en-US" altLang="en-US"/>
                    <a:t> – 1 </a:t>
                  </a:r>
                </a:p>
              </p:txBody>
            </p:sp>
          </p:grpSp>
          <p:sp>
            <p:nvSpPr>
              <p:cNvPr id="22554" name="Line 39"/>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2548" name="Group 40"/>
            <p:cNvGrpSpPr>
              <a:grpSpLocks/>
            </p:cNvGrpSpPr>
            <p:nvPr/>
          </p:nvGrpSpPr>
          <p:grpSpPr bwMode="auto">
            <a:xfrm>
              <a:off x="3880" y="2000"/>
              <a:ext cx="288" cy="528"/>
              <a:chOff x="2064" y="1728"/>
              <a:chExt cx="288" cy="528"/>
            </a:xfrm>
          </p:grpSpPr>
          <p:grpSp>
            <p:nvGrpSpPr>
              <p:cNvPr id="22549" name="Group 41"/>
              <p:cNvGrpSpPr>
                <a:grpSpLocks/>
              </p:cNvGrpSpPr>
              <p:nvPr/>
            </p:nvGrpSpPr>
            <p:grpSpPr bwMode="auto">
              <a:xfrm>
                <a:off x="2068" y="1728"/>
                <a:ext cx="238" cy="528"/>
                <a:chOff x="1540" y="1200"/>
                <a:chExt cx="238" cy="528"/>
              </a:xfrm>
            </p:grpSpPr>
            <p:sp>
              <p:nvSpPr>
                <p:cNvPr id="22551" name="Text Box 42"/>
                <p:cNvSpPr txBox="1">
                  <a:spLocks noChangeArrowheads="1"/>
                </p:cNvSpPr>
                <p:nvPr/>
              </p:nvSpPr>
              <p:spPr bwMode="auto">
                <a:xfrm>
                  <a:off x="1547" y="1200"/>
                  <a:ext cx="23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p>
              </p:txBody>
            </p:sp>
            <p:sp>
              <p:nvSpPr>
                <p:cNvPr id="22552" name="Text Box 43"/>
                <p:cNvSpPr txBox="1">
                  <a:spLocks noChangeArrowheads="1"/>
                </p:cNvSpPr>
                <p:nvPr/>
              </p:nvSpPr>
              <p:spPr bwMode="auto">
                <a:xfrm>
                  <a:off x="1540" y="1440"/>
                  <a:ext cx="2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6</a:t>
                  </a:r>
                </a:p>
              </p:txBody>
            </p:sp>
          </p:grpSp>
          <p:sp>
            <p:nvSpPr>
              <p:cNvPr id="22550" name="Line 44"/>
              <p:cNvSpPr>
                <a:spLocks noChangeShapeType="1"/>
              </p:cNvSpPr>
              <p:nvPr/>
            </p:nvSpPr>
            <p:spPr bwMode="auto">
              <a:xfrm>
                <a:off x="2064" y="1980"/>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265279" name="Line 63"/>
          <p:cNvSpPr>
            <a:spLocks noChangeShapeType="1"/>
          </p:cNvSpPr>
          <p:nvPr/>
        </p:nvSpPr>
        <p:spPr bwMode="auto">
          <a:xfrm flipV="1">
            <a:off x="838200" y="4495800"/>
            <a:ext cx="990600" cy="1524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5280" name="Line 64"/>
          <p:cNvSpPr>
            <a:spLocks noChangeShapeType="1"/>
          </p:cNvSpPr>
          <p:nvPr/>
        </p:nvSpPr>
        <p:spPr bwMode="auto">
          <a:xfrm flipV="1">
            <a:off x="1981200" y="4343400"/>
            <a:ext cx="990600" cy="1524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5281" name="Line 65"/>
          <p:cNvSpPr>
            <a:spLocks noChangeShapeType="1"/>
          </p:cNvSpPr>
          <p:nvPr/>
        </p:nvSpPr>
        <p:spPr bwMode="auto">
          <a:xfrm flipV="1">
            <a:off x="3581400" y="4572000"/>
            <a:ext cx="914400" cy="1524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5282" name="Line 66"/>
          <p:cNvSpPr>
            <a:spLocks noChangeShapeType="1"/>
          </p:cNvSpPr>
          <p:nvPr/>
        </p:nvSpPr>
        <p:spPr bwMode="auto">
          <a:xfrm flipV="1">
            <a:off x="4953000" y="4343400"/>
            <a:ext cx="838200" cy="1524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5283" name="Line 67"/>
          <p:cNvSpPr>
            <a:spLocks noChangeShapeType="1"/>
          </p:cNvSpPr>
          <p:nvPr/>
        </p:nvSpPr>
        <p:spPr bwMode="auto">
          <a:xfrm flipV="1">
            <a:off x="6273800" y="4572000"/>
            <a:ext cx="457200" cy="1524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5284" name="Line 68"/>
          <p:cNvSpPr>
            <a:spLocks noChangeShapeType="1"/>
          </p:cNvSpPr>
          <p:nvPr/>
        </p:nvSpPr>
        <p:spPr bwMode="auto">
          <a:xfrm flipV="1">
            <a:off x="6743700" y="4330700"/>
            <a:ext cx="304800" cy="1524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45" name="Text Box 90"/>
          <p:cNvSpPr txBox="1">
            <a:spLocks noChangeArrowheads="1"/>
          </p:cNvSpPr>
          <p:nvPr/>
        </p:nvSpPr>
        <p:spPr bwMode="auto">
          <a:xfrm>
            <a:off x="0" y="866775"/>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a:spcBef>
                <a:spcPct val="50000"/>
              </a:spcBef>
            </a:pPr>
            <a:r>
              <a:rPr lang="en-US" altLang="en-US">
                <a:solidFill>
                  <a:srgbClr val="FF0000"/>
                </a:solidFill>
                <a:latin typeface="Arial Black" pitchFamily="34" charset="0"/>
              </a:rPr>
              <a:t>Check It Out!</a:t>
            </a:r>
            <a:r>
              <a:rPr lang="en-US" altLang="en-US">
                <a:solidFill>
                  <a:srgbClr val="006699"/>
                </a:solidFill>
                <a:latin typeface="Arial Black" pitchFamily="34" charset="0"/>
              </a:rPr>
              <a:t> Example 2b </a:t>
            </a:r>
            <a:endParaRPr lang="en-US" altLang="en-US" sz="2600">
              <a:solidFill>
                <a:schemeClr val="accent2"/>
              </a:solidFill>
              <a:latin typeface="Arial MT B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65222"/>
                                        </p:tgtEl>
                                        <p:attrNameLst>
                                          <p:attrName>style.visibility</p:attrName>
                                        </p:attrNameLst>
                                      </p:cBhvr>
                                      <p:to>
                                        <p:strVal val="visible"/>
                                      </p:to>
                                    </p:set>
                                    <p:animEffect transition="in" filter="strips(downLeft)">
                                      <p:cBhvr>
                                        <p:cTn id="7" dur="500"/>
                                        <p:tgtEl>
                                          <p:spTgt spid="265222"/>
                                        </p:tgtEl>
                                      </p:cBhvr>
                                    </p:animEffect>
                                  </p:childTnLst>
                                </p:cTn>
                              </p:par>
                            </p:childTnLst>
                          </p:cTn>
                        </p:par>
                        <p:par>
                          <p:cTn id="8" fill="hold" nodeType="afterGroup">
                            <p:stCondLst>
                              <p:cond delay="500"/>
                            </p:stCondLst>
                            <p:childTnLst>
                              <p:par>
                                <p:cTn id="9" presetID="3" presetClass="entr" presetSubtype="10" fill="hold" nodeType="afterEffect">
                                  <p:stCondLst>
                                    <p:cond delay="0"/>
                                  </p:stCondLst>
                                  <p:childTnLst>
                                    <p:set>
                                      <p:cBhvr>
                                        <p:cTn id="10" dur="1" fill="hold">
                                          <p:stCondLst>
                                            <p:cond delay="0"/>
                                          </p:stCondLst>
                                        </p:cTn>
                                        <p:tgtEl>
                                          <p:spTgt spid="265285"/>
                                        </p:tgtEl>
                                        <p:attrNameLst>
                                          <p:attrName>style.visibility</p:attrName>
                                        </p:attrNameLst>
                                      </p:cBhvr>
                                      <p:to>
                                        <p:strVal val="visible"/>
                                      </p:to>
                                    </p:set>
                                    <p:animEffect transition="in" filter="blinds(horizontal)">
                                      <p:cBhvr>
                                        <p:cTn id="11" dur="500"/>
                                        <p:tgtEl>
                                          <p:spTgt spid="265285"/>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8" presetClass="entr" presetSubtype="12" fill="hold" grpId="0" nodeType="clickEffect">
                                  <p:stCondLst>
                                    <p:cond delay="0"/>
                                  </p:stCondLst>
                                  <p:childTnLst>
                                    <p:set>
                                      <p:cBhvr>
                                        <p:cTn id="15" dur="1" fill="hold">
                                          <p:stCondLst>
                                            <p:cond delay="0"/>
                                          </p:stCondLst>
                                        </p:cTn>
                                        <p:tgtEl>
                                          <p:spTgt spid="265221"/>
                                        </p:tgtEl>
                                        <p:attrNameLst>
                                          <p:attrName>style.visibility</p:attrName>
                                        </p:attrNameLst>
                                      </p:cBhvr>
                                      <p:to>
                                        <p:strVal val="visible"/>
                                      </p:to>
                                    </p:set>
                                    <p:animEffect transition="in" filter="strips(downLeft)">
                                      <p:cBhvr>
                                        <p:cTn id="16" dur="500"/>
                                        <p:tgtEl>
                                          <p:spTgt spid="265221"/>
                                        </p:tgtEl>
                                      </p:cBhvr>
                                    </p:animEffect>
                                  </p:childTnLst>
                                </p:cTn>
                              </p:par>
                            </p:childTnLst>
                          </p:cTn>
                        </p:par>
                        <p:par>
                          <p:cTn id="17" fill="hold" nodeType="afterGroup">
                            <p:stCondLst>
                              <p:cond delay="500"/>
                            </p:stCondLst>
                            <p:childTnLst>
                              <p:par>
                                <p:cTn id="18" presetID="3" presetClass="entr" presetSubtype="10" fill="hold" nodeType="afterEffect">
                                  <p:stCondLst>
                                    <p:cond delay="0"/>
                                  </p:stCondLst>
                                  <p:childTnLst>
                                    <p:set>
                                      <p:cBhvr>
                                        <p:cTn id="19" dur="1" fill="hold">
                                          <p:stCondLst>
                                            <p:cond delay="0"/>
                                          </p:stCondLst>
                                        </p:cTn>
                                        <p:tgtEl>
                                          <p:spTgt spid="265286"/>
                                        </p:tgtEl>
                                        <p:attrNameLst>
                                          <p:attrName>style.visibility</p:attrName>
                                        </p:attrNameLst>
                                      </p:cBhvr>
                                      <p:to>
                                        <p:strVal val="visible"/>
                                      </p:to>
                                    </p:set>
                                    <p:animEffect transition="in" filter="blinds(horizontal)">
                                      <p:cBhvr>
                                        <p:cTn id="20" dur="500"/>
                                        <p:tgtEl>
                                          <p:spTgt spid="265286"/>
                                        </p:tgtEl>
                                      </p:cBhvr>
                                    </p:animEffect>
                                  </p:childTnLst>
                                </p:cTn>
                              </p:par>
                            </p:childTnLst>
                          </p:cTn>
                        </p:par>
                        <p:par>
                          <p:cTn id="21" fill="hold" nodeType="afterGroup">
                            <p:stCondLst>
                              <p:cond delay="1000"/>
                            </p:stCondLst>
                            <p:childTnLst>
                              <p:par>
                                <p:cTn id="22" presetID="9" presetClass="entr" presetSubtype="0" fill="hold" grpId="0" nodeType="afterEffect">
                                  <p:stCondLst>
                                    <p:cond delay="0"/>
                                  </p:stCondLst>
                                  <p:childTnLst>
                                    <p:set>
                                      <p:cBhvr>
                                        <p:cTn id="23" dur="1" fill="hold">
                                          <p:stCondLst>
                                            <p:cond delay="0"/>
                                          </p:stCondLst>
                                        </p:cTn>
                                        <p:tgtEl>
                                          <p:spTgt spid="265279"/>
                                        </p:tgtEl>
                                        <p:attrNameLst>
                                          <p:attrName>style.visibility</p:attrName>
                                        </p:attrNameLst>
                                      </p:cBhvr>
                                      <p:to>
                                        <p:strVal val="visible"/>
                                      </p:to>
                                    </p:set>
                                    <p:animEffect transition="in" filter="dissolve">
                                      <p:cBhvr>
                                        <p:cTn id="24" dur="500"/>
                                        <p:tgtEl>
                                          <p:spTgt spid="265279"/>
                                        </p:tgtEl>
                                      </p:cBhvr>
                                    </p:animEffect>
                                  </p:childTnLst>
                                </p:cTn>
                              </p:par>
                            </p:childTnLst>
                          </p:cTn>
                        </p:par>
                        <p:par>
                          <p:cTn id="25" fill="hold" nodeType="afterGroup">
                            <p:stCondLst>
                              <p:cond delay="1500"/>
                            </p:stCondLst>
                            <p:childTnLst>
                              <p:par>
                                <p:cTn id="26" presetID="9" presetClass="entr" presetSubtype="0" fill="hold" grpId="0" nodeType="afterEffect">
                                  <p:stCondLst>
                                    <p:cond delay="0"/>
                                  </p:stCondLst>
                                  <p:childTnLst>
                                    <p:set>
                                      <p:cBhvr>
                                        <p:cTn id="27" dur="1" fill="hold">
                                          <p:stCondLst>
                                            <p:cond delay="0"/>
                                          </p:stCondLst>
                                        </p:cTn>
                                        <p:tgtEl>
                                          <p:spTgt spid="265280"/>
                                        </p:tgtEl>
                                        <p:attrNameLst>
                                          <p:attrName>style.visibility</p:attrName>
                                        </p:attrNameLst>
                                      </p:cBhvr>
                                      <p:to>
                                        <p:strVal val="visible"/>
                                      </p:to>
                                    </p:set>
                                    <p:animEffect transition="in" filter="dissolve">
                                      <p:cBhvr>
                                        <p:cTn id="28" dur="500"/>
                                        <p:tgtEl>
                                          <p:spTgt spid="265280"/>
                                        </p:tgtEl>
                                      </p:cBhvr>
                                    </p:animEffect>
                                  </p:childTnLst>
                                </p:cTn>
                              </p:par>
                            </p:childTnLst>
                          </p:cTn>
                        </p:par>
                        <p:par>
                          <p:cTn id="29" fill="hold" nodeType="afterGroup">
                            <p:stCondLst>
                              <p:cond delay="2000"/>
                            </p:stCondLst>
                            <p:childTnLst>
                              <p:par>
                                <p:cTn id="30" presetID="9" presetClass="entr" presetSubtype="0" fill="hold" grpId="0" nodeType="afterEffect">
                                  <p:stCondLst>
                                    <p:cond delay="0"/>
                                  </p:stCondLst>
                                  <p:childTnLst>
                                    <p:set>
                                      <p:cBhvr>
                                        <p:cTn id="31" dur="1" fill="hold">
                                          <p:stCondLst>
                                            <p:cond delay="0"/>
                                          </p:stCondLst>
                                        </p:cTn>
                                        <p:tgtEl>
                                          <p:spTgt spid="265281"/>
                                        </p:tgtEl>
                                        <p:attrNameLst>
                                          <p:attrName>style.visibility</p:attrName>
                                        </p:attrNameLst>
                                      </p:cBhvr>
                                      <p:to>
                                        <p:strVal val="visible"/>
                                      </p:to>
                                    </p:set>
                                    <p:animEffect transition="in" filter="dissolve">
                                      <p:cBhvr>
                                        <p:cTn id="32" dur="500"/>
                                        <p:tgtEl>
                                          <p:spTgt spid="265281"/>
                                        </p:tgtEl>
                                      </p:cBhvr>
                                    </p:animEffect>
                                  </p:childTnLst>
                                </p:cTn>
                              </p:par>
                            </p:childTnLst>
                          </p:cTn>
                        </p:par>
                        <p:par>
                          <p:cTn id="33" fill="hold" nodeType="afterGroup">
                            <p:stCondLst>
                              <p:cond delay="2500"/>
                            </p:stCondLst>
                            <p:childTnLst>
                              <p:par>
                                <p:cTn id="34" presetID="9" presetClass="entr" presetSubtype="0" fill="hold" grpId="0" nodeType="afterEffect">
                                  <p:stCondLst>
                                    <p:cond delay="0"/>
                                  </p:stCondLst>
                                  <p:childTnLst>
                                    <p:set>
                                      <p:cBhvr>
                                        <p:cTn id="35" dur="1" fill="hold">
                                          <p:stCondLst>
                                            <p:cond delay="0"/>
                                          </p:stCondLst>
                                        </p:cTn>
                                        <p:tgtEl>
                                          <p:spTgt spid="265282"/>
                                        </p:tgtEl>
                                        <p:attrNameLst>
                                          <p:attrName>style.visibility</p:attrName>
                                        </p:attrNameLst>
                                      </p:cBhvr>
                                      <p:to>
                                        <p:strVal val="visible"/>
                                      </p:to>
                                    </p:set>
                                    <p:animEffect transition="in" filter="dissolve">
                                      <p:cBhvr>
                                        <p:cTn id="36" dur="500"/>
                                        <p:tgtEl>
                                          <p:spTgt spid="265282"/>
                                        </p:tgtEl>
                                      </p:cBhvr>
                                    </p:animEffect>
                                  </p:childTnLst>
                                </p:cTn>
                              </p:par>
                            </p:childTnLst>
                          </p:cTn>
                        </p:par>
                        <p:par>
                          <p:cTn id="37" fill="hold" nodeType="afterGroup">
                            <p:stCondLst>
                              <p:cond delay="3000"/>
                            </p:stCondLst>
                            <p:childTnLst>
                              <p:par>
                                <p:cTn id="38" presetID="9" presetClass="entr" presetSubtype="0" fill="hold" grpId="0" nodeType="afterEffect">
                                  <p:stCondLst>
                                    <p:cond delay="0"/>
                                  </p:stCondLst>
                                  <p:childTnLst>
                                    <p:set>
                                      <p:cBhvr>
                                        <p:cTn id="39" dur="1" fill="hold">
                                          <p:stCondLst>
                                            <p:cond delay="0"/>
                                          </p:stCondLst>
                                        </p:cTn>
                                        <p:tgtEl>
                                          <p:spTgt spid="265283"/>
                                        </p:tgtEl>
                                        <p:attrNameLst>
                                          <p:attrName>style.visibility</p:attrName>
                                        </p:attrNameLst>
                                      </p:cBhvr>
                                      <p:to>
                                        <p:strVal val="visible"/>
                                      </p:to>
                                    </p:set>
                                    <p:animEffect transition="in" filter="dissolve">
                                      <p:cBhvr>
                                        <p:cTn id="40" dur="500"/>
                                        <p:tgtEl>
                                          <p:spTgt spid="265283"/>
                                        </p:tgtEl>
                                      </p:cBhvr>
                                    </p:animEffect>
                                  </p:childTnLst>
                                </p:cTn>
                              </p:par>
                            </p:childTnLst>
                          </p:cTn>
                        </p:par>
                        <p:par>
                          <p:cTn id="41" fill="hold" nodeType="afterGroup">
                            <p:stCondLst>
                              <p:cond delay="3500"/>
                            </p:stCondLst>
                            <p:childTnLst>
                              <p:par>
                                <p:cTn id="42" presetID="9" presetClass="entr" presetSubtype="0" fill="hold" grpId="0" nodeType="afterEffect">
                                  <p:stCondLst>
                                    <p:cond delay="0"/>
                                  </p:stCondLst>
                                  <p:childTnLst>
                                    <p:set>
                                      <p:cBhvr>
                                        <p:cTn id="43" dur="1" fill="hold">
                                          <p:stCondLst>
                                            <p:cond delay="0"/>
                                          </p:stCondLst>
                                        </p:cTn>
                                        <p:tgtEl>
                                          <p:spTgt spid="265284"/>
                                        </p:tgtEl>
                                        <p:attrNameLst>
                                          <p:attrName>style.visibility</p:attrName>
                                        </p:attrNameLst>
                                      </p:cBhvr>
                                      <p:to>
                                        <p:strVal val="visible"/>
                                      </p:to>
                                    </p:set>
                                    <p:animEffect transition="in" filter="dissolve">
                                      <p:cBhvr>
                                        <p:cTn id="44" dur="500"/>
                                        <p:tgtEl>
                                          <p:spTgt spid="265284"/>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8" presetClass="entr" presetSubtype="12" fill="hold" grpId="0" nodeType="clickEffect">
                                  <p:stCondLst>
                                    <p:cond delay="0"/>
                                  </p:stCondLst>
                                  <p:childTnLst>
                                    <p:set>
                                      <p:cBhvr>
                                        <p:cTn id="48" dur="1" fill="hold">
                                          <p:stCondLst>
                                            <p:cond delay="0"/>
                                          </p:stCondLst>
                                        </p:cTn>
                                        <p:tgtEl>
                                          <p:spTgt spid="265223"/>
                                        </p:tgtEl>
                                        <p:attrNameLst>
                                          <p:attrName>style.visibility</p:attrName>
                                        </p:attrNameLst>
                                      </p:cBhvr>
                                      <p:to>
                                        <p:strVal val="visible"/>
                                      </p:to>
                                    </p:set>
                                    <p:animEffect transition="in" filter="strips(downLeft)">
                                      <p:cBhvr>
                                        <p:cTn id="49" dur="500"/>
                                        <p:tgtEl>
                                          <p:spTgt spid="265223"/>
                                        </p:tgtEl>
                                      </p:cBhvr>
                                    </p:animEffect>
                                  </p:childTnLst>
                                </p:cTn>
                              </p:par>
                            </p:childTnLst>
                          </p:cTn>
                        </p:par>
                        <p:par>
                          <p:cTn id="50" fill="hold" nodeType="afterGroup">
                            <p:stCondLst>
                              <p:cond delay="500"/>
                            </p:stCondLst>
                            <p:childTnLst>
                              <p:par>
                                <p:cTn id="51" presetID="17" presetClass="entr" presetSubtype="10" fill="hold" grpId="0" nodeType="afterEffect">
                                  <p:stCondLst>
                                    <p:cond delay="0"/>
                                  </p:stCondLst>
                                  <p:childTnLst>
                                    <p:set>
                                      <p:cBhvr>
                                        <p:cTn id="52" dur="1" fill="hold">
                                          <p:stCondLst>
                                            <p:cond delay="0"/>
                                          </p:stCondLst>
                                        </p:cTn>
                                        <p:tgtEl>
                                          <p:spTgt spid="265224"/>
                                        </p:tgtEl>
                                        <p:attrNameLst>
                                          <p:attrName>style.visibility</p:attrName>
                                        </p:attrNameLst>
                                      </p:cBhvr>
                                      <p:to>
                                        <p:strVal val="visible"/>
                                      </p:to>
                                    </p:set>
                                    <p:anim calcmode="lin" valueType="num">
                                      <p:cBhvr>
                                        <p:cTn id="53" dur="500" fill="hold"/>
                                        <p:tgtEl>
                                          <p:spTgt spid="265224"/>
                                        </p:tgtEl>
                                        <p:attrNameLst>
                                          <p:attrName>ppt_w</p:attrName>
                                        </p:attrNameLst>
                                      </p:cBhvr>
                                      <p:tavLst>
                                        <p:tav tm="0">
                                          <p:val>
                                            <p:fltVal val="0"/>
                                          </p:val>
                                        </p:tav>
                                        <p:tav tm="100000">
                                          <p:val>
                                            <p:strVal val="#ppt_w"/>
                                          </p:val>
                                        </p:tav>
                                      </p:tavLst>
                                    </p:anim>
                                    <p:anim calcmode="lin" valueType="num">
                                      <p:cBhvr>
                                        <p:cTn id="54" dur="500" fill="hold"/>
                                        <p:tgtEl>
                                          <p:spTgt spid="265224"/>
                                        </p:tgtEl>
                                        <p:attrNameLst>
                                          <p:attrName>ppt_h</p:attrName>
                                        </p:attrNameLst>
                                      </p:cBhvr>
                                      <p:tavLst>
                                        <p:tav tm="0">
                                          <p:val>
                                            <p:strVal val="#ppt_h"/>
                                          </p:val>
                                        </p:tav>
                                        <p:tav tm="100000">
                                          <p:val>
                                            <p:strVal val="#ppt_h"/>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18" presetClass="entr" presetSubtype="12" fill="hold" grpId="0" nodeType="clickEffect">
                                  <p:stCondLst>
                                    <p:cond delay="0"/>
                                  </p:stCondLst>
                                  <p:childTnLst>
                                    <p:set>
                                      <p:cBhvr>
                                        <p:cTn id="58" dur="1" fill="hold">
                                          <p:stCondLst>
                                            <p:cond delay="0"/>
                                          </p:stCondLst>
                                        </p:cTn>
                                        <p:tgtEl>
                                          <p:spTgt spid="265226"/>
                                        </p:tgtEl>
                                        <p:attrNameLst>
                                          <p:attrName>style.visibility</p:attrName>
                                        </p:attrNameLst>
                                      </p:cBhvr>
                                      <p:to>
                                        <p:strVal val="visible"/>
                                      </p:to>
                                    </p:set>
                                    <p:animEffect transition="in" filter="strips(downLeft)">
                                      <p:cBhvr>
                                        <p:cTn id="59" dur="500"/>
                                        <p:tgtEl>
                                          <p:spTgt spid="265226"/>
                                        </p:tgtEl>
                                      </p:cBhvr>
                                    </p:animEffect>
                                  </p:childTnLst>
                                </p:cTn>
                              </p:par>
                            </p:childTnLst>
                          </p:cTn>
                        </p:par>
                        <p:par>
                          <p:cTn id="60" fill="hold" nodeType="afterGroup">
                            <p:stCondLst>
                              <p:cond delay="500"/>
                            </p:stCondLst>
                            <p:childTnLst>
                              <p:par>
                                <p:cTn id="61" presetID="8" presetClass="entr" presetSubtype="16" fill="hold" grpId="0" nodeType="afterEffect">
                                  <p:stCondLst>
                                    <p:cond delay="0"/>
                                  </p:stCondLst>
                                  <p:childTnLst>
                                    <p:set>
                                      <p:cBhvr>
                                        <p:cTn id="62" dur="1" fill="hold">
                                          <p:stCondLst>
                                            <p:cond delay="0"/>
                                          </p:stCondLst>
                                        </p:cTn>
                                        <p:tgtEl>
                                          <p:spTgt spid="265225"/>
                                        </p:tgtEl>
                                        <p:attrNameLst>
                                          <p:attrName>style.visibility</p:attrName>
                                        </p:attrNameLst>
                                      </p:cBhvr>
                                      <p:to>
                                        <p:strVal val="visible"/>
                                      </p:to>
                                    </p:set>
                                    <p:animEffect transition="in" filter="diamond(in)">
                                      <p:cBhvr>
                                        <p:cTn id="63" dur="500"/>
                                        <p:tgtEl>
                                          <p:spTgt spid="2652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5221" grpId="0"/>
      <p:bldP spid="265222" grpId="0"/>
      <p:bldP spid="265223" grpId="0"/>
      <p:bldP spid="265224" grpId="0"/>
      <p:bldP spid="265225" grpId="0"/>
      <p:bldP spid="265226" grpId="0"/>
      <p:bldP spid="265279" grpId="0" animBg="1"/>
      <p:bldP spid="265280" grpId="0" animBg="1"/>
      <p:bldP spid="265281" grpId="0" animBg="1"/>
      <p:bldP spid="265282" grpId="0" animBg="1"/>
      <p:bldP spid="265283" grpId="0" animBg="1"/>
      <p:bldP spid="26528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4" name="Text Box 4"/>
          <p:cNvSpPr txBox="1">
            <a:spLocks noChangeArrowheads="1"/>
          </p:cNvSpPr>
          <p:nvPr/>
        </p:nvSpPr>
        <p:spPr bwMode="auto">
          <a:xfrm>
            <a:off x="4191000" y="1752600"/>
            <a:ext cx="4953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Write in standard form.</a:t>
            </a:r>
          </a:p>
        </p:txBody>
      </p:sp>
      <p:sp>
        <p:nvSpPr>
          <p:cNvPr id="266245" name="Text Box 5"/>
          <p:cNvSpPr txBox="1">
            <a:spLocks noChangeArrowheads="1"/>
          </p:cNvSpPr>
          <p:nvPr/>
        </p:nvSpPr>
        <p:spPr bwMode="auto">
          <a:xfrm>
            <a:off x="4191000" y="2362200"/>
            <a:ext cx="152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Factor.</a:t>
            </a:r>
          </a:p>
        </p:txBody>
      </p:sp>
      <p:sp>
        <p:nvSpPr>
          <p:cNvPr id="266246" name="Text Box 6"/>
          <p:cNvSpPr txBox="1">
            <a:spLocks noChangeArrowheads="1"/>
          </p:cNvSpPr>
          <p:nvPr/>
        </p:nvSpPr>
        <p:spPr bwMode="auto">
          <a:xfrm>
            <a:off x="4191000" y="2895600"/>
            <a:ext cx="4953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Apply the Zero Product Property.</a:t>
            </a:r>
          </a:p>
        </p:txBody>
      </p:sp>
      <p:sp>
        <p:nvSpPr>
          <p:cNvPr id="266247" name="Text Box 7"/>
          <p:cNvSpPr txBox="1">
            <a:spLocks noChangeArrowheads="1"/>
          </p:cNvSpPr>
          <p:nvPr/>
        </p:nvSpPr>
        <p:spPr bwMode="auto">
          <a:xfrm>
            <a:off x="4114800" y="3505200"/>
            <a:ext cx="21336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Solve for x.</a:t>
            </a:r>
          </a:p>
        </p:txBody>
      </p:sp>
      <p:sp>
        <p:nvSpPr>
          <p:cNvPr id="266248" name="Text Box 8"/>
          <p:cNvSpPr txBox="1">
            <a:spLocks noChangeArrowheads="1"/>
          </p:cNvSpPr>
          <p:nvPr/>
        </p:nvSpPr>
        <p:spPr bwMode="auto">
          <a:xfrm>
            <a:off x="593725" y="4603750"/>
            <a:ext cx="7940675"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The solution </a:t>
            </a:r>
            <a:r>
              <a:rPr lang="en-US" altLang="en-US" i="1"/>
              <a:t>x</a:t>
            </a:r>
            <a:r>
              <a:rPr lang="en-US" altLang="en-US"/>
              <a:t> = 1 us extraneous because it makes the denominator of the original equation equal to 0. The only solution is </a:t>
            </a:r>
            <a:r>
              <a:rPr lang="en-US" altLang="en-US" i="1"/>
              <a:t>x</a:t>
            </a:r>
            <a:r>
              <a:rPr lang="en-US" altLang="en-US"/>
              <a:t> = –6.</a:t>
            </a:r>
          </a:p>
        </p:txBody>
      </p:sp>
      <p:sp>
        <p:nvSpPr>
          <p:cNvPr id="266249" name="Text Box 9"/>
          <p:cNvSpPr txBox="1">
            <a:spLocks noChangeArrowheads="1"/>
          </p:cNvSpPr>
          <p:nvPr/>
        </p:nvSpPr>
        <p:spPr bwMode="auto">
          <a:xfrm>
            <a:off x="1295400" y="1752600"/>
            <a:ext cx="27035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0 = </a:t>
            </a:r>
            <a:r>
              <a:rPr lang="en-US" altLang="en-US" i="1"/>
              <a:t>x</a:t>
            </a:r>
            <a:r>
              <a:rPr lang="en-US" altLang="en-US" baseline="30000"/>
              <a:t>2</a:t>
            </a:r>
            <a:r>
              <a:rPr lang="en-US" altLang="en-US" i="1"/>
              <a:t> </a:t>
            </a:r>
            <a:r>
              <a:rPr lang="en-US" altLang="en-US"/>
              <a:t>+ 5</a:t>
            </a:r>
            <a:r>
              <a:rPr lang="en-US" altLang="en-US" i="1"/>
              <a:t>x </a:t>
            </a:r>
            <a:r>
              <a:rPr lang="en-US" altLang="en-US"/>
              <a:t>– 6 </a:t>
            </a:r>
          </a:p>
        </p:txBody>
      </p:sp>
      <p:sp>
        <p:nvSpPr>
          <p:cNvPr id="266250" name="Text Box 10"/>
          <p:cNvSpPr txBox="1">
            <a:spLocks noChangeArrowheads="1"/>
          </p:cNvSpPr>
          <p:nvPr/>
        </p:nvSpPr>
        <p:spPr bwMode="auto">
          <a:xfrm>
            <a:off x="1293813" y="2286000"/>
            <a:ext cx="31273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0 = (</a:t>
            </a:r>
            <a:r>
              <a:rPr lang="en-US" altLang="en-US" i="1"/>
              <a:t>x </a:t>
            </a:r>
            <a:r>
              <a:rPr lang="en-US" altLang="en-US"/>
              <a:t>+ 6)(</a:t>
            </a:r>
            <a:r>
              <a:rPr lang="en-US" altLang="en-US" i="1"/>
              <a:t>x </a:t>
            </a:r>
            <a:r>
              <a:rPr lang="en-US" altLang="en-US"/>
              <a:t>– 1) </a:t>
            </a:r>
          </a:p>
        </p:txBody>
      </p:sp>
      <p:sp>
        <p:nvSpPr>
          <p:cNvPr id="266251" name="Text Box 11"/>
          <p:cNvSpPr txBox="1">
            <a:spLocks noChangeArrowheads="1"/>
          </p:cNvSpPr>
          <p:nvPr/>
        </p:nvSpPr>
        <p:spPr bwMode="auto">
          <a:xfrm>
            <a:off x="533400" y="2895600"/>
            <a:ext cx="3657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i="1"/>
              <a:t>x</a:t>
            </a:r>
            <a:r>
              <a:rPr lang="en-US" altLang="en-US"/>
              <a:t> + 6 = 0 or </a:t>
            </a:r>
            <a:r>
              <a:rPr lang="en-US" altLang="en-US" i="1"/>
              <a:t>x </a:t>
            </a:r>
            <a:r>
              <a:rPr lang="en-US" altLang="en-US"/>
              <a:t>– 1 = 0</a:t>
            </a:r>
          </a:p>
        </p:txBody>
      </p:sp>
      <p:sp>
        <p:nvSpPr>
          <p:cNvPr id="266252" name="Text Box 12"/>
          <p:cNvSpPr txBox="1">
            <a:spLocks noChangeArrowheads="1"/>
          </p:cNvSpPr>
          <p:nvPr/>
        </p:nvSpPr>
        <p:spPr bwMode="auto">
          <a:xfrm>
            <a:off x="1143000" y="3505200"/>
            <a:ext cx="25892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i="1"/>
              <a:t>x</a:t>
            </a:r>
            <a:r>
              <a:rPr lang="en-US" altLang="en-US"/>
              <a:t> = –6 or </a:t>
            </a:r>
            <a:r>
              <a:rPr lang="en-US" altLang="en-US" i="1"/>
              <a:t>x </a:t>
            </a:r>
            <a:r>
              <a:rPr lang="en-US" altLang="en-US"/>
              <a:t>= 1</a:t>
            </a:r>
          </a:p>
        </p:txBody>
      </p:sp>
      <p:sp>
        <p:nvSpPr>
          <p:cNvPr id="23563" name="Text Box 13"/>
          <p:cNvSpPr txBox="1">
            <a:spLocks noChangeArrowheads="1"/>
          </p:cNvSpPr>
          <p:nvPr/>
        </p:nvSpPr>
        <p:spPr bwMode="auto">
          <a:xfrm>
            <a:off x="0" y="9906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a:spcBef>
                <a:spcPct val="50000"/>
              </a:spcBef>
            </a:pPr>
            <a:r>
              <a:rPr lang="en-US" altLang="en-US">
                <a:solidFill>
                  <a:srgbClr val="FF0000"/>
                </a:solidFill>
                <a:latin typeface="Arial Black" pitchFamily="34" charset="0"/>
              </a:rPr>
              <a:t>Check It Out!</a:t>
            </a:r>
            <a:r>
              <a:rPr lang="en-US" altLang="en-US">
                <a:solidFill>
                  <a:srgbClr val="006699"/>
                </a:solidFill>
                <a:latin typeface="Arial Black" pitchFamily="34" charset="0"/>
              </a:rPr>
              <a:t> Example 2b Continued</a:t>
            </a:r>
            <a:endParaRPr lang="en-US" altLang="en-US" sz="2600">
              <a:solidFill>
                <a:schemeClr val="accent2"/>
              </a:solidFill>
              <a:latin typeface="Arial MT B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266244"/>
                                        </p:tgtEl>
                                        <p:attrNameLst>
                                          <p:attrName>style.visibility</p:attrName>
                                        </p:attrNameLst>
                                      </p:cBhvr>
                                      <p:to>
                                        <p:strVal val="visible"/>
                                      </p:to>
                                    </p:set>
                                    <p:animEffect transition="in" filter="strips(downLeft)">
                                      <p:cBhvr>
                                        <p:cTn id="7" dur="500"/>
                                        <p:tgtEl>
                                          <p:spTgt spid="266244"/>
                                        </p:tgtEl>
                                      </p:cBhvr>
                                    </p:animEffect>
                                  </p:childTnLst>
                                </p:cTn>
                              </p:par>
                            </p:childTnLst>
                          </p:cTn>
                        </p:par>
                        <p:par>
                          <p:cTn id="8" fill="hold" nodeType="afterGroup">
                            <p:stCondLst>
                              <p:cond delay="500"/>
                            </p:stCondLst>
                            <p:childTnLst>
                              <p:par>
                                <p:cTn id="9" presetID="8" presetClass="entr" presetSubtype="16" fill="hold" grpId="0" nodeType="afterEffect">
                                  <p:stCondLst>
                                    <p:cond delay="0"/>
                                  </p:stCondLst>
                                  <p:childTnLst>
                                    <p:set>
                                      <p:cBhvr>
                                        <p:cTn id="10" dur="1" fill="hold">
                                          <p:stCondLst>
                                            <p:cond delay="0"/>
                                          </p:stCondLst>
                                        </p:cTn>
                                        <p:tgtEl>
                                          <p:spTgt spid="266249"/>
                                        </p:tgtEl>
                                        <p:attrNameLst>
                                          <p:attrName>style.visibility</p:attrName>
                                        </p:attrNameLst>
                                      </p:cBhvr>
                                      <p:to>
                                        <p:strVal val="visible"/>
                                      </p:to>
                                    </p:set>
                                    <p:animEffect transition="in" filter="diamond(in)">
                                      <p:cBhvr>
                                        <p:cTn id="11" dur="500"/>
                                        <p:tgtEl>
                                          <p:spTgt spid="266249"/>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8" presetClass="entr" presetSubtype="12" fill="hold" grpId="0" nodeType="clickEffect">
                                  <p:stCondLst>
                                    <p:cond delay="0"/>
                                  </p:stCondLst>
                                  <p:childTnLst>
                                    <p:set>
                                      <p:cBhvr>
                                        <p:cTn id="15" dur="1" fill="hold">
                                          <p:stCondLst>
                                            <p:cond delay="0"/>
                                          </p:stCondLst>
                                        </p:cTn>
                                        <p:tgtEl>
                                          <p:spTgt spid="266245"/>
                                        </p:tgtEl>
                                        <p:attrNameLst>
                                          <p:attrName>style.visibility</p:attrName>
                                        </p:attrNameLst>
                                      </p:cBhvr>
                                      <p:to>
                                        <p:strVal val="visible"/>
                                      </p:to>
                                    </p:set>
                                    <p:animEffect transition="in" filter="strips(downLeft)">
                                      <p:cBhvr>
                                        <p:cTn id="16" dur="500"/>
                                        <p:tgtEl>
                                          <p:spTgt spid="266245"/>
                                        </p:tgtEl>
                                      </p:cBhvr>
                                    </p:animEffect>
                                  </p:childTnLst>
                                </p:cTn>
                              </p:par>
                            </p:childTnLst>
                          </p:cTn>
                        </p:par>
                        <p:par>
                          <p:cTn id="17" fill="hold" nodeType="afterGroup">
                            <p:stCondLst>
                              <p:cond delay="500"/>
                            </p:stCondLst>
                            <p:childTnLst>
                              <p:par>
                                <p:cTn id="18" presetID="8" presetClass="entr" presetSubtype="16" fill="hold" grpId="0" nodeType="afterEffect">
                                  <p:stCondLst>
                                    <p:cond delay="0"/>
                                  </p:stCondLst>
                                  <p:childTnLst>
                                    <p:set>
                                      <p:cBhvr>
                                        <p:cTn id="19" dur="1" fill="hold">
                                          <p:stCondLst>
                                            <p:cond delay="0"/>
                                          </p:stCondLst>
                                        </p:cTn>
                                        <p:tgtEl>
                                          <p:spTgt spid="266250"/>
                                        </p:tgtEl>
                                        <p:attrNameLst>
                                          <p:attrName>style.visibility</p:attrName>
                                        </p:attrNameLst>
                                      </p:cBhvr>
                                      <p:to>
                                        <p:strVal val="visible"/>
                                      </p:to>
                                    </p:set>
                                    <p:animEffect transition="in" filter="diamond(in)">
                                      <p:cBhvr>
                                        <p:cTn id="20" dur="500"/>
                                        <p:tgtEl>
                                          <p:spTgt spid="266250"/>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8" presetClass="entr" presetSubtype="12" fill="hold" grpId="0" nodeType="clickEffect">
                                  <p:stCondLst>
                                    <p:cond delay="0"/>
                                  </p:stCondLst>
                                  <p:childTnLst>
                                    <p:set>
                                      <p:cBhvr>
                                        <p:cTn id="24" dur="1" fill="hold">
                                          <p:stCondLst>
                                            <p:cond delay="0"/>
                                          </p:stCondLst>
                                        </p:cTn>
                                        <p:tgtEl>
                                          <p:spTgt spid="266246"/>
                                        </p:tgtEl>
                                        <p:attrNameLst>
                                          <p:attrName>style.visibility</p:attrName>
                                        </p:attrNameLst>
                                      </p:cBhvr>
                                      <p:to>
                                        <p:strVal val="visible"/>
                                      </p:to>
                                    </p:set>
                                    <p:animEffect transition="in" filter="strips(downLeft)">
                                      <p:cBhvr>
                                        <p:cTn id="25" dur="500"/>
                                        <p:tgtEl>
                                          <p:spTgt spid="266246"/>
                                        </p:tgtEl>
                                      </p:cBhvr>
                                    </p:animEffect>
                                  </p:childTnLst>
                                </p:cTn>
                              </p:par>
                            </p:childTnLst>
                          </p:cTn>
                        </p:par>
                        <p:par>
                          <p:cTn id="26" fill="hold" nodeType="afterGroup">
                            <p:stCondLst>
                              <p:cond delay="500"/>
                            </p:stCondLst>
                            <p:childTnLst>
                              <p:par>
                                <p:cTn id="27" presetID="5" presetClass="entr" presetSubtype="10" fill="hold" grpId="0" nodeType="afterEffect">
                                  <p:stCondLst>
                                    <p:cond delay="0"/>
                                  </p:stCondLst>
                                  <p:childTnLst>
                                    <p:set>
                                      <p:cBhvr>
                                        <p:cTn id="28" dur="1" fill="hold">
                                          <p:stCondLst>
                                            <p:cond delay="0"/>
                                          </p:stCondLst>
                                        </p:cTn>
                                        <p:tgtEl>
                                          <p:spTgt spid="266251"/>
                                        </p:tgtEl>
                                        <p:attrNameLst>
                                          <p:attrName>style.visibility</p:attrName>
                                        </p:attrNameLst>
                                      </p:cBhvr>
                                      <p:to>
                                        <p:strVal val="visible"/>
                                      </p:to>
                                    </p:set>
                                    <p:animEffect transition="in" filter="checkerboard(across)">
                                      <p:cBhvr>
                                        <p:cTn id="29" dur="500"/>
                                        <p:tgtEl>
                                          <p:spTgt spid="266251"/>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8" presetClass="entr" presetSubtype="12" fill="hold" grpId="0" nodeType="clickEffect">
                                  <p:stCondLst>
                                    <p:cond delay="0"/>
                                  </p:stCondLst>
                                  <p:childTnLst>
                                    <p:set>
                                      <p:cBhvr>
                                        <p:cTn id="33" dur="1" fill="hold">
                                          <p:stCondLst>
                                            <p:cond delay="0"/>
                                          </p:stCondLst>
                                        </p:cTn>
                                        <p:tgtEl>
                                          <p:spTgt spid="266247"/>
                                        </p:tgtEl>
                                        <p:attrNameLst>
                                          <p:attrName>style.visibility</p:attrName>
                                        </p:attrNameLst>
                                      </p:cBhvr>
                                      <p:to>
                                        <p:strVal val="visible"/>
                                      </p:to>
                                    </p:set>
                                    <p:animEffect transition="in" filter="strips(downLeft)">
                                      <p:cBhvr>
                                        <p:cTn id="34" dur="500"/>
                                        <p:tgtEl>
                                          <p:spTgt spid="266247"/>
                                        </p:tgtEl>
                                      </p:cBhvr>
                                    </p:animEffect>
                                  </p:childTnLst>
                                </p:cTn>
                              </p:par>
                            </p:childTnLst>
                          </p:cTn>
                        </p:par>
                        <p:par>
                          <p:cTn id="35" fill="hold" nodeType="afterGroup">
                            <p:stCondLst>
                              <p:cond delay="500"/>
                            </p:stCondLst>
                            <p:childTnLst>
                              <p:par>
                                <p:cTn id="36" presetID="5" presetClass="entr" presetSubtype="10" fill="hold" grpId="0" nodeType="afterEffect">
                                  <p:stCondLst>
                                    <p:cond delay="0"/>
                                  </p:stCondLst>
                                  <p:childTnLst>
                                    <p:set>
                                      <p:cBhvr>
                                        <p:cTn id="37" dur="1" fill="hold">
                                          <p:stCondLst>
                                            <p:cond delay="0"/>
                                          </p:stCondLst>
                                        </p:cTn>
                                        <p:tgtEl>
                                          <p:spTgt spid="266252"/>
                                        </p:tgtEl>
                                        <p:attrNameLst>
                                          <p:attrName>style.visibility</p:attrName>
                                        </p:attrNameLst>
                                      </p:cBhvr>
                                      <p:to>
                                        <p:strVal val="visible"/>
                                      </p:to>
                                    </p:set>
                                    <p:animEffect transition="in" filter="checkerboard(across)">
                                      <p:cBhvr>
                                        <p:cTn id="38" dur="500"/>
                                        <p:tgtEl>
                                          <p:spTgt spid="266252"/>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266248"/>
                                        </p:tgtEl>
                                        <p:attrNameLst>
                                          <p:attrName>style.visibility</p:attrName>
                                        </p:attrNameLst>
                                      </p:cBhvr>
                                      <p:to>
                                        <p:strVal val="visible"/>
                                      </p:to>
                                    </p:set>
                                    <p:anim calcmode="lin" valueType="num">
                                      <p:cBhvr>
                                        <p:cTn id="43" dur="500" fill="hold"/>
                                        <p:tgtEl>
                                          <p:spTgt spid="266248"/>
                                        </p:tgtEl>
                                        <p:attrNameLst>
                                          <p:attrName>ppt_w</p:attrName>
                                        </p:attrNameLst>
                                      </p:cBhvr>
                                      <p:tavLst>
                                        <p:tav tm="0">
                                          <p:val>
                                            <p:fltVal val="0"/>
                                          </p:val>
                                        </p:tav>
                                        <p:tav tm="100000">
                                          <p:val>
                                            <p:strVal val="#ppt_w"/>
                                          </p:val>
                                        </p:tav>
                                      </p:tavLst>
                                    </p:anim>
                                    <p:anim calcmode="lin" valueType="num">
                                      <p:cBhvr>
                                        <p:cTn id="44" dur="500" fill="hold"/>
                                        <p:tgtEl>
                                          <p:spTgt spid="26624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44" grpId="0"/>
      <p:bldP spid="266245" grpId="0"/>
      <p:bldP spid="266246" grpId="0"/>
      <p:bldP spid="266247" grpId="0"/>
      <p:bldP spid="266248" grpId="0"/>
      <p:bldP spid="266249" grpId="0"/>
      <p:bldP spid="266250" grpId="0"/>
      <p:bldP spid="266251" grpId="0"/>
      <p:bldP spid="26625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 Box 2"/>
          <p:cNvSpPr txBox="1">
            <a:spLocks noChangeArrowheads="1"/>
          </p:cNvSpPr>
          <p:nvPr/>
        </p:nvSpPr>
        <p:spPr bwMode="auto">
          <a:xfrm>
            <a:off x="0" y="1498937"/>
            <a:ext cx="9144000" cy="1015663"/>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a:spcBef>
                <a:spcPct val="50000"/>
              </a:spcBef>
            </a:pPr>
            <a:r>
              <a:rPr lang="en-US" altLang="en-US" sz="6000" u="sng" dirty="0" smtClean="0">
                <a:solidFill>
                  <a:srgbClr val="006699"/>
                </a:solidFill>
                <a:latin typeface="Arial Black" pitchFamily="34" charset="0"/>
              </a:rPr>
              <a:t>Homework</a:t>
            </a:r>
            <a:endParaRPr lang="en-US" altLang="en-US" sz="6000" u="sng" dirty="0">
              <a:solidFill>
                <a:srgbClr val="006699"/>
              </a:solidFill>
              <a:latin typeface="Arial Black" pitchFamily="34" charset="0"/>
            </a:endParaRPr>
          </a:p>
        </p:txBody>
      </p:sp>
      <p:sp>
        <p:nvSpPr>
          <p:cNvPr id="57363" name="Text Box 169"/>
          <p:cNvSpPr txBox="1">
            <a:spLocks noChangeArrowheads="1"/>
          </p:cNvSpPr>
          <p:nvPr/>
        </p:nvSpPr>
        <p:spPr bwMode="auto">
          <a:xfrm>
            <a:off x="1066800" y="3049250"/>
            <a:ext cx="6705600"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a:spcBef>
                <a:spcPct val="50000"/>
              </a:spcBef>
            </a:pPr>
            <a:r>
              <a:rPr lang="en-US" altLang="en-US" sz="4400" b="1" dirty="0" smtClean="0"/>
              <a:t>Textbook pg. 219 #2-4, 19-27</a:t>
            </a:r>
            <a:endParaRPr lang="en-US" altLang="en-US" sz="4400"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3855"/>
            <a:ext cx="9144000" cy="686117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099" name="Text Box 4"/>
          <p:cNvSpPr txBox="1">
            <a:spLocks noChangeArrowheads="1"/>
          </p:cNvSpPr>
          <p:nvPr/>
        </p:nvSpPr>
        <p:spPr bwMode="auto">
          <a:xfrm>
            <a:off x="1371600" y="-57150"/>
            <a:ext cx="7239000" cy="102235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nSpc>
                <a:spcPct val="90000"/>
              </a:lnSpc>
            </a:pPr>
            <a:r>
              <a:rPr lang="en-US" altLang="en-US" sz="3400">
                <a:solidFill>
                  <a:schemeClr val="bg1"/>
                </a:solidFill>
                <a:latin typeface="Arial Black" pitchFamily="34" charset="0"/>
              </a:rPr>
              <a:t>Solving Rational Equations and Inequalities</a:t>
            </a:r>
            <a:endParaRPr lang="en-US" altLang="en-US" sz="3400"/>
          </a:p>
        </p:txBody>
      </p:sp>
      <p:sp>
        <p:nvSpPr>
          <p:cNvPr id="4100" name="Text Box 8"/>
          <p:cNvSpPr txBox="1">
            <a:spLocks noChangeArrowheads="1"/>
          </p:cNvSpPr>
          <p:nvPr/>
        </p:nvSpPr>
        <p:spPr bwMode="auto">
          <a:xfrm>
            <a:off x="152400" y="6553200"/>
            <a:ext cx="2133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sz="1400" b="1">
                <a:solidFill>
                  <a:schemeClr val="bg1"/>
                </a:solidFill>
              </a:rPr>
              <a:t>Holt Algebra 2</a:t>
            </a:r>
          </a:p>
        </p:txBody>
      </p:sp>
      <p:pic>
        <p:nvPicPr>
          <p:cNvPr id="4104" name="Picture 30" descr="splash_first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534150"/>
            <a:ext cx="91440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5" name="Text Box 31"/>
          <p:cNvSpPr txBox="1">
            <a:spLocks noChangeArrowheads="1"/>
          </p:cNvSpPr>
          <p:nvPr/>
        </p:nvSpPr>
        <p:spPr bwMode="auto">
          <a:xfrm>
            <a:off x="76200" y="6553200"/>
            <a:ext cx="2819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sz="1400" b="1">
                <a:solidFill>
                  <a:schemeClr val="bg1"/>
                </a:solidFill>
              </a:rPr>
              <a:t>Holt McDougal Algebra 2</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 Box 2"/>
          <p:cNvSpPr txBox="1">
            <a:spLocks noChangeArrowheads="1"/>
          </p:cNvSpPr>
          <p:nvPr/>
        </p:nvSpPr>
        <p:spPr bwMode="auto">
          <a:xfrm>
            <a:off x="0" y="685800"/>
            <a:ext cx="9144000" cy="1015663"/>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a:spcBef>
                <a:spcPct val="50000"/>
              </a:spcBef>
            </a:pPr>
            <a:r>
              <a:rPr lang="en-US" altLang="en-US" sz="6000" u="sng" dirty="0" smtClean="0">
                <a:solidFill>
                  <a:srgbClr val="006699"/>
                </a:solidFill>
                <a:latin typeface="Arial Black" pitchFamily="34" charset="0"/>
              </a:rPr>
              <a:t>Homework</a:t>
            </a:r>
            <a:endParaRPr lang="en-US" altLang="en-US" sz="6000" u="sng" dirty="0">
              <a:solidFill>
                <a:srgbClr val="006699"/>
              </a:solidFill>
              <a:latin typeface="Arial Black" pitchFamily="34"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0" y="1600200"/>
            <a:ext cx="8547467" cy="990600"/>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200" y="3048000"/>
            <a:ext cx="9505779" cy="2103170"/>
          </a:xfrm>
          <a:prstGeom prst="rect">
            <a:avLst/>
          </a:prstGeom>
        </p:spPr>
      </p:pic>
    </p:spTree>
    <p:extLst>
      <p:ext uri="{BB962C8B-B14F-4D97-AF65-F5344CB8AC3E}">
        <p14:creationId xmlns:p14="http://schemas.microsoft.com/office/powerpoint/2010/main" val="244317386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18"/>
          <p:cNvSpPr txBox="1">
            <a:spLocks noChangeArrowheads="1"/>
          </p:cNvSpPr>
          <p:nvPr/>
        </p:nvSpPr>
        <p:spPr bwMode="auto">
          <a:xfrm>
            <a:off x="457200" y="1676400"/>
            <a:ext cx="8686800" cy="2378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lnSpc>
                <a:spcPct val="125000"/>
              </a:lnSpc>
            </a:pPr>
            <a:r>
              <a:rPr lang="en-US" altLang="en-US"/>
              <a:t>A </a:t>
            </a:r>
            <a:r>
              <a:rPr lang="en-US" altLang="en-US" b="1" u="sng"/>
              <a:t>rational equation</a:t>
            </a:r>
            <a:r>
              <a:rPr lang="en-US" altLang="en-US"/>
              <a:t> is an equation that contains </a:t>
            </a:r>
            <a:br>
              <a:rPr lang="en-US" altLang="en-US"/>
            </a:br>
            <a:r>
              <a:rPr lang="en-US" altLang="en-US"/>
              <a:t>one or more rational expressions. The time </a:t>
            </a:r>
            <a:r>
              <a:rPr lang="en-US" altLang="en-US" i="1"/>
              <a:t>t</a:t>
            </a:r>
            <a:r>
              <a:rPr lang="en-US" altLang="en-US"/>
              <a:t> in hours that it takes to travel </a:t>
            </a:r>
            <a:r>
              <a:rPr lang="en-US" altLang="en-US" i="1"/>
              <a:t>d </a:t>
            </a:r>
            <a:r>
              <a:rPr lang="en-US" altLang="en-US"/>
              <a:t>miles can be determined by using the equation </a:t>
            </a:r>
            <a:r>
              <a:rPr lang="en-US" altLang="en-US" i="1"/>
              <a:t>t </a:t>
            </a:r>
            <a:r>
              <a:rPr lang="en-US" altLang="en-US"/>
              <a:t>=     , where </a:t>
            </a:r>
            <a:r>
              <a:rPr lang="en-US" altLang="en-US" i="1"/>
              <a:t>r</a:t>
            </a:r>
            <a:r>
              <a:rPr lang="en-US" altLang="en-US"/>
              <a:t> is the average rate of speed. This equation is a rational equation. </a:t>
            </a:r>
          </a:p>
        </p:txBody>
      </p:sp>
      <p:grpSp>
        <p:nvGrpSpPr>
          <p:cNvPr id="8195" name="Group 27"/>
          <p:cNvGrpSpPr>
            <a:grpSpLocks/>
          </p:cNvGrpSpPr>
          <p:nvPr/>
        </p:nvGrpSpPr>
        <p:grpSpPr bwMode="auto">
          <a:xfrm>
            <a:off x="4038600" y="2984500"/>
            <a:ext cx="457200" cy="762000"/>
            <a:chOff x="864" y="3120"/>
            <a:chExt cx="288" cy="480"/>
          </a:xfrm>
        </p:grpSpPr>
        <p:grpSp>
          <p:nvGrpSpPr>
            <p:cNvPr id="8196" name="Group 26"/>
            <p:cNvGrpSpPr>
              <a:grpSpLocks/>
            </p:cNvGrpSpPr>
            <p:nvPr/>
          </p:nvGrpSpPr>
          <p:grpSpPr bwMode="auto">
            <a:xfrm>
              <a:off x="895" y="3120"/>
              <a:ext cx="238" cy="480"/>
              <a:chOff x="895" y="3120"/>
              <a:chExt cx="238" cy="480"/>
            </a:xfrm>
          </p:grpSpPr>
          <p:sp>
            <p:nvSpPr>
              <p:cNvPr id="8198" name="Text Box 23"/>
              <p:cNvSpPr txBox="1">
                <a:spLocks noChangeArrowheads="1"/>
              </p:cNvSpPr>
              <p:nvPr/>
            </p:nvSpPr>
            <p:spPr bwMode="auto">
              <a:xfrm>
                <a:off x="895" y="3120"/>
                <a:ext cx="2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d</a:t>
                </a:r>
              </a:p>
            </p:txBody>
          </p:sp>
          <p:sp>
            <p:nvSpPr>
              <p:cNvPr id="8199" name="Text Box 24"/>
              <p:cNvSpPr txBox="1">
                <a:spLocks noChangeArrowheads="1"/>
              </p:cNvSpPr>
              <p:nvPr/>
            </p:nvSpPr>
            <p:spPr bwMode="auto">
              <a:xfrm>
                <a:off x="910" y="3312"/>
                <a:ext cx="19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r</a:t>
                </a:r>
                <a:endParaRPr lang="en-US" altLang="en-US"/>
              </a:p>
            </p:txBody>
          </p:sp>
        </p:grpSp>
        <p:sp>
          <p:nvSpPr>
            <p:cNvPr id="8197" name="Line 25"/>
            <p:cNvSpPr>
              <a:spLocks noChangeShapeType="1"/>
            </p:cNvSpPr>
            <p:nvPr/>
          </p:nvSpPr>
          <p:spPr bwMode="auto">
            <a:xfrm>
              <a:off x="864" y="3372"/>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9"/>
          <p:cNvSpPr txBox="1">
            <a:spLocks noChangeArrowheads="1"/>
          </p:cNvSpPr>
          <p:nvPr/>
        </p:nvSpPr>
        <p:spPr bwMode="auto">
          <a:xfrm>
            <a:off x="533400" y="1600200"/>
            <a:ext cx="8397875"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To solve a rational equation, start by multiplying each term of the equation by the least common denominator (LCD) of all of the expressions in the equation. This step eliminates the denominators of the rational expression and results in an equation you can solve by using algebra.</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55"/>
          <p:cNvSpPr txBox="1">
            <a:spLocks noChangeArrowheads="1"/>
          </p:cNvSpPr>
          <p:nvPr/>
        </p:nvSpPr>
        <p:spPr bwMode="auto">
          <a:xfrm>
            <a:off x="304800" y="1901825"/>
            <a:ext cx="8839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b="1"/>
              <a:t>Solve the equation </a:t>
            </a:r>
            <a:r>
              <a:rPr lang="en-US" altLang="en-US" b="1" i="1"/>
              <a:t>x</a:t>
            </a:r>
            <a:r>
              <a:rPr lang="en-US" altLang="en-US" b="1"/>
              <a:t> –      = 3. </a:t>
            </a:r>
            <a:endParaRPr lang="en-US" altLang="en-US">
              <a:latin typeface="Times" pitchFamily="18" charset="0"/>
            </a:endParaRPr>
          </a:p>
        </p:txBody>
      </p:sp>
      <p:sp>
        <p:nvSpPr>
          <p:cNvPr id="10243" name="Text Box 56"/>
          <p:cNvSpPr txBox="1">
            <a:spLocks noChangeArrowheads="1"/>
          </p:cNvSpPr>
          <p:nvPr/>
        </p:nvSpPr>
        <p:spPr bwMode="auto">
          <a:xfrm>
            <a:off x="0" y="9906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a:spcBef>
                <a:spcPct val="50000"/>
              </a:spcBef>
            </a:pPr>
            <a:r>
              <a:rPr lang="en-US" altLang="en-US">
                <a:solidFill>
                  <a:srgbClr val="006699"/>
                </a:solidFill>
                <a:latin typeface="Arial Black" pitchFamily="34" charset="0"/>
              </a:rPr>
              <a:t>Example 1: Solving Rational Equations</a:t>
            </a:r>
            <a:endParaRPr lang="en-US" altLang="en-US" sz="2600">
              <a:solidFill>
                <a:schemeClr val="accent2"/>
              </a:solidFill>
              <a:latin typeface="Arial MT Bl" charset="0"/>
            </a:endParaRPr>
          </a:p>
        </p:txBody>
      </p:sp>
      <p:grpSp>
        <p:nvGrpSpPr>
          <p:cNvPr id="10244" name="Group 123"/>
          <p:cNvGrpSpPr>
            <a:grpSpLocks/>
          </p:cNvGrpSpPr>
          <p:nvPr/>
        </p:nvGrpSpPr>
        <p:grpSpPr bwMode="auto">
          <a:xfrm>
            <a:off x="4191000" y="1752600"/>
            <a:ext cx="619125" cy="762000"/>
            <a:chOff x="2668" y="840"/>
            <a:chExt cx="390" cy="480"/>
          </a:xfrm>
        </p:grpSpPr>
        <p:grpSp>
          <p:nvGrpSpPr>
            <p:cNvPr id="10263" name="Group 110"/>
            <p:cNvGrpSpPr>
              <a:grpSpLocks/>
            </p:cNvGrpSpPr>
            <p:nvPr/>
          </p:nvGrpSpPr>
          <p:grpSpPr bwMode="auto">
            <a:xfrm>
              <a:off x="2668" y="840"/>
              <a:ext cx="390" cy="480"/>
              <a:chOff x="680" y="3120"/>
              <a:chExt cx="672" cy="480"/>
            </a:xfrm>
          </p:grpSpPr>
          <p:sp>
            <p:nvSpPr>
              <p:cNvPr id="10265" name="Text Box 111"/>
              <p:cNvSpPr txBox="1">
                <a:spLocks noChangeArrowheads="1"/>
              </p:cNvSpPr>
              <p:nvPr/>
            </p:nvSpPr>
            <p:spPr bwMode="auto">
              <a:xfrm>
                <a:off x="680" y="3120"/>
                <a:ext cx="67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a:t>18</a:t>
                </a:r>
              </a:p>
            </p:txBody>
          </p:sp>
          <p:sp>
            <p:nvSpPr>
              <p:cNvPr id="10266" name="Text Box 112"/>
              <p:cNvSpPr txBox="1">
                <a:spLocks noChangeArrowheads="1"/>
              </p:cNvSpPr>
              <p:nvPr/>
            </p:nvSpPr>
            <p:spPr bwMode="auto">
              <a:xfrm>
                <a:off x="799" y="3312"/>
                <a:ext cx="4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i="1"/>
                  <a:t>x</a:t>
                </a:r>
                <a:endParaRPr lang="en-US" altLang="en-US" b="1"/>
              </a:p>
            </p:txBody>
          </p:sp>
        </p:grpSp>
        <p:sp>
          <p:nvSpPr>
            <p:cNvPr id="10264" name="Line 113"/>
            <p:cNvSpPr>
              <a:spLocks noChangeShapeType="1"/>
            </p:cNvSpPr>
            <p:nvPr/>
          </p:nvSpPr>
          <p:spPr bwMode="auto">
            <a:xfrm>
              <a:off x="2736" y="1092"/>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55426" name="Group 130"/>
          <p:cNvGrpSpPr>
            <a:grpSpLocks/>
          </p:cNvGrpSpPr>
          <p:nvPr/>
        </p:nvGrpSpPr>
        <p:grpSpPr bwMode="auto">
          <a:xfrm>
            <a:off x="762000" y="2743200"/>
            <a:ext cx="3344863" cy="762000"/>
            <a:chOff x="278" y="1368"/>
            <a:chExt cx="2107" cy="480"/>
          </a:xfrm>
        </p:grpSpPr>
        <p:sp>
          <p:nvSpPr>
            <p:cNvPr id="10257" name="Text Box 124"/>
            <p:cNvSpPr txBox="1">
              <a:spLocks noChangeArrowheads="1"/>
            </p:cNvSpPr>
            <p:nvPr/>
          </p:nvSpPr>
          <p:spPr bwMode="auto">
            <a:xfrm>
              <a:off x="278" y="1460"/>
              <a:ext cx="210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i="1"/>
                <a:t>x</a:t>
              </a:r>
              <a:r>
                <a:rPr lang="en-US" altLang="en-US">
                  <a:solidFill>
                    <a:srgbClr val="FF0000"/>
                  </a:solidFill>
                </a:rPr>
                <a:t>(</a:t>
              </a:r>
              <a:r>
                <a:rPr lang="en-US" altLang="en-US" i="1">
                  <a:solidFill>
                    <a:srgbClr val="FF0000"/>
                  </a:solidFill>
                </a:rPr>
                <a:t>x</a:t>
              </a:r>
              <a:r>
                <a:rPr lang="en-US" altLang="en-US">
                  <a:solidFill>
                    <a:srgbClr val="FF0000"/>
                  </a:solidFill>
                </a:rPr>
                <a:t>)</a:t>
              </a:r>
              <a:r>
                <a:rPr lang="en-US" altLang="en-US"/>
                <a:t> –      </a:t>
              </a:r>
              <a:r>
                <a:rPr lang="en-US" altLang="en-US">
                  <a:solidFill>
                    <a:srgbClr val="FF0000"/>
                  </a:solidFill>
                </a:rPr>
                <a:t>(</a:t>
              </a:r>
              <a:r>
                <a:rPr lang="en-US" altLang="en-US" i="1">
                  <a:solidFill>
                    <a:srgbClr val="FF0000"/>
                  </a:solidFill>
                </a:rPr>
                <a:t>x</a:t>
              </a:r>
              <a:r>
                <a:rPr lang="en-US" altLang="en-US">
                  <a:solidFill>
                    <a:srgbClr val="FF0000"/>
                  </a:solidFill>
                </a:rPr>
                <a:t>)</a:t>
              </a:r>
              <a:r>
                <a:rPr lang="en-US" altLang="en-US"/>
                <a:t> = 3</a:t>
              </a:r>
              <a:r>
                <a:rPr lang="en-US" altLang="en-US">
                  <a:solidFill>
                    <a:srgbClr val="FF0000"/>
                  </a:solidFill>
                </a:rPr>
                <a:t>(</a:t>
              </a:r>
              <a:r>
                <a:rPr lang="en-US" altLang="en-US" i="1">
                  <a:solidFill>
                    <a:srgbClr val="FF0000"/>
                  </a:solidFill>
                </a:rPr>
                <a:t>x</a:t>
              </a:r>
              <a:r>
                <a:rPr lang="en-US" altLang="en-US">
                  <a:solidFill>
                    <a:srgbClr val="FF0000"/>
                  </a:solidFill>
                </a:rPr>
                <a:t>)</a:t>
              </a:r>
            </a:p>
          </p:txBody>
        </p:sp>
        <p:grpSp>
          <p:nvGrpSpPr>
            <p:cNvPr id="10258" name="Group 125"/>
            <p:cNvGrpSpPr>
              <a:grpSpLocks/>
            </p:cNvGrpSpPr>
            <p:nvPr/>
          </p:nvGrpSpPr>
          <p:grpSpPr bwMode="auto">
            <a:xfrm>
              <a:off x="927" y="1368"/>
              <a:ext cx="360" cy="480"/>
              <a:chOff x="2683" y="840"/>
              <a:chExt cx="360" cy="480"/>
            </a:xfrm>
          </p:grpSpPr>
          <p:grpSp>
            <p:nvGrpSpPr>
              <p:cNvPr id="10259" name="Group 126"/>
              <p:cNvGrpSpPr>
                <a:grpSpLocks/>
              </p:cNvGrpSpPr>
              <p:nvPr/>
            </p:nvGrpSpPr>
            <p:grpSpPr bwMode="auto">
              <a:xfrm>
                <a:off x="2683" y="840"/>
                <a:ext cx="360" cy="480"/>
                <a:chOff x="706" y="3120"/>
                <a:chExt cx="620" cy="480"/>
              </a:xfrm>
            </p:grpSpPr>
            <p:sp>
              <p:nvSpPr>
                <p:cNvPr id="10261" name="Text Box 127"/>
                <p:cNvSpPr txBox="1">
                  <a:spLocks noChangeArrowheads="1"/>
                </p:cNvSpPr>
                <p:nvPr/>
              </p:nvSpPr>
              <p:spPr bwMode="auto">
                <a:xfrm>
                  <a:off x="706" y="3120"/>
                  <a:ext cx="6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18</a:t>
                  </a:r>
                </a:p>
              </p:txBody>
            </p:sp>
            <p:sp>
              <p:nvSpPr>
                <p:cNvPr id="10262" name="Text Box 128"/>
                <p:cNvSpPr txBox="1">
                  <a:spLocks noChangeArrowheads="1"/>
                </p:cNvSpPr>
                <p:nvPr/>
              </p:nvSpPr>
              <p:spPr bwMode="auto">
                <a:xfrm>
                  <a:off x="811" y="3312"/>
                  <a:ext cx="39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endParaRPr lang="en-US" altLang="en-US"/>
                </a:p>
              </p:txBody>
            </p:sp>
          </p:grpSp>
          <p:sp>
            <p:nvSpPr>
              <p:cNvPr id="10260" name="Line 129"/>
              <p:cNvSpPr>
                <a:spLocks noChangeShapeType="1"/>
              </p:cNvSpPr>
              <p:nvPr/>
            </p:nvSpPr>
            <p:spPr bwMode="auto">
              <a:xfrm>
                <a:off x="2736" y="1092"/>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55427" name="Text Box 131"/>
          <p:cNvSpPr txBox="1">
            <a:spLocks noChangeArrowheads="1"/>
          </p:cNvSpPr>
          <p:nvPr/>
        </p:nvSpPr>
        <p:spPr bwMode="auto">
          <a:xfrm>
            <a:off x="4191000" y="2895600"/>
            <a:ext cx="4953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Multiply each term by the LCD, x.</a:t>
            </a:r>
          </a:p>
        </p:txBody>
      </p:sp>
      <p:sp>
        <p:nvSpPr>
          <p:cNvPr id="55429" name="Text Box 133"/>
          <p:cNvSpPr txBox="1">
            <a:spLocks noChangeArrowheads="1"/>
          </p:cNvSpPr>
          <p:nvPr/>
        </p:nvSpPr>
        <p:spPr bwMode="auto">
          <a:xfrm>
            <a:off x="1679575" y="3429000"/>
            <a:ext cx="21304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i="1"/>
              <a:t>x</a:t>
            </a:r>
            <a:r>
              <a:rPr lang="en-US" altLang="en-US" baseline="30000"/>
              <a:t>2</a:t>
            </a:r>
            <a:r>
              <a:rPr lang="en-US" altLang="en-US"/>
              <a:t> – 18 = 3</a:t>
            </a:r>
            <a:r>
              <a:rPr lang="en-US" altLang="en-US" i="1"/>
              <a:t>x</a:t>
            </a:r>
            <a:endParaRPr lang="en-US" altLang="en-US"/>
          </a:p>
        </p:txBody>
      </p:sp>
      <p:sp>
        <p:nvSpPr>
          <p:cNvPr id="55435" name="Text Box 139"/>
          <p:cNvSpPr txBox="1">
            <a:spLocks noChangeArrowheads="1"/>
          </p:cNvSpPr>
          <p:nvPr/>
        </p:nvSpPr>
        <p:spPr bwMode="auto">
          <a:xfrm>
            <a:off x="4191000" y="3429000"/>
            <a:ext cx="4953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Simplify. Note that x </a:t>
            </a:r>
            <a:r>
              <a:rPr lang="en-US" altLang="en-US" i="1">
                <a:solidFill>
                  <a:srgbClr val="3333FF"/>
                </a:solidFill>
                <a:latin typeface="Arial" charset="0"/>
                <a:cs typeface="Arial" charset="0"/>
              </a:rPr>
              <a:t>≠ 0</a:t>
            </a:r>
            <a:r>
              <a:rPr lang="en-US" altLang="en-US" i="1">
                <a:solidFill>
                  <a:srgbClr val="3333FF"/>
                </a:solidFill>
                <a:latin typeface="Arial" charset="0"/>
              </a:rPr>
              <a:t>.</a:t>
            </a:r>
          </a:p>
        </p:txBody>
      </p:sp>
      <p:sp>
        <p:nvSpPr>
          <p:cNvPr id="55436" name="Text Box 140"/>
          <p:cNvSpPr txBox="1">
            <a:spLocks noChangeArrowheads="1"/>
          </p:cNvSpPr>
          <p:nvPr/>
        </p:nvSpPr>
        <p:spPr bwMode="auto">
          <a:xfrm>
            <a:off x="911225" y="3962400"/>
            <a:ext cx="2733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i="1"/>
              <a:t>x</a:t>
            </a:r>
            <a:r>
              <a:rPr lang="en-US" altLang="en-US" baseline="30000"/>
              <a:t>2</a:t>
            </a:r>
            <a:r>
              <a:rPr lang="en-US" altLang="en-US"/>
              <a:t> – 3</a:t>
            </a:r>
            <a:r>
              <a:rPr lang="en-US" altLang="en-US" i="1"/>
              <a:t>x </a:t>
            </a:r>
            <a:r>
              <a:rPr lang="en-US" altLang="en-US"/>
              <a:t>– 18 = 0</a:t>
            </a:r>
          </a:p>
        </p:txBody>
      </p:sp>
      <p:sp>
        <p:nvSpPr>
          <p:cNvPr id="55437" name="Text Box 141"/>
          <p:cNvSpPr txBox="1">
            <a:spLocks noChangeArrowheads="1"/>
          </p:cNvSpPr>
          <p:nvPr/>
        </p:nvSpPr>
        <p:spPr bwMode="auto">
          <a:xfrm>
            <a:off x="4191000" y="3962400"/>
            <a:ext cx="4953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Write in standard form.</a:t>
            </a:r>
          </a:p>
        </p:txBody>
      </p:sp>
      <p:sp>
        <p:nvSpPr>
          <p:cNvPr id="55438" name="Text Box 142"/>
          <p:cNvSpPr txBox="1">
            <a:spLocks noChangeArrowheads="1"/>
          </p:cNvSpPr>
          <p:nvPr/>
        </p:nvSpPr>
        <p:spPr bwMode="auto">
          <a:xfrm>
            <a:off x="609600" y="4572000"/>
            <a:ext cx="30194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a:t>
            </a:r>
            <a:r>
              <a:rPr lang="en-US" altLang="en-US" i="1"/>
              <a:t>x</a:t>
            </a:r>
            <a:r>
              <a:rPr lang="en-US" altLang="en-US"/>
              <a:t> – 6)(</a:t>
            </a:r>
            <a:r>
              <a:rPr lang="en-US" altLang="en-US" i="1"/>
              <a:t>x </a:t>
            </a:r>
            <a:r>
              <a:rPr lang="en-US" altLang="en-US"/>
              <a:t>+ 3) = 0</a:t>
            </a:r>
          </a:p>
        </p:txBody>
      </p:sp>
      <p:sp>
        <p:nvSpPr>
          <p:cNvPr id="55439" name="Text Box 143"/>
          <p:cNvSpPr txBox="1">
            <a:spLocks noChangeArrowheads="1"/>
          </p:cNvSpPr>
          <p:nvPr/>
        </p:nvSpPr>
        <p:spPr bwMode="auto">
          <a:xfrm>
            <a:off x="4191000" y="4572000"/>
            <a:ext cx="152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Factor.</a:t>
            </a:r>
          </a:p>
        </p:txBody>
      </p:sp>
      <p:sp>
        <p:nvSpPr>
          <p:cNvPr id="55440" name="Text Box 144"/>
          <p:cNvSpPr txBox="1">
            <a:spLocks noChangeArrowheads="1"/>
          </p:cNvSpPr>
          <p:nvPr/>
        </p:nvSpPr>
        <p:spPr bwMode="auto">
          <a:xfrm>
            <a:off x="533400" y="5105400"/>
            <a:ext cx="3657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i="1"/>
              <a:t>x</a:t>
            </a:r>
            <a:r>
              <a:rPr lang="en-US" altLang="en-US"/>
              <a:t> – 6 = 0 or </a:t>
            </a:r>
            <a:r>
              <a:rPr lang="en-US" altLang="en-US" i="1"/>
              <a:t>x </a:t>
            </a:r>
            <a:r>
              <a:rPr lang="en-US" altLang="en-US"/>
              <a:t>+ 3 = 0</a:t>
            </a:r>
          </a:p>
        </p:txBody>
      </p:sp>
      <p:sp>
        <p:nvSpPr>
          <p:cNvPr id="55441" name="Text Box 145"/>
          <p:cNvSpPr txBox="1">
            <a:spLocks noChangeArrowheads="1"/>
          </p:cNvSpPr>
          <p:nvPr/>
        </p:nvSpPr>
        <p:spPr bwMode="auto">
          <a:xfrm>
            <a:off x="4191000" y="5105400"/>
            <a:ext cx="4953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Apply the Zero Product Property.</a:t>
            </a:r>
          </a:p>
        </p:txBody>
      </p:sp>
      <p:sp>
        <p:nvSpPr>
          <p:cNvPr id="55442" name="Text Box 146"/>
          <p:cNvSpPr txBox="1">
            <a:spLocks noChangeArrowheads="1"/>
          </p:cNvSpPr>
          <p:nvPr/>
        </p:nvSpPr>
        <p:spPr bwMode="auto">
          <a:xfrm>
            <a:off x="1143000" y="5715000"/>
            <a:ext cx="25892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i="1"/>
              <a:t>x</a:t>
            </a:r>
            <a:r>
              <a:rPr lang="en-US" altLang="en-US"/>
              <a:t> = 6 or </a:t>
            </a:r>
            <a:r>
              <a:rPr lang="en-US" altLang="en-US" i="1"/>
              <a:t>x </a:t>
            </a:r>
            <a:r>
              <a:rPr lang="en-US" altLang="en-US"/>
              <a:t>= –3</a:t>
            </a:r>
          </a:p>
        </p:txBody>
      </p:sp>
      <p:sp>
        <p:nvSpPr>
          <p:cNvPr id="55443" name="Text Box 147"/>
          <p:cNvSpPr txBox="1">
            <a:spLocks noChangeArrowheads="1"/>
          </p:cNvSpPr>
          <p:nvPr/>
        </p:nvSpPr>
        <p:spPr bwMode="auto">
          <a:xfrm>
            <a:off x="4114800" y="5715000"/>
            <a:ext cx="21336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Solve for x.</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5427"/>
                                        </p:tgtEl>
                                        <p:attrNameLst>
                                          <p:attrName>style.visibility</p:attrName>
                                        </p:attrNameLst>
                                      </p:cBhvr>
                                      <p:to>
                                        <p:strVal val="visible"/>
                                      </p:to>
                                    </p:set>
                                    <p:animEffect transition="in" filter="strips(downLeft)">
                                      <p:cBhvr>
                                        <p:cTn id="7" dur="500"/>
                                        <p:tgtEl>
                                          <p:spTgt spid="55427"/>
                                        </p:tgtEl>
                                      </p:cBhvr>
                                    </p:animEffect>
                                  </p:childTnLst>
                                </p:cTn>
                              </p:par>
                            </p:childTnLst>
                          </p:cTn>
                        </p:par>
                        <p:par>
                          <p:cTn id="8" fill="hold" nodeType="afterGroup">
                            <p:stCondLst>
                              <p:cond delay="500"/>
                            </p:stCondLst>
                            <p:childTnLst>
                              <p:par>
                                <p:cTn id="9" presetID="3" presetClass="entr" presetSubtype="10" fill="hold" nodeType="afterEffect">
                                  <p:stCondLst>
                                    <p:cond delay="0"/>
                                  </p:stCondLst>
                                  <p:childTnLst>
                                    <p:set>
                                      <p:cBhvr>
                                        <p:cTn id="10" dur="1" fill="hold">
                                          <p:stCondLst>
                                            <p:cond delay="0"/>
                                          </p:stCondLst>
                                        </p:cTn>
                                        <p:tgtEl>
                                          <p:spTgt spid="55426"/>
                                        </p:tgtEl>
                                        <p:attrNameLst>
                                          <p:attrName>style.visibility</p:attrName>
                                        </p:attrNameLst>
                                      </p:cBhvr>
                                      <p:to>
                                        <p:strVal val="visible"/>
                                      </p:to>
                                    </p:set>
                                    <p:animEffect transition="in" filter="blinds(horizontal)">
                                      <p:cBhvr>
                                        <p:cTn id="11" dur="500"/>
                                        <p:tgtEl>
                                          <p:spTgt spid="55426"/>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8" presetClass="entr" presetSubtype="12" fill="hold" grpId="0" nodeType="clickEffect">
                                  <p:stCondLst>
                                    <p:cond delay="0"/>
                                  </p:stCondLst>
                                  <p:childTnLst>
                                    <p:set>
                                      <p:cBhvr>
                                        <p:cTn id="15" dur="1" fill="hold">
                                          <p:stCondLst>
                                            <p:cond delay="0"/>
                                          </p:stCondLst>
                                        </p:cTn>
                                        <p:tgtEl>
                                          <p:spTgt spid="55435"/>
                                        </p:tgtEl>
                                        <p:attrNameLst>
                                          <p:attrName>style.visibility</p:attrName>
                                        </p:attrNameLst>
                                      </p:cBhvr>
                                      <p:to>
                                        <p:strVal val="visible"/>
                                      </p:to>
                                    </p:set>
                                    <p:animEffect transition="in" filter="strips(downLeft)">
                                      <p:cBhvr>
                                        <p:cTn id="16" dur="500"/>
                                        <p:tgtEl>
                                          <p:spTgt spid="55435"/>
                                        </p:tgtEl>
                                      </p:cBhvr>
                                    </p:animEffect>
                                  </p:childTnLst>
                                </p:cTn>
                              </p:par>
                            </p:childTnLst>
                          </p:cTn>
                        </p:par>
                        <p:par>
                          <p:cTn id="17" fill="hold" nodeType="afterGroup">
                            <p:stCondLst>
                              <p:cond delay="500"/>
                            </p:stCondLst>
                            <p:childTnLst>
                              <p:par>
                                <p:cTn id="18" presetID="29" presetClass="entr" presetSubtype="0" fill="hold" grpId="0" nodeType="afterEffect">
                                  <p:stCondLst>
                                    <p:cond delay="0"/>
                                  </p:stCondLst>
                                  <p:childTnLst>
                                    <p:set>
                                      <p:cBhvr>
                                        <p:cTn id="19" dur="1" fill="hold">
                                          <p:stCondLst>
                                            <p:cond delay="0"/>
                                          </p:stCondLst>
                                        </p:cTn>
                                        <p:tgtEl>
                                          <p:spTgt spid="55429"/>
                                        </p:tgtEl>
                                        <p:attrNameLst>
                                          <p:attrName>style.visibility</p:attrName>
                                        </p:attrNameLst>
                                      </p:cBhvr>
                                      <p:to>
                                        <p:strVal val="visible"/>
                                      </p:to>
                                    </p:set>
                                    <p:anim calcmode="lin" valueType="num">
                                      <p:cBhvr>
                                        <p:cTn id="20" dur="1000" fill="hold"/>
                                        <p:tgtEl>
                                          <p:spTgt spid="55429"/>
                                        </p:tgtEl>
                                        <p:attrNameLst>
                                          <p:attrName>ppt_x</p:attrName>
                                        </p:attrNameLst>
                                      </p:cBhvr>
                                      <p:tavLst>
                                        <p:tav tm="0">
                                          <p:val>
                                            <p:strVal val="#ppt_x-.2"/>
                                          </p:val>
                                        </p:tav>
                                        <p:tav tm="100000">
                                          <p:val>
                                            <p:strVal val="#ppt_x"/>
                                          </p:val>
                                        </p:tav>
                                      </p:tavLst>
                                    </p:anim>
                                    <p:anim calcmode="lin" valueType="num">
                                      <p:cBhvr>
                                        <p:cTn id="21" dur="1000" fill="hold"/>
                                        <p:tgtEl>
                                          <p:spTgt spid="55429"/>
                                        </p:tgtEl>
                                        <p:attrNameLst>
                                          <p:attrName>ppt_y</p:attrName>
                                        </p:attrNameLst>
                                      </p:cBhvr>
                                      <p:tavLst>
                                        <p:tav tm="0">
                                          <p:val>
                                            <p:strVal val="#ppt_y"/>
                                          </p:val>
                                        </p:tav>
                                        <p:tav tm="100000">
                                          <p:val>
                                            <p:strVal val="#ppt_y"/>
                                          </p:val>
                                        </p:tav>
                                      </p:tavLst>
                                    </p:anim>
                                    <p:animEffect transition="in" filter="wipe(right)" prLst="gradientSize: 0.1">
                                      <p:cBhvr>
                                        <p:cTn id="22" dur="1000"/>
                                        <p:tgtEl>
                                          <p:spTgt spid="5542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55437"/>
                                        </p:tgtEl>
                                        <p:attrNameLst>
                                          <p:attrName>style.visibility</p:attrName>
                                        </p:attrNameLst>
                                      </p:cBhvr>
                                      <p:to>
                                        <p:strVal val="visible"/>
                                      </p:to>
                                    </p:set>
                                    <p:animEffect transition="in" filter="strips(downLeft)">
                                      <p:cBhvr>
                                        <p:cTn id="27" dur="500"/>
                                        <p:tgtEl>
                                          <p:spTgt spid="55437"/>
                                        </p:tgtEl>
                                      </p:cBhvr>
                                    </p:animEffect>
                                  </p:childTnLst>
                                </p:cTn>
                              </p:par>
                            </p:childTnLst>
                          </p:cTn>
                        </p:par>
                        <p:par>
                          <p:cTn id="28" fill="hold" nodeType="afterGroup">
                            <p:stCondLst>
                              <p:cond delay="500"/>
                            </p:stCondLst>
                            <p:childTnLst>
                              <p:par>
                                <p:cTn id="29" presetID="5" presetClass="entr" presetSubtype="10" fill="hold" grpId="0" nodeType="afterEffect">
                                  <p:stCondLst>
                                    <p:cond delay="0"/>
                                  </p:stCondLst>
                                  <p:childTnLst>
                                    <p:set>
                                      <p:cBhvr>
                                        <p:cTn id="30" dur="1" fill="hold">
                                          <p:stCondLst>
                                            <p:cond delay="0"/>
                                          </p:stCondLst>
                                        </p:cTn>
                                        <p:tgtEl>
                                          <p:spTgt spid="55436"/>
                                        </p:tgtEl>
                                        <p:attrNameLst>
                                          <p:attrName>style.visibility</p:attrName>
                                        </p:attrNameLst>
                                      </p:cBhvr>
                                      <p:to>
                                        <p:strVal val="visible"/>
                                      </p:to>
                                    </p:set>
                                    <p:animEffect transition="in" filter="checkerboard(across)">
                                      <p:cBhvr>
                                        <p:cTn id="31" dur="500"/>
                                        <p:tgtEl>
                                          <p:spTgt spid="55436"/>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8" presetClass="entr" presetSubtype="12" fill="hold" grpId="0" nodeType="clickEffect">
                                  <p:stCondLst>
                                    <p:cond delay="0"/>
                                  </p:stCondLst>
                                  <p:childTnLst>
                                    <p:set>
                                      <p:cBhvr>
                                        <p:cTn id="35" dur="1" fill="hold">
                                          <p:stCondLst>
                                            <p:cond delay="0"/>
                                          </p:stCondLst>
                                        </p:cTn>
                                        <p:tgtEl>
                                          <p:spTgt spid="55439"/>
                                        </p:tgtEl>
                                        <p:attrNameLst>
                                          <p:attrName>style.visibility</p:attrName>
                                        </p:attrNameLst>
                                      </p:cBhvr>
                                      <p:to>
                                        <p:strVal val="visible"/>
                                      </p:to>
                                    </p:set>
                                    <p:animEffect transition="in" filter="strips(downLeft)">
                                      <p:cBhvr>
                                        <p:cTn id="36" dur="500"/>
                                        <p:tgtEl>
                                          <p:spTgt spid="55439"/>
                                        </p:tgtEl>
                                      </p:cBhvr>
                                    </p:animEffect>
                                  </p:childTnLst>
                                </p:cTn>
                              </p:par>
                            </p:childTnLst>
                          </p:cTn>
                        </p:par>
                        <p:par>
                          <p:cTn id="37" fill="hold" nodeType="afterGroup">
                            <p:stCondLst>
                              <p:cond delay="500"/>
                            </p:stCondLst>
                            <p:childTnLst>
                              <p:par>
                                <p:cTn id="38" presetID="5" presetClass="entr" presetSubtype="10" fill="hold" grpId="0" nodeType="afterEffect">
                                  <p:stCondLst>
                                    <p:cond delay="0"/>
                                  </p:stCondLst>
                                  <p:childTnLst>
                                    <p:set>
                                      <p:cBhvr>
                                        <p:cTn id="39" dur="1" fill="hold">
                                          <p:stCondLst>
                                            <p:cond delay="0"/>
                                          </p:stCondLst>
                                        </p:cTn>
                                        <p:tgtEl>
                                          <p:spTgt spid="55438"/>
                                        </p:tgtEl>
                                        <p:attrNameLst>
                                          <p:attrName>style.visibility</p:attrName>
                                        </p:attrNameLst>
                                      </p:cBhvr>
                                      <p:to>
                                        <p:strVal val="visible"/>
                                      </p:to>
                                    </p:set>
                                    <p:animEffect transition="in" filter="checkerboard(across)">
                                      <p:cBhvr>
                                        <p:cTn id="40" dur="500"/>
                                        <p:tgtEl>
                                          <p:spTgt spid="55438"/>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8" presetClass="entr" presetSubtype="12" fill="hold" grpId="0" nodeType="clickEffect">
                                  <p:stCondLst>
                                    <p:cond delay="0"/>
                                  </p:stCondLst>
                                  <p:childTnLst>
                                    <p:set>
                                      <p:cBhvr>
                                        <p:cTn id="44" dur="1" fill="hold">
                                          <p:stCondLst>
                                            <p:cond delay="0"/>
                                          </p:stCondLst>
                                        </p:cTn>
                                        <p:tgtEl>
                                          <p:spTgt spid="55441"/>
                                        </p:tgtEl>
                                        <p:attrNameLst>
                                          <p:attrName>style.visibility</p:attrName>
                                        </p:attrNameLst>
                                      </p:cBhvr>
                                      <p:to>
                                        <p:strVal val="visible"/>
                                      </p:to>
                                    </p:set>
                                    <p:animEffect transition="in" filter="strips(downLeft)">
                                      <p:cBhvr>
                                        <p:cTn id="45" dur="500"/>
                                        <p:tgtEl>
                                          <p:spTgt spid="55441"/>
                                        </p:tgtEl>
                                      </p:cBhvr>
                                    </p:animEffect>
                                  </p:childTnLst>
                                </p:cTn>
                              </p:par>
                            </p:childTnLst>
                          </p:cTn>
                        </p:par>
                        <p:par>
                          <p:cTn id="46" fill="hold" nodeType="afterGroup">
                            <p:stCondLst>
                              <p:cond delay="500"/>
                            </p:stCondLst>
                            <p:childTnLst>
                              <p:par>
                                <p:cTn id="47" presetID="5" presetClass="entr" presetSubtype="10" fill="hold" grpId="0" nodeType="afterEffect">
                                  <p:stCondLst>
                                    <p:cond delay="0"/>
                                  </p:stCondLst>
                                  <p:childTnLst>
                                    <p:set>
                                      <p:cBhvr>
                                        <p:cTn id="48" dur="1" fill="hold">
                                          <p:stCondLst>
                                            <p:cond delay="0"/>
                                          </p:stCondLst>
                                        </p:cTn>
                                        <p:tgtEl>
                                          <p:spTgt spid="55440"/>
                                        </p:tgtEl>
                                        <p:attrNameLst>
                                          <p:attrName>style.visibility</p:attrName>
                                        </p:attrNameLst>
                                      </p:cBhvr>
                                      <p:to>
                                        <p:strVal val="visible"/>
                                      </p:to>
                                    </p:set>
                                    <p:animEffect transition="in" filter="checkerboard(across)">
                                      <p:cBhvr>
                                        <p:cTn id="49" dur="500"/>
                                        <p:tgtEl>
                                          <p:spTgt spid="55440"/>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18" presetClass="entr" presetSubtype="12" fill="hold" grpId="0" nodeType="clickEffect">
                                  <p:stCondLst>
                                    <p:cond delay="0"/>
                                  </p:stCondLst>
                                  <p:childTnLst>
                                    <p:set>
                                      <p:cBhvr>
                                        <p:cTn id="53" dur="1" fill="hold">
                                          <p:stCondLst>
                                            <p:cond delay="0"/>
                                          </p:stCondLst>
                                        </p:cTn>
                                        <p:tgtEl>
                                          <p:spTgt spid="55443"/>
                                        </p:tgtEl>
                                        <p:attrNameLst>
                                          <p:attrName>style.visibility</p:attrName>
                                        </p:attrNameLst>
                                      </p:cBhvr>
                                      <p:to>
                                        <p:strVal val="visible"/>
                                      </p:to>
                                    </p:set>
                                    <p:animEffect transition="in" filter="strips(downLeft)">
                                      <p:cBhvr>
                                        <p:cTn id="54" dur="500"/>
                                        <p:tgtEl>
                                          <p:spTgt spid="55443"/>
                                        </p:tgtEl>
                                      </p:cBhvr>
                                    </p:animEffect>
                                  </p:childTnLst>
                                </p:cTn>
                              </p:par>
                            </p:childTnLst>
                          </p:cTn>
                        </p:par>
                        <p:par>
                          <p:cTn id="55" fill="hold" nodeType="afterGroup">
                            <p:stCondLst>
                              <p:cond delay="500"/>
                            </p:stCondLst>
                            <p:childTnLst>
                              <p:par>
                                <p:cTn id="56" presetID="5" presetClass="entr" presetSubtype="10" fill="hold" grpId="0" nodeType="afterEffect">
                                  <p:stCondLst>
                                    <p:cond delay="0"/>
                                  </p:stCondLst>
                                  <p:childTnLst>
                                    <p:set>
                                      <p:cBhvr>
                                        <p:cTn id="57" dur="1" fill="hold">
                                          <p:stCondLst>
                                            <p:cond delay="0"/>
                                          </p:stCondLst>
                                        </p:cTn>
                                        <p:tgtEl>
                                          <p:spTgt spid="55442"/>
                                        </p:tgtEl>
                                        <p:attrNameLst>
                                          <p:attrName>style.visibility</p:attrName>
                                        </p:attrNameLst>
                                      </p:cBhvr>
                                      <p:to>
                                        <p:strVal val="visible"/>
                                      </p:to>
                                    </p:set>
                                    <p:animEffect transition="in" filter="checkerboard(across)">
                                      <p:cBhvr>
                                        <p:cTn id="58" dur="500"/>
                                        <p:tgtEl>
                                          <p:spTgt spid="554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427" grpId="0"/>
      <p:bldP spid="55429" grpId="0"/>
      <p:bldP spid="55435" grpId="0"/>
      <p:bldP spid="55436" grpId="0"/>
      <p:bldP spid="55437" grpId="0"/>
      <p:bldP spid="55438" grpId="0"/>
      <p:bldP spid="55439" grpId="0"/>
      <p:bldP spid="55440" grpId="0"/>
      <p:bldP spid="55441" grpId="0"/>
      <p:bldP spid="55442" grpId="0"/>
      <p:bldP spid="5544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9"/>
          <p:cNvSpPr txBox="1">
            <a:spLocks noChangeArrowheads="1"/>
          </p:cNvSpPr>
          <p:nvPr/>
        </p:nvSpPr>
        <p:spPr bwMode="auto">
          <a:xfrm>
            <a:off x="1828800" y="1905000"/>
            <a:ext cx="2209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a:t> </a:t>
            </a:r>
            <a:r>
              <a:rPr lang="en-US" altLang="en-US" i="1"/>
              <a:t>x</a:t>
            </a:r>
            <a:r>
              <a:rPr lang="en-US" altLang="en-US"/>
              <a:t> –      = 3 </a:t>
            </a:r>
            <a:endParaRPr lang="en-US" altLang="en-US">
              <a:latin typeface="Times" pitchFamily="18" charset="0"/>
            </a:endParaRPr>
          </a:p>
        </p:txBody>
      </p:sp>
      <p:grpSp>
        <p:nvGrpSpPr>
          <p:cNvPr id="11267" name="Group 10"/>
          <p:cNvGrpSpPr>
            <a:grpSpLocks/>
          </p:cNvGrpSpPr>
          <p:nvPr/>
        </p:nvGrpSpPr>
        <p:grpSpPr bwMode="auto">
          <a:xfrm>
            <a:off x="2538413" y="1752600"/>
            <a:ext cx="571500" cy="762000"/>
            <a:chOff x="2683" y="840"/>
            <a:chExt cx="360" cy="480"/>
          </a:xfrm>
        </p:grpSpPr>
        <p:grpSp>
          <p:nvGrpSpPr>
            <p:cNvPr id="11306" name="Group 11"/>
            <p:cNvGrpSpPr>
              <a:grpSpLocks/>
            </p:cNvGrpSpPr>
            <p:nvPr/>
          </p:nvGrpSpPr>
          <p:grpSpPr bwMode="auto">
            <a:xfrm>
              <a:off x="2683" y="840"/>
              <a:ext cx="360" cy="480"/>
              <a:chOff x="706" y="3120"/>
              <a:chExt cx="620" cy="480"/>
            </a:xfrm>
          </p:grpSpPr>
          <p:sp>
            <p:nvSpPr>
              <p:cNvPr id="11308" name="Text Box 12"/>
              <p:cNvSpPr txBox="1">
                <a:spLocks noChangeArrowheads="1"/>
              </p:cNvSpPr>
              <p:nvPr/>
            </p:nvSpPr>
            <p:spPr bwMode="auto">
              <a:xfrm>
                <a:off x="706" y="3120"/>
                <a:ext cx="6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18</a:t>
                </a:r>
              </a:p>
            </p:txBody>
          </p:sp>
          <p:sp>
            <p:nvSpPr>
              <p:cNvPr id="11309" name="Text Box 13"/>
              <p:cNvSpPr txBox="1">
                <a:spLocks noChangeArrowheads="1"/>
              </p:cNvSpPr>
              <p:nvPr/>
            </p:nvSpPr>
            <p:spPr bwMode="auto">
              <a:xfrm>
                <a:off x="811" y="3312"/>
                <a:ext cx="39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endParaRPr lang="en-US" altLang="en-US"/>
              </a:p>
            </p:txBody>
          </p:sp>
        </p:grpSp>
        <p:sp>
          <p:nvSpPr>
            <p:cNvPr id="11307" name="Line 14"/>
            <p:cNvSpPr>
              <a:spLocks noChangeShapeType="1"/>
            </p:cNvSpPr>
            <p:nvPr/>
          </p:nvSpPr>
          <p:spPr bwMode="auto">
            <a:xfrm>
              <a:off x="2736" y="1092"/>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1268" name="Text Box 15"/>
          <p:cNvSpPr txBox="1">
            <a:spLocks noChangeArrowheads="1"/>
          </p:cNvSpPr>
          <p:nvPr/>
        </p:nvSpPr>
        <p:spPr bwMode="auto">
          <a:xfrm>
            <a:off x="762000" y="1905000"/>
            <a:ext cx="1209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b="1" i="1"/>
              <a:t>Check</a:t>
            </a:r>
          </a:p>
        </p:txBody>
      </p:sp>
      <p:sp>
        <p:nvSpPr>
          <p:cNvPr id="248848" name="Line 16"/>
          <p:cNvSpPr>
            <a:spLocks noChangeShapeType="1"/>
          </p:cNvSpPr>
          <p:nvPr/>
        </p:nvSpPr>
        <p:spPr bwMode="auto">
          <a:xfrm>
            <a:off x="1905000" y="2514600"/>
            <a:ext cx="1981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8849" name="Line 17"/>
          <p:cNvSpPr>
            <a:spLocks noChangeShapeType="1"/>
          </p:cNvSpPr>
          <p:nvPr/>
        </p:nvSpPr>
        <p:spPr bwMode="auto">
          <a:xfrm>
            <a:off x="3276600" y="2514600"/>
            <a:ext cx="0" cy="1676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48851" name="Group 19"/>
          <p:cNvGrpSpPr>
            <a:grpSpLocks/>
          </p:cNvGrpSpPr>
          <p:nvPr/>
        </p:nvGrpSpPr>
        <p:grpSpPr bwMode="auto">
          <a:xfrm>
            <a:off x="1889125" y="2552700"/>
            <a:ext cx="1196975" cy="762000"/>
            <a:chOff x="1190" y="1608"/>
            <a:chExt cx="754" cy="480"/>
          </a:xfrm>
        </p:grpSpPr>
        <p:grpSp>
          <p:nvGrpSpPr>
            <p:cNvPr id="11300" name="Group 4"/>
            <p:cNvGrpSpPr>
              <a:grpSpLocks/>
            </p:cNvGrpSpPr>
            <p:nvPr/>
          </p:nvGrpSpPr>
          <p:grpSpPr bwMode="auto">
            <a:xfrm>
              <a:off x="1584" y="1608"/>
              <a:ext cx="360" cy="480"/>
              <a:chOff x="2683" y="840"/>
              <a:chExt cx="360" cy="480"/>
            </a:xfrm>
          </p:grpSpPr>
          <p:grpSp>
            <p:nvGrpSpPr>
              <p:cNvPr id="11302" name="Group 5"/>
              <p:cNvGrpSpPr>
                <a:grpSpLocks/>
              </p:cNvGrpSpPr>
              <p:nvPr/>
            </p:nvGrpSpPr>
            <p:grpSpPr bwMode="auto">
              <a:xfrm>
                <a:off x="2683" y="840"/>
                <a:ext cx="360" cy="480"/>
                <a:chOff x="706" y="3120"/>
                <a:chExt cx="620" cy="480"/>
              </a:xfrm>
            </p:grpSpPr>
            <p:sp>
              <p:nvSpPr>
                <p:cNvPr id="11304" name="Text Box 6"/>
                <p:cNvSpPr txBox="1">
                  <a:spLocks noChangeArrowheads="1"/>
                </p:cNvSpPr>
                <p:nvPr/>
              </p:nvSpPr>
              <p:spPr bwMode="auto">
                <a:xfrm>
                  <a:off x="706" y="3120"/>
                  <a:ext cx="6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18</a:t>
                  </a:r>
                </a:p>
              </p:txBody>
            </p:sp>
            <p:sp>
              <p:nvSpPr>
                <p:cNvPr id="11305" name="Text Box 7"/>
                <p:cNvSpPr txBox="1">
                  <a:spLocks noChangeArrowheads="1"/>
                </p:cNvSpPr>
                <p:nvPr/>
              </p:nvSpPr>
              <p:spPr bwMode="auto">
                <a:xfrm>
                  <a:off x="804" y="3312"/>
                  <a:ext cx="4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solidFill>
                        <a:srgbClr val="FF0000"/>
                      </a:solidFill>
                    </a:rPr>
                    <a:t>6</a:t>
                  </a:r>
                </a:p>
              </p:txBody>
            </p:sp>
          </p:grpSp>
          <p:sp>
            <p:nvSpPr>
              <p:cNvPr id="11303" name="Line 8"/>
              <p:cNvSpPr>
                <a:spLocks noChangeShapeType="1"/>
              </p:cNvSpPr>
              <p:nvPr/>
            </p:nvSpPr>
            <p:spPr bwMode="auto">
              <a:xfrm>
                <a:off x="2736" y="1092"/>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1301" name="Text Box 18"/>
            <p:cNvSpPr txBox="1">
              <a:spLocks noChangeArrowheads="1"/>
            </p:cNvSpPr>
            <p:nvPr/>
          </p:nvSpPr>
          <p:spPr bwMode="auto">
            <a:xfrm>
              <a:off x="1190" y="1700"/>
              <a:ext cx="42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solidFill>
                    <a:srgbClr val="FF0000"/>
                  </a:solidFill>
                </a:rPr>
                <a:t>6</a:t>
              </a:r>
              <a:r>
                <a:rPr lang="en-US" altLang="en-US"/>
                <a:t> –</a:t>
              </a:r>
              <a:endParaRPr lang="en-US" altLang="en-US">
                <a:solidFill>
                  <a:srgbClr val="FF0000"/>
                </a:solidFill>
              </a:endParaRPr>
            </a:p>
          </p:txBody>
        </p:sp>
      </p:grpSp>
      <p:sp>
        <p:nvSpPr>
          <p:cNvPr id="248852" name="Text Box 20"/>
          <p:cNvSpPr txBox="1">
            <a:spLocks noChangeArrowheads="1"/>
          </p:cNvSpPr>
          <p:nvPr/>
        </p:nvSpPr>
        <p:spPr bwMode="auto">
          <a:xfrm>
            <a:off x="3413125" y="2698750"/>
            <a:ext cx="377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3</a:t>
            </a:r>
          </a:p>
        </p:txBody>
      </p:sp>
      <p:sp>
        <p:nvSpPr>
          <p:cNvPr id="248853" name="Text Box 21"/>
          <p:cNvSpPr txBox="1">
            <a:spLocks noChangeArrowheads="1"/>
          </p:cNvSpPr>
          <p:nvPr/>
        </p:nvSpPr>
        <p:spPr bwMode="auto">
          <a:xfrm>
            <a:off x="3406775" y="3200400"/>
            <a:ext cx="377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3</a:t>
            </a:r>
          </a:p>
        </p:txBody>
      </p:sp>
      <p:sp>
        <p:nvSpPr>
          <p:cNvPr id="248854" name="Text Box 22"/>
          <p:cNvSpPr txBox="1">
            <a:spLocks noChangeArrowheads="1"/>
          </p:cNvSpPr>
          <p:nvPr/>
        </p:nvSpPr>
        <p:spPr bwMode="auto">
          <a:xfrm>
            <a:off x="3416300" y="3657600"/>
            <a:ext cx="377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3</a:t>
            </a:r>
          </a:p>
        </p:txBody>
      </p:sp>
      <p:sp>
        <p:nvSpPr>
          <p:cNvPr id="248855" name="Text Box 23"/>
          <p:cNvSpPr txBox="1">
            <a:spLocks noChangeArrowheads="1"/>
          </p:cNvSpPr>
          <p:nvPr/>
        </p:nvSpPr>
        <p:spPr bwMode="auto">
          <a:xfrm>
            <a:off x="1990725" y="3200400"/>
            <a:ext cx="9810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6 – 3</a:t>
            </a:r>
          </a:p>
        </p:txBody>
      </p:sp>
      <p:sp>
        <p:nvSpPr>
          <p:cNvPr id="248856" name="Text Box 24"/>
          <p:cNvSpPr txBox="1">
            <a:spLocks noChangeArrowheads="1"/>
          </p:cNvSpPr>
          <p:nvPr/>
        </p:nvSpPr>
        <p:spPr bwMode="auto">
          <a:xfrm>
            <a:off x="2590800" y="3657600"/>
            <a:ext cx="377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3</a:t>
            </a:r>
          </a:p>
        </p:txBody>
      </p:sp>
      <p:sp>
        <p:nvSpPr>
          <p:cNvPr id="248857" name="Rectangle 25"/>
          <p:cNvSpPr>
            <a:spLocks noChangeArrowheads="1"/>
          </p:cNvSpPr>
          <p:nvPr/>
        </p:nvSpPr>
        <p:spPr bwMode="auto">
          <a:xfrm>
            <a:off x="3810000" y="3657600"/>
            <a:ext cx="4238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b="1">
                <a:solidFill>
                  <a:srgbClr val="FF0000"/>
                </a:solidFill>
                <a:sym typeface="Wingdings" pitchFamily="2" charset="2"/>
              </a:rPr>
              <a:t></a:t>
            </a:r>
          </a:p>
        </p:txBody>
      </p:sp>
      <p:sp>
        <p:nvSpPr>
          <p:cNvPr id="11278" name="Text Box 26"/>
          <p:cNvSpPr txBox="1">
            <a:spLocks noChangeArrowheads="1"/>
          </p:cNvSpPr>
          <p:nvPr/>
        </p:nvSpPr>
        <p:spPr bwMode="auto">
          <a:xfrm>
            <a:off x="5443538" y="1905000"/>
            <a:ext cx="2209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a:t> </a:t>
            </a:r>
            <a:r>
              <a:rPr lang="en-US" altLang="en-US" i="1"/>
              <a:t>x</a:t>
            </a:r>
            <a:r>
              <a:rPr lang="en-US" altLang="en-US"/>
              <a:t> –      = 3 </a:t>
            </a:r>
            <a:endParaRPr lang="en-US" altLang="en-US">
              <a:latin typeface="Times" pitchFamily="18" charset="0"/>
            </a:endParaRPr>
          </a:p>
        </p:txBody>
      </p:sp>
      <p:sp>
        <p:nvSpPr>
          <p:cNvPr id="248859" name="Line 27"/>
          <p:cNvSpPr>
            <a:spLocks noChangeShapeType="1"/>
          </p:cNvSpPr>
          <p:nvPr/>
        </p:nvSpPr>
        <p:spPr bwMode="auto">
          <a:xfrm>
            <a:off x="5519738" y="2514600"/>
            <a:ext cx="1981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8860" name="Line 28"/>
          <p:cNvSpPr>
            <a:spLocks noChangeShapeType="1"/>
          </p:cNvSpPr>
          <p:nvPr/>
        </p:nvSpPr>
        <p:spPr bwMode="auto">
          <a:xfrm>
            <a:off x="6891338" y="2514600"/>
            <a:ext cx="0" cy="1676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48874" name="Group 42"/>
          <p:cNvGrpSpPr>
            <a:grpSpLocks/>
          </p:cNvGrpSpPr>
          <p:nvPr/>
        </p:nvGrpSpPr>
        <p:grpSpPr bwMode="auto">
          <a:xfrm>
            <a:off x="5105400" y="2552700"/>
            <a:ext cx="1731963" cy="762000"/>
            <a:chOff x="3216" y="1608"/>
            <a:chExt cx="1091" cy="480"/>
          </a:xfrm>
        </p:grpSpPr>
        <p:grpSp>
          <p:nvGrpSpPr>
            <p:cNvPr id="11294" name="Group 30"/>
            <p:cNvGrpSpPr>
              <a:grpSpLocks/>
            </p:cNvGrpSpPr>
            <p:nvPr/>
          </p:nvGrpSpPr>
          <p:grpSpPr bwMode="auto">
            <a:xfrm>
              <a:off x="3773" y="1608"/>
              <a:ext cx="534" cy="480"/>
              <a:chOff x="2592" y="840"/>
              <a:chExt cx="534" cy="480"/>
            </a:xfrm>
          </p:grpSpPr>
          <p:grpSp>
            <p:nvGrpSpPr>
              <p:cNvPr id="11296" name="Group 31"/>
              <p:cNvGrpSpPr>
                <a:grpSpLocks/>
              </p:cNvGrpSpPr>
              <p:nvPr/>
            </p:nvGrpSpPr>
            <p:grpSpPr bwMode="auto">
              <a:xfrm>
                <a:off x="2592" y="840"/>
                <a:ext cx="534" cy="480"/>
                <a:chOff x="549" y="3120"/>
                <a:chExt cx="920" cy="480"/>
              </a:xfrm>
            </p:grpSpPr>
            <p:sp>
              <p:nvSpPr>
                <p:cNvPr id="11298" name="Text Box 32"/>
                <p:cNvSpPr txBox="1">
                  <a:spLocks noChangeArrowheads="1"/>
                </p:cNvSpPr>
                <p:nvPr/>
              </p:nvSpPr>
              <p:spPr bwMode="auto">
                <a:xfrm>
                  <a:off x="706" y="3120"/>
                  <a:ext cx="6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18</a:t>
                  </a:r>
                </a:p>
              </p:txBody>
            </p:sp>
            <p:sp>
              <p:nvSpPr>
                <p:cNvPr id="11299" name="Text Box 33"/>
                <p:cNvSpPr txBox="1">
                  <a:spLocks noChangeArrowheads="1"/>
                </p:cNvSpPr>
                <p:nvPr/>
              </p:nvSpPr>
              <p:spPr bwMode="auto">
                <a:xfrm>
                  <a:off x="549" y="3312"/>
                  <a:ext cx="9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solidFill>
                        <a:srgbClr val="FF0000"/>
                      </a:solidFill>
                    </a:rPr>
                    <a:t>(–3)</a:t>
                  </a:r>
                </a:p>
              </p:txBody>
            </p:sp>
          </p:grpSp>
          <p:sp>
            <p:nvSpPr>
              <p:cNvPr id="11297" name="Line 34"/>
              <p:cNvSpPr>
                <a:spLocks noChangeShapeType="1"/>
              </p:cNvSpPr>
              <p:nvPr/>
            </p:nvSpPr>
            <p:spPr bwMode="auto">
              <a:xfrm>
                <a:off x="2736" y="1092"/>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1295" name="Text Box 35"/>
            <p:cNvSpPr txBox="1">
              <a:spLocks noChangeArrowheads="1"/>
            </p:cNvSpPr>
            <p:nvPr/>
          </p:nvSpPr>
          <p:spPr bwMode="auto">
            <a:xfrm>
              <a:off x="3216" y="1704"/>
              <a:ext cx="7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solidFill>
                    <a:srgbClr val="FF0000"/>
                  </a:solidFill>
                </a:rPr>
                <a:t>(–3)</a:t>
              </a:r>
              <a:r>
                <a:rPr lang="en-US" altLang="en-US"/>
                <a:t> –</a:t>
              </a:r>
              <a:endParaRPr lang="en-US" altLang="en-US">
                <a:solidFill>
                  <a:srgbClr val="FF0000"/>
                </a:solidFill>
              </a:endParaRPr>
            </a:p>
          </p:txBody>
        </p:sp>
      </p:grpSp>
      <p:sp>
        <p:nvSpPr>
          <p:cNvPr id="248868" name="Text Box 36"/>
          <p:cNvSpPr txBox="1">
            <a:spLocks noChangeArrowheads="1"/>
          </p:cNvSpPr>
          <p:nvPr/>
        </p:nvSpPr>
        <p:spPr bwMode="auto">
          <a:xfrm>
            <a:off x="7027863" y="2698750"/>
            <a:ext cx="377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3</a:t>
            </a:r>
          </a:p>
        </p:txBody>
      </p:sp>
      <p:sp>
        <p:nvSpPr>
          <p:cNvPr id="248869" name="Text Box 37"/>
          <p:cNvSpPr txBox="1">
            <a:spLocks noChangeArrowheads="1"/>
          </p:cNvSpPr>
          <p:nvPr/>
        </p:nvSpPr>
        <p:spPr bwMode="auto">
          <a:xfrm>
            <a:off x="7021513" y="3200400"/>
            <a:ext cx="377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3</a:t>
            </a:r>
          </a:p>
        </p:txBody>
      </p:sp>
      <p:sp>
        <p:nvSpPr>
          <p:cNvPr id="248870" name="Text Box 38"/>
          <p:cNvSpPr txBox="1">
            <a:spLocks noChangeArrowheads="1"/>
          </p:cNvSpPr>
          <p:nvPr/>
        </p:nvSpPr>
        <p:spPr bwMode="auto">
          <a:xfrm>
            <a:off x="7031038" y="3657600"/>
            <a:ext cx="377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3</a:t>
            </a:r>
          </a:p>
        </p:txBody>
      </p:sp>
      <p:sp>
        <p:nvSpPr>
          <p:cNvPr id="248871" name="Text Box 39"/>
          <p:cNvSpPr txBox="1">
            <a:spLocks noChangeArrowheads="1"/>
          </p:cNvSpPr>
          <p:nvPr/>
        </p:nvSpPr>
        <p:spPr bwMode="auto">
          <a:xfrm>
            <a:off x="5605463" y="3200400"/>
            <a:ext cx="12303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–3 + 6</a:t>
            </a:r>
          </a:p>
        </p:txBody>
      </p:sp>
      <p:sp>
        <p:nvSpPr>
          <p:cNvPr id="248872" name="Text Box 40"/>
          <p:cNvSpPr txBox="1">
            <a:spLocks noChangeArrowheads="1"/>
          </p:cNvSpPr>
          <p:nvPr/>
        </p:nvSpPr>
        <p:spPr bwMode="auto">
          <a:xfrm>
            <a:off x="6205538" y="3657600"/>
            <a:ext cx="377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3</a:t>
            </a:r>
          </a:p>
        </p:txBody>
      </p:sp>
      <p:sp>
        <p:nvSpPr>
          <p:cNvPr id="248873" name="Rectangle 41"/>
          <p:cNvSpPr>
            <a:spLocks noChangeArrowheads="1"/>
          </p:cNvSpPr>
          <p:nvPr/>
        </p:nvSpPr>
        <p:spPr bwMode="auto">
          <a:xfrm>
            <a:off x="7424738" y="3657600"/>
            <a:ext cx="4238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b="1">
                <a:solidFill>
                  <a:srgbClr val="FF0000"/>
                </a:solidFill>
                <a:sym typeface="Wingdings" pitchFamily="2" charset="2"/>
              </a:rPr>
              <a:t></a:t>
            </a:r>
          </a:p>
        </p:txBody>
      </p:sp>
      <p:grpSp>
        <p:nvGrpSpPr>
          <p:cNvPr id="11288" name="Group 43"/>
          <p:cNvGrpSpPr>
            <a:grpSpLocks/>
          </p:cNvGrpSpPr>
          <p:nvPr/>
        </p:nvGrpSpPr>
        <p:grpSpPr bwMode="auto">
          <a:xfrm>
            <a:off x="6172200" y="1752600"/>
            <a:ext cx="571500" cy="762000"/>
            <a:chOff x="2683" y="840"/>
            <a:chExt cx="360" cy="480"/>
          </a:xfrm>
        </p:grpSpPr>
        <p:grpSp>
          <p:nvGrpSpPr>
            <p:cNvPr id="11290" name="Group 44"/>
            <p:cNvGrpSpPr>
              <a:grpSpLocks/>
            </p:cNvGrpSpPr>
            <p:nvPr/>
          </p:nvGrpSpPr>
          <p:grpSpPr bwMode="auto">
            <a:xfrm>
              <a:off x="2683" y="840"/>
              <a:ext cx="360" cy="480"/>
              <a:chOff x="706" y="3120"/>
              <a:chExt cx="620" cy="480"/>
            </a:xfrm>
          </p:grpSpPr>
          <p:sp>
            <p:nvSpPr>
              <p:cNvPr id="11292" name="Text Box 45"/>
              <p:cNvSpPr txBox="1">
                <a:spLocks noChangeArrowheads="1"/>
              </p:cNvSpPr>
              <p:nvPr/>
            </p:nvSpPr>
            <p:spPr bwMode="auto">
              <a:xfrm>
                <a:off x="706" y="3120"/>
                <a:ext cx="6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18</a:t>
                </a:r>
              </a:p>
            </p:txBody>
          </p:sp>
          <p:sp>
            <p:nvSpPr>
              <p:cNvPr id="11293" name="Text Box 46"/>
              <p:cNvSpPr txBox="1">
                <a:spLocks noChangeArrowheads="1"/>
              </p:cNvSpPr>
              <p:nvPr/>
            </p:nvSpPr>
            <p:spPr bwMode="auto">
              <a:xfrm>
                <a:off x="811" y="3312"/>
                <a:ext cx="39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endParaRPr lang="en-US" altLang="en-US"/>
              </a:p>
            </p:txBody>
          </p:sp>
        </p:grpSp>
        <p:sp>
          <p:nvSpPr>
            <p:cNvPr id="11291" name="Line 47"/>
            <p:cNvSpPr>
              <a:spLocks noChangeShapeType="1"/>
            </p:cNvSpPr>
            <p:nvPr/>
          </p:nvSpPr>
          <p:spPr bwMode="auto">
            <a:xfrm>
              <a:off x="2736" y="1092"/>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1289" name="Text Box 53"/>
          <p:cNvSpPr txBox="1">
            <a:spLocks noChangeArrowheads="1"/>
          </p:cNvSpPr>
          <p:nvPr/>
        </p:nvSpPr>
        <p:spPr bwMode="auto">
          <a:xfrm>
            <a:off x="0" y="9906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a:spcBef>
                <a:spcPct val="50000"/>
              </a:spcBef>
            </a:pPr>
            <a:r>
              <a:rPr lang="en-US" altLang="en-US">
                <a:solidFill>
                  <a:srgbClr val="006699"/>
                </a:solidFill>
                <a:latin typeface="Arial Black" pitchFamily="34" charset="0"/>
              </a:rPr>
              <a:t>Example 1 Continued</a:t>
            </a:r>
            <a:endParaRPr lang="en-US" altLang="en-US" sz="2600">
              <a:solidFill>
                <a:schemeClr val="accent2"/>
              </a:solidFill>
              <a:latin typeface="Arial MT B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48848"/>
                                        </p:tgtEl>
                                        <p:attrNameLst>
                                          <p:attrName>style.visibility</p:attrName>
                                        </p:attrNameLst>
                                      </p:cBhvr>
                                      <p:to>
                                        <p:strVal val="visible"/>
                                      </p:to>
                                    </p:set>
                                    <p:anim calcmode="lin" valueType="num">
                                      <p:cBhvr additive="base">
                                        <p:cTn id="7" dur="500" fill="hold"/>
                                        <p:tgtEl>
                                          <p:spTgt spid="248848"/>
                                        </p:tgtEl>
                                        <p:attrNameLst>
                                          <p:attrName>ppt_x</p:attrName>
                                        </p:attrNameLst>
                                      </p:cBhvr>
                                      <p:tavLst>
                                        <p:tav tm="0">
                                          <p:val>
                                            <p:strVal val="0-#ppt_w/2"/>
                                          </p:val>
                                        </p:tav>
                                        <p:tav tm="100000">
                                          <p:val>
                                            <p:strVal val="#ppt_x"/>
                                          </p:val>
                                        </p:tav>
                                      </p:tavLst>
                                    </p:anim>
                                    <p:anim calcmode="lin" valueType="num">
                                      <p:cBhvr additive="base">
                                        <p:cTn id="8" dur="500" fill="hold"/>
                                        <p:tgtEl>
                                          <p:spTgt spid="24884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48849"/>
                                        </p:tgtEl>
                                        <p:attrNameLst>
                                          <p:attrName>style.visibility</p:attrName>
                                        </p:attrNameLst>
                                      </p:cBhvr>
                                      <p:to>
                                        <p:strVal val="visible"/>
                                      </p:to>
                                    </p:set>
                                    <p:anim calcmode="lin" valueType="num">
                                      <p:cBhvr additive="base">
                                        <p:cTn id="13" dur="500" fill="hold"/>
                                        <p:tgtEl>
                                          <p:spTgt spid="248849"/>
                                        </p:tgtEl>
                                        <p:attrNameLst>
                                          <p:attrName>ppt_x</p:attrName>
                                        </p:attrNameLst>
                                      </p:cBhvr>
                                      <p:tavLst>
                                        <p:tav tm="0">
                                          <p:val>
                                            <p:strVal val="#ppt_x"/>
                                          </p:val>
                                        </p:tav>
                                        <p:tav tm="100000">
                                          <p:val>
                                            <p:strVal val="#ppt_x"/>
                                          </p:val>
                                        </p:tav>
                                      </p:tavLst>
                                    </p:anim>
                                    <p:anim calcmode="lin" valueType="num">
                                      <p:cBhvr additive="base">
                                        <p:cTn id="14" dur="500" fill="hold"/>
                                        <p:tgtEl>
                                          <p:spTgt spid="248849"/>
                                        </p:tgtEl>
                                        <p:attrNameLst>
                                          <p:attrName>ppt_y</p:attrName>
                                        </p:attrNameLst>
                                      </p:cBhvr>
                                      <p:tavLst>
                                        <p:tav tm="0">
                                          <p:val>
                                            <p:strVal val="1+#ppt_h/2"/>
                                          </p:val>
                                        </p:tav>
                                        <p:tav tm="100000">
                                          <p:val>
                                            <p:strVal val="#ppt_y"/>
                                          </p:val>
                                        </p:tav>
                                      </p:tavLst>
                                    </p:anim>
                                  </p:childTnLst>
                                </p:cTn>
                              </p:par>
                            </p:childTnLst>
                          </p:cTn>
                        </p:par>
                        <p:par>
                          <p:cTn id="15" fill="hold" nodeType="afterGroup">
                            <p:stCondLst>
                              <p:cond delay="500"/>
                            </p:stCondLst>
                            <p:childTnLst>
                              <p:par>
                                <p:cTn id="16" presetID="22" presetClass="entr" presetSubtype="8" fill="hold" nodeType="afterEffect">
                                  <p:stCondLst>
                                    <p:cond delay="0"/>
                                  </p:stCondLst>
                                  <p:childTnLst>
                                    <p:set>
                                      <p:cBhvr>
                                        <p:cTn id="17" dur="1" fill="hold">
                                          <p:stCondLst>
                                            <p:cond delay="0"/>
                                          </p:stCondLst>
                                        </p:cTn>
                                        <p:tgtEl>
                                          <p:spTgt spid="248851"/>
                                        </p:tgtEl>
                                        <p:attrNameLst>
                                          <p:attrName>style.visibility</p:attrName>
                                        </p:attrNameLst>
                                      </p:cBhvr>
                                      <p:to>
                                        <p:strVal val="visible"/>
                                      </p:to>
                                    </p:set>
                                    <p:animEffect transition="in" filter="wipe(left)">
                                      <p:cBhvr>
                                        <p:cTn id="18" dur="500"/>
                                        <p:tgtEl>
                                          <p:spTgt spid="248851"/>
                                        </p:tgtEl>
                                      </p:cBhvr>
                                    </p:animEffect>
                                  </p:childTnLst>
                                </p:cTn>
                              </p:par>
                            </p:childTnLst>
                          </p:cTn>
                        </p:par>
                        <p:par>
                          <p:cTn id="19" fill="hold" nodeType="afterGroup">
                            <p:stCondLst>
                              <p:cond delay="1000"/>
                            </p:stCondLst>
                            <p:childTnLst>
                              <p:par>
                                <p:cTn id="20" presetID="22" presetClass="entr" presetSubtype="8" fill="hold" grpId="0" nodeType="afterEffect">
                                  <p:stCondLst>
                                    <p:cond delay="0"/>
                                  </p:stCondLst>
                                  <p:childTnLst>
                                    <p:set>
                                      <p:cBhvr>
                                        <p:cTn id="21" dur="1" fill="hold">
                                          <p:stCondLst>
                                            <p:cond delay="0"/>
                                          </p:stCondLst>
                                        </p:cTn>
                                        <p:tgtEl>
                                          <p:spTgt spid="248852"/>
                                        </p:tgtEl>
                                        <p:attrNameLst>
                                          <p:attrName>style.visibility</p:attrName>
                                        </p:attrNameLst>
                                      </p:cBhvr>
                                      <p:to>
                                        <p:strVal val="visible"/>
                                      </p:to>
                                    </p:set>
                                    <p:animEffect transition="in" filter="wipe(left)">
                                      <p:cBhvr>
                                        <p:cTn id="22" dur="500"/>
                                        <p:tgtEl>
                                          <p:spTgt spid="248852"/>
                                        </p:tgtEl>
                                      </p:cBhvr>
                                    </p:animEffect>
                                  </p:childTnLst>
                                </p:cTn>
                              </p:par>
                            </p:childTnLst>
                          </p:cTn>
                        </p:par>
                        <p:par>
                          <p:cTn id="23" fill="hold" nodeType="afterGroup">
                            <p:stCondLst>
                              <p:cond delay="1500"/>
                            </p:stCondLst>
                            <p:childTnLst>
                              <p:par>
                                <p:cTn id="24" presetID="17" presetClass="entr" presetSubtype="10" fill="hold" grpId="0" nodeType="afterEffect">
                                  <p:stCondLst>
                                    <p:cond delay="0"/>
                                  </p:stCondLst>
                                  <p:childTnLst>
                                    <p:set>
                                      <p:cBhvr>
                                        <p:cTn id="25" dur="1" fill="hold">
                                          <p:stCondLst>
                                            <p:cond delay="0"/>
                                          </p:stCondLst>
                                        </p:cTn>
                                        <p:tgtEl>
                                          <p:spTgt spid="248853"/>
                                        </p:tgtEl>
                                        <p:attrNameLst>
                                          <p:attrName>style.visibility</p:attrName>
                                        </p:attrNameLst>
                                      </p:cBhvr>
                                      <p:to>
                                        <p:strVal val="visible"/>
                                      </p:to>
                                    </p:set>
                                    <p:anim calcmode="lin" valueType="num">
                                      <p:cBhvr>
                                        <p:cTn id="26" dur="500" fill="hold"/>
                                        <p:tgtEl>
                                          <p:spTgt spid="248853"/>
                                        </p:tgtEl>
                                        <p:attrNameLst>
                                          <p:attrName>ppt_w</p:attrName>
                                        </p:attrNameLst>
                                      </p:cBhvr>
                                      <p:tavLst>
                                        <p:tav tm="0">
                                          <p:val>
                                            <p:fltVal val="0"/>
                                          </p:val>
                                        </p:tav>
                                        <p:tav tm="100000">
                                          <p:val>
                                            <p:strVal val="#ppt_w"/>
                                          </p:val>
                                        </p:tav>
                                      </p:tavLst>
                                    </p:anim>
                                    <p:anim calcmode="lin" valueType="num">
                                      <p:cBhvr>
                                        <p:cTn id="27" dur="500" fill="hold"/>
                                        <p:tgtEl>
                                          <p:spTgt spid="248853"/>
                                        </p:tgtEl>
                                        <p:attrNameLst>
                                          <p:attrName>ppt_h</p:attrName>
                                        </p:attrNameLst>
                                      </p:cBhvr>
                                      <p:tavLst>
                                        <p:tav tm="0">
                                          <p:val>
                                            <p:strVal val="#ppt_h"/>
                                          </p:val>
                                        </p:tav>
                                        <p:tav tm="100000">
                                          <p:val>
                                            <p:strVal val="#ppt_h"/>
                                          </p:val>
                                        </p:tav>
                                      </p:tavLst>
                                    </p:anim>
                                  </p:childTnLst>
                                </p:cTn>
                              </p:par>
                            </p:childTnLst>
                          </p:cTn>
                        </p:par>
                        <p:par>
                          <p:cTn id="28" fill="hold" nodeType="afterGroup">
                            <p:stCondLst>
                              <p:cond delay="2000"/>
                            </p:stCondLst>
                            <p:childTnLst>
                              <p:par>
                                <p:cTn id="29" presetID="17" presetClass="entr" presetSubtype="10" fill="hold" grpId="0" nodeType="afterEffect">
                                  <p:stCondLst>
                                    <p:cond delay="0"/>
                                  </p:stCondLst>
                                  <p:childTnLst>
                                    <p:set>
                                      <p:cBhvr>
                                        <p:cTn id="30" dur="1" fill="hold">
                                          <p:stCondLst>
                                            <p:cond delay="0"/>
                                          </p:stCondLst>
                                        </p:cTn>
                                        <p:tgtEl>
                                          <p:spTgt spid="248855"/>
                                        </p:tgtEl>
                                        <p:attrNameLst>
                                          <p:attrName>style.visibility</p:attrName>
                                        </p:attrNameLst>
                                      </p:cBhvr>
                                      <p:to>
                                        <p:strVal val="visible"/>
                                      </p:to>
                                    </p:set>
                                    <p:anim calcmode="lin" valueType="num">
                                      <p:cBhvr>
                                        <p:cTn id="31" dur="500" fill="hold"/>
                                        <p:tgtEl>
                                          <p:spTgt spid="248855"/>
                                        </p:tgtEl>
                                        <p:attrNameLst>
                                          <p:attrName>ppt_w</p:attrName>
                                        </p:attrNameLst>
                                      </p:cBhvr>
                                      <p:tavLst>
                                        <p:tav tm="0">
                                          <p:val>
                                            <p:fltVal val="0"/>
                                          </p:val>
                                        </p:tav>
                                        <p:tav tm="100000">
                                          <p:val>
                                            <p:strVal val="#ppt_w"/>
                                          </p:val>
                                        </p:tav>
                                      </p:tavLst>
                                    </p:anim>
                                    <p:anim calcmode="lin" valueType="num">
                                      <p:cBhvr>
                                        <p:cTn id="32" dur="500" fill="hold"/>
                                        <p:tgtEl>
                                          <p:spTgt spid="248855"/>
                                        </p:tgtEl>
                                        <p:attrNameLst>
                                          <p:attrName>ppt_h</p:attrName>
                                        </p:attrNameLst>
                                      </p:cBhvr>
                                      <p:tavLst>
                                        <p:tav tm="0">
                                          <p:val>
                                            <p:strVal val="#ppt_h"/>
                                          </p:val>
                                        </p:tav>
                                        <p:tav tm="100000">
                                          <p:val>
                                            <p:strVal val="#ppt_h"/>
                                          </p:val>
                                        </p:tav>
                                      </p:tavLst>
                                    </p:anim>
                                  </p:childTnLst>
                                </p:cTn>
                              </p:par>
                            </p:childTnLst>
                          </p:cTn>
                        </p:par>
                        <p:par>
                          <p:cTn id="33" fill="hold" nodeType="afterGroup">
                            <p:stCondLst>
                              <p:cond delay="2500"/>
                            </p:stCondLst>
                            <p:childTnLst>
                              <p:par>
                                <p:cTn id="34" presetID="22" presetClass="entr" presetSubtype="4" fill="hold" grpId="0" nodeType="afterEffect">
                                  <p:stCondLst>
                                    <p:cond delay="0"/>
                                  </p:stCondLst>
                                  <p:childTnLst>
                                    <p:set>
                                      <p:cBhvr>
                                        <p:cTn id="35" dur="1" fill="hold">
                                          <p:stCondLst>
                                            <p:cond delay="0"/>
                                          </p:stCondLst>
                                        </p:cTn>
                                        <p:tgtEl>
                                          <p:spTgt spid="248856"/>
                                        </p:tgtEl>
                                        <p:attrNameLst>
                                          <p:attrName>style.visibility</p:attrName>
                                        </p:attrNameLst>
                                      </p:cBhvr>
                                      <p:to>
                                        <p:strVal val="visible"/>
                                      </p:to>
                                    </p:set>
                                    <p:animEffect transition="in" filter="wipe(down)">
                                      <p:cBhvr>
                                        <p:cTn id="36" dur="500"/>
                                        <p:tgtEl>
                                          <p:spTgt spid="248856"/>
                                        </p:tgtEl>
                                      </p:cBhvr>
                                    </p:animEffect>
                                  </p:childTnLst>
                                </p:cTn>
                              </p:par>
                            </p:childTnLst>
                          </p:cTn>
                        </p:par>
                        <p:par>
                          <p:cTn id="37" fill="hold" nodeType="afterGroup">
                            <p:stCondLst>
                              <p:cond delay="3000"/>
                            </p:stCondLst>
                            <p:childTnLst>
                              <p:par>
                                <p:cTn id="38" presetID="22" presetClass="entr" presetSubtype="4" fill="hold" grpId="0" nodeType="afterEffect">
                                  <p:stCondLst>
                                    <p:cond delay="0"/>
                                  </p:stCondLst>
                                  <p:childTnLst>
                                    <p:set>
                                      <p:cBhvr>
                                        <p:cTn id="39" dur="1" fill="hold">
                                          <p:stCondLst>
                                            <p:cond delay="0"/>
                                          </p:stCondLst>
                                        </p:cTn>
                                        <p:tgtEl>
                                          <p:spTgt spid="248854"/>
                                        </p:tgtEl>
                                        <p:attrNameLst>
                                          <p:attrName>style.visibility</p:attrName>
                                        </p:attrNameLst>
                                      </p:cBhvr>
                                      <p:to>
                                        <p:strVal val="visible"/>
                                      </p:to>
                                    </p:set>
                                    <p:animEffect transition="in" filter="wipe(down)">
                                      <p:cBhvr>
                                        <p:cTn id="40" dur="500"/>
                                        <p:tgtEl>
                                          <p:spTgt spid="248854"/>
                                        </p:tgtEl>
                                      </p:cBhvr>
                                    </p:animEffect>
                                  </p:childTnLst>
                                </p:cTn>
                              </p:par>
                            </p:childTnLst>
                          </p:cTn>
                        </p:par>
                        <p:par>
                          <p:cTn id="41" fill="hold" nodeType="afterGroup">
                            <p:stCondLst>
                              <p:cond delay="3500"/>
                            </p:stCondLst>
                            <p:childTnLst>
                              <p:par>
                                <p:cTn id="42" presetID="9" presetClass="entr" presetSubtype="0" fill="hold" grpId="0" nodeType="afterEffect">
                                  <p:stCondLst>
                                    <p:cond delay="0"/>
                                  </p:stCondLst>
                                  <p:childTnLst>
                                    <p:set>
                                      <p:cBhvr>
                                        <p:cTn id="43" dur="1" fill="hold">
                                          <p:stCondLst>
                                            <p:cond delay="0"/>
                                          </p:stCondLst>
                                        </p:cTn>
                                        <p:tgtEl>
                                          <p:spTgt spid="248857"/>
                                        </p:tgtEl>
                                        <p:attrNameLst>
                                          <p:attrName>style.visibility</p:attrName>
                                        </p:attrNameLst>
                                      </p:cBhvr>
                                      <p:to>
                                        <p:strVal val="visible"/>
                                      </p:to>
                                    </p:set>
                                    <p:animEffect transition="in" filter="dissolve">
                                      <p:cBhvr>
                                        <p:cTn id="44" dur="500"/>
                                        <p:tgtEl>
                                          <p:spTgt spid="248857"/>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248859"/>
                                        </p:tgtEl>
                                        <p:attrNameLst>
                                          <p:attrName>style.visibility</p:attrName>
                                        </p:attrNameLst>
                                      </p:cBhvr>
                                      <p:to>
                                        <p:strVal val="visible"/>
                                      </p:to>
                                    </p:set>
                                    <p:anim calcmode="lin" valueType="num">
                                      <p:cBhvr additive="base">
                                        <p:cTn id="49" dur="500" fill="hold"/>
                                        <p:tgtEl>
                                          <p:spTgt spid="248859"/>
                                        </p:tgtEl>
                                        <p:attrNameLst>
                                          <p:attrName>ppt_x</p:attrName>
                                        </p:attrNameLst>
                                      </p:cBhvr>
                                      <p:tavLst>
                                        <p:tav tm="0">
                                          <p:val>
                                            <p:strVal val="0-#ppt_w/2"/>
                                          </p:val>
                                        </p:tav>
                                        <p:tav tm="100000">
                                          <p:val>
                                            <p:strVal val="#ppt_x"/>
                                          </p:val>
                                        </p:tav>
                                      </p:tavLst>
                                    </p:anim>
                                    <p:anim calcmode="lin" valueType="num">
                                      <p:cBhvr additive="base">
                                        <p:cTn id="50" dur="500" fill="hold"/>
                                        <p:tgtEl>
                                          <p:spTgt spid="248859"/>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48860"/>
                                        </p:tgtEl>
                                        <p:attrNameLst>
                                          <p:attrName>style.visibility</p:attrName>
                                        </p:attrNameLst>
                                      </p:cBhvr>
                                      <p:to>
                                        <p:strVal val="visible"/>
                                      </p:to>
                                    </p:set>
                                    <p:anim calcmode="lin" valueType="num">
                                      <p:cBhvr additive="base">
                                        <p:cTn id="55" dur="500" fill="hold"/>
                                        <p:tgtEl>
                                          <p:spTgt spid="248860"/>
                                        </p:tgtEl>
                                        <p:attrNameLst>
                                          <p:attrName>ppt_x</p:attrName>
                                        </p:attrNameLst>
                                      </p:cBhvr>
                                      <p:tavLst>
                                        <p:tav tm="0">
                                          <p:val>
                                            <p:strVal val="#ppt_x"/>
                                          </p:val>
                                        </p:tav>
                                        <p:tav tm="100000">
                                          <p:val>
                                            <p:strVal val="#ppt_x"/>
                                          </p:val>
                                        </p:tav>
                                      </p:tavLst>
                                    </p:anim>
                                    <p:anim calcmode="lin" valueType="num">
                                      <p:cBhvr additive="base">
                                        <p:cTn id="56" dur="500" fill="hold"/>
                                        <p:tgtEl>
                                          <p:spTgt spid="248860"/>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2" presetClass="entr" presetSubtype="4" fill="hold" nodeType="clickEffect">
                                  <p:stCondLst>
                                    <p:cond delay="0"/>
                                  </p:stCondLst>
                                  <p:childTnLst>
                                    <p:set>
                                      <p:cBhvr>
                                        <p:cTn id="60" dur="1" fill="hold">
                                          <p:stCondLst>
                                            <p:cond delay="0"/>
                                          </p:stCondLst>
                                        </p:cTn>
                                        <p:tgtEl>
                                          <p:spTgt spid="248874"/>
                                        </p:tgtEl>
                                        <p:attrNameLst>
                                          <p:attrName>style.visibility</p:attrName>
                                        </p:attrNameLst>
                                      </p:cBhvr>
                                      <p:to>
                                        <p:strVal val="visible"/>
                                      </p:to>
                                    </p:set>
                                    <p:animEffect transition="in" filter="wipe(down)">
                                      <p:cBhvr>
                                        <p:cTn id="61" dur="500"/>
                                        <p:tgtEl>
                                          <p:spTgt spid="248874"/>
                                        </p:tgtEl>
                                      </p:cBhvr>
                                    </p:animEffect>
                                  </p:childTnLst>
                                </p:cTn>
                              </p:par>
                              <p:par>
                                <p:cTn id="62" presetID="22" presetClass="entr" presetSubtype="8" fill="hold" grpId="0" nodeType="withEffect">
                                  <p:stCondLst>
                                    <p:cond delay="0"/>
                                  </p:stCondLst>
                                  <p:childTnLst>
                                    <p:set>
                                      <p:cBhvr>
                                        <p:cTn id="63" dur="1" fill="hold">
                                          <p:stCondLst>
                                            <p:cond delay="0"/>
                                          </p:stCondLst>
                                        </p:cTn>
                                        <p:tgtEl>
                                          <p:spTgt spid="248868"/>
                                        </p:tgtEl>
                                        <p:attrNameLst>
                                          <p:attrName>style.visibility</p:attrName>
                                        </p:attrNameLst>
                                      </p:cBhvr>
                                      <p:to>
                                        <p:strVal val="visible"/>
                                      </p:to>
                                    </p:set>
                                    <p:animEffect transition="in" filter="wipe(left)">
                                      <p:cBhvr>
                                        <p:cTn id="64" dur="500"/>
                                        <p:tgtEl>
                                          <p:spTgt spid="248868"/>
                                        </p:tgtEl>
                                      </p:cBhvr>
                                    </p:animEffect>
                                  </p:childTnLst>
                                </p:cTn>
                              </p:par>
                            </p:childTnLst>
                          </p:cTn>
                        </p:par>
                        <p:par>
                          <p:cTn id="65" fill="hold" nodeType="afterGroup">
                            <p:stCondLst>
                              <p:cond delay="500"/>
                            </p:stCondLst>
                            <p:childTnLst>
                              <p:par>
                                <p:cTn id="66" presetID="17" presetClass="entr" presetSubtype="10" fill="hold" grpId="0" nodeType="afterEffect">
                                  <p:stCondLst>
                                    <p:cond delay="0"/>
                                  </p:stCondLst>
                                  <p:childTnLst>
                                    <p:set>
                                      <p:cBhvr>
                                        <p:cTn id="67" dur="1" fill="hold">
                                          <p:stCondLst>
                                            <p:cond delay="0"/>
                                          </p:stCondLst>
                                        </p:cTn>
                                        <p:tgtEl>
                                          <p:spTgt spid="248871"/>
                                        </p:tgtEl>
                                        <p:attrNameLst>
                                          <p:attrName>style.visibility</p:attrName>
                                        </p:attrNameLst>
                                      </p:cBhvr>
                                      <p:to>
                                        <p:strVal val="visible"/>
                                      </p:to>
                                    </p:set>
                                    <p:anim calcmode="lin" valueType="num">
                                      <p:cBhvr>
                                        <p:cTn id="68" dur="500" fill="hold"/>
                                        <p:tgtEl>
                                          <p:spTgt spid="248871"/>
                                        </p:tgtEl>
                                        <p:attrNameLst>
                                          <p:attrName>ppt_w</p:attrName>
                                        </p:attrNameLst>
                                      </p:cBhvr>
                                      <p:tavLst>
                                        <p:tav tm="0">
                                          <p:val>
                                            <p:fltVal val="0"/>
                                          </p:val>
                                        </p:tav>
                                        <p:tav tm="100000">
                                          <p:val>
                                            <p:strVal val="#ppt_w"/>
                                          </p:val>
                                        </p:tav>
                                      </p:tavLst>
                                    </p:anim>
                                    <p:anim calcmode="lin" valueType="num">
                                      <p:cBhvr>
                                        <p:cTn id="69" dur="500" fill="hold"/>
                                        <p:tgtEl>
                                          <p:spTgt spid="248871"/>
                                        </p:tgtEl>
                                        <p:attrNameLst>
                                          <p:attrName>ppt_h</p:attrName>
                                        </p:attrNameLst>
                                      </p:cBhvr>
                                      <p:tavLst>
                                        <p:tav tm="0">
                                          <p:val>
                                            <p:strVal val="#ppt_h"/>
                                          </p:val>
                                        </p:tav>
                                        <p:tav tm="100000">
                                          <p:val>
                                            <p:strVal val="#ppt_h"/>
                                          </p:val>
                                        </p:tav>
                                      </p:tavLst>
                                    </p:anim>
                                  </p:childTnLst>
                                </p:cTn>
                              </p:par>
                            </p:childTnLst>
                          </p:cTn>
                        </p:par>
                        <p:par>
                          <p:cTn id="70" fill="hold" nodeType="afterGroup">
                            <p:stCondLst>
                              <p:cond delay="1000"/>
                            </p:stCondLst>
                            <p:childTnLst>
                              <p:par>
                                <p:cTn id="71" presetID="17" presetClass="entr" presetSubtype="10" fill="hold" grpId="0" nodeType="afterEffect">
                                  <p:stCondLst>
                                    <p:cond delay="0"/>
                                  </p:stCondLst>
                                  <p:childTnLst>
                                    <p:set>
                                      <p:cBhvr>
                                        <p:cTn id="72" dur="1" fill="hold">
                                          <p:stCondLst>
                                            <p:cond delay="0"/>
                                          </p:stCondLst>
                                        </p:cTn>
                                        <p:tgtEl>
                                          <p:spTgt spid="248869"/>
                                        </p:tgtEl>
                                        <p:attrNameLst>
                                          <p:attrName>style.visibility</p:attrName>
                                        </p:attrNameLst>
                                      </p:cBhvr>
                                      <p:to>
                                        <p:strVal val="visible"/>
                                      </p:to>
                                    </p:set>
                                    <p:anim calcmode="lin" valueType="num">
                                      <p:cBhvr>
                                        <p:cTn id="73" dur="500" fill="hold"/>
                                        <p:tgtEl>
                                          <p:spTgt spid="248869"/>
                                        </p:tgtEl>
                                        <p:attrNameLst>
                                          <p:attrName>ppt_w</p:attrName>
                                        </p:attrNameLst>
                                      </p:cBhvr>
                                      <p:tavLst>
                                        <p:tav tm="0">
                                          <p:val>
                                            <p:fltVal val="0"/>
                                          </p:val>
                                        </p:tav>
                                        <p:tav tm="100000">
                                          <p:val>
                                            <p:strVal val="#ppt_w"/>
                                          </p:val>
                                        </p:tav>
                                      </p:tavLst>
                                    </p:anim>
                                    <p:anim calcmode="lin" valueType="num">
                                      <p:cBhvr>
                                        <p:cTn id="74" dur="500" fill="hold"/>
                                        <p:tgtEl>
                                          <p:spTgt spid="248869"/>
                                        </p:tgtEl>
                                        <p:attrNameLst>
                                          <p:attrName>ppt_h</p:attrName>
                                        </p:attrNameLst>
                                      </p:cBhvr>
                                      <p:tavLst>
                                        <p:tav tm="0">
                                          <p:val>
                                            <p:strVal val="#ppt_h"/>
                                          </p:val>
                                        </p:tav>
                                        <p:tav tm="100000">
                                          <p:val>
                                            <p:strVal val="#ppt_h"/>
                                          </p:val>
                                        </p:tav>
                                      </p:tavLst>
                                    </p:anim>
                                  </p:childTnLst>
                                </p:cTn>
                              </p:par>
                            </p:childTnLst>
                          </p:cTn>
                        </p:par>
                        <p:par>
                          <p:cTn id="75" fill="hold" nodeType="afterGroup">
                            <p:stCondLst>
                              <p:cond delay="1500"/>
                            </p:stCondLst>
                            <p:childTnLst>
                              <p:par>
                                <p:cTn id="76" presetID="22" presetClass="entr" presetSubtype="4" fill="hold" grpId="0" nodeType="afterEffect">
                                  <p:stCondLst>
                                    <p:cond delay="0"/>
                                  </p:stCondLst>
                                  <p:childTnLst>
                                    <p:set>
                                      <p:cBhvr>
                                        <p:cTn id="77" dur="1" fill="hold">
                                          <p:stCondLst>
                                            <p:cond delay="0"/>
                                          </p:stCondLst>
                                        </p:cTn>
                                        <p:tgtEl>
                                          <p:spTgt spid="248872"/>
                                        </p:tgtEl>
                                        <p:attrNameLst>
                                          <p:attrName>style.visibility</p:attrName>
                                        </p:attrNameLst>
                                      </p:cBhvr>
                                      <p:to>
                                        <p:strVal val="visible"/>
                                      </p:to>
                                    </p:set>
                                    <p:animEffect transition="in" filter="wipe(down)">
                                      <p:cBhvr>
                                        <p:cTn id="78" dur="500"/>
                                        <p:tgtEl>
                                          <p:spTgt spid="248872"/>
                                        </p:tgtEl>
                                      </p:cBhvr>
                                    </p:animEffect>
                                  </p:childTnLst>
                                </p:cTn>
                              </p:par>
                            </p:childTnLst>
                          </p:cTn>
                        </p:par>
                        <p:par>
                          <p:cTn id="79" fill="hold" nodeType="afterGroup">
                            <p:stCondLst>
                              <p:cond delay="2000"/>
                            </p:stCondLst>
                            <p:childTnLst>
                              <p:par>
                                <p:cTn id="80" presetID="22" presetClass="entr" presetSubtype="4" fill="hold" grpId="0" nodeType="afterEffect">
                                  <p:stCondLst>
                                    <p:cond delay="0"/>
                                  </p:stCondLst>
                                  <p:childTnLst>
                                    <p:set>
                                      <p:cBhvr>
                                        <p:cTn id="81" dur="1" fill="hold">
                                          <p:stCondLst>
                                            <p:cond delay="0"/>
                                          </p:stCondLst>
                                        </p:cTn>
                                        <p:tgtEl>
                                          <p:spTgt spid="248870"/>
                                        </p:tgtEl>
                                        <p:attrNameLst>
                                          <p:attrName>style.visibility</p:attrName>
                                        </p:attrNameLst>
                                      </p:cBhvr>
                                      <p:to>
                                        <p:strVal val="visible"/>
                                      </p:to>
                                    </p:set>
                                    <p:animEffect transition="in" filter="wipe(down)">
                                      <p:cBhvr>
                                        <p:cTn id="82" dur="500"/>
                                        <p:tgtEl>
                                          <p:spTgt spid="248870"/>
                                        </p:tgtEl>
                                      </p:cBhvr>
                                    </p:animEffect>
                                  </p:childTnLst>
                                </p:cTn>
                              </p:par>
                            </p:childTnLst>
                          </p:cTn>
                        </p:par>
                        <p:par>
                          <p:cTn id="83" fill="hold" nodeType="afterGroup">
                            <p:stCondLst>
                              <p:cond delay="2500"/>
                            </p:stCondLst>
                            <p:childTnLst>
                              <p:par>
                                <p:cTn id="84" presetID="9" presetClass="entr" presetSubtype="0" fill="hold" grpId="0" nodeType="afterEffect">
                                  <p:stCondLst>
                                    <p:cond delay="0"/>
                                  </p:stCondLst>
                                  <p:childTnLst>
                                    <p:set>
                                      <p:cBhvr>
                                        <p:cTn id="85" dur="1" fill="hold">
                                          <p:stCondLst>
                                            <p:cond delay="0"/>
                                          </p:stCondLst>
                                        </p:cTn>
                                        <p:tgtEl>
                                          <p:spTgt spid="248873"/>
                                        </p:tgtEl>
                                        <p:attrNameLst>
                                          <p:attrName>style.visibility</p:attrName>
                                        </p:attrNameLst>
                                      </p:cBhvr>
                                      <p:to>
                                        <p:strVal val="visible"/>
                                      </p:to>
                                    </p:set>
                                    <p:animEffect transition="in" filter="dissolve">
                                      <p:cBhvr>
                                        <p:cTn id="86" dur="500"/>
                                        <p:tgtEl>
                                          <p:spTgt spid="2488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8848" grpId="0" animBg="1"/>
      <p:bldP spid="248849" grpId="0" animBg="1"/>
      <p:bldP spid="248852" grpId="0"/>
      <p:bldP spid="248853" grpId="0"/>
      <p:bldP spid="248854" grpId="0"/>
      <p:bldP spid="248855" grpId="0"/>
      <p:bldP spid="248856" grpId="0"/>
      <p:bldP spid="248857" grpId="0"/>
      <p:bldP spid="248859" grpId="0" animBg="1"/>
      <p:bldP spid="248860" grpId="0" animBg="1"/>
      <p:bldP spid="248868" grpId="0"/>
      <p:bldP spid="248869" grpId="0"/>
      <p:bldP spid="248870" grpId="0"/>
      <p:bldP spid="248871" grpId="0"/>
      <p:bldP spid="248872" grpId="0"/>
      <p:bldP spid="24887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14"/>
          <p:cNvSpPr txBox="1">
            <a:spLocks noChangeArrowheads="1"/>
          </p:cNvSpPr>
          <p:nvPr/>
        </p:nvSpPr>
        <p:spPr bwMode="auto">
          <a:xfrm>
            <a:off x="0" y="9906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a:spcBef>
                <a:spcPct val="50000"/>
              </a:spcBef>
            </a:pPr>
            <a:r>
              <a:rPr lang="en-US" altLang="en-US">
                <a:solidFill>
                  <a:srgbClr val="FF0000"/>
                </a:solidFill>
                <a:latin typeface="Arial Black" pitchFamily="34" charset="0"/>
              </a:rPr>
              <a:t>Check It Out!</a:t>
            </a:r>
            <a:r>
              <a:rPr lang="en-US" altLang="en-US">
                <a:solidFill>
                  <a:srgbClr val="006699"/>
                </a:solidFill>
                <a:latin typeface="Arial Black" pitchFamily="34" charset="0"/>
              </a:rPr>
              <a:t> Example 1a</a:t>
            </a:r>
            <a:endParaRPr lang="en-US" altLang="en-US" sz="2600">
              <a:solidFill>
                <a:schemeClr val="accent2"/>
              </a:solidFill>
              <a:latin typeface="Arial MT Bl" charset="0"/>
            </a:endParaRPr>
          </a:p>
        </p:txBody>
      </p:sp>
      <p:graphicFrame>
        <p:nvGraphicFramePr>
          <p:cNvPr id="12291" name="Object 20"/>
          <p:cNvGraphicFramePr>
            <a:graphicFrameLocks noChangeAspect="1"/>
          </p:cNvGraphicFramePr>
          <p:nvPr/>
        </p:nvGraphicFramePr>
        <p:xfrm>
          <a:off x="2565400" y="1358900"/>
          <a:ext cx="914400" cy="288925"/>
        </p:xfrm>
        <a:graphic>
          <a:graphicData uri="http://schemas.openxmlformats.org/presentationml/2006/ole">
            <mc:AlternateContent xmlns:mc="http://schemas.openxmlformats.org/markup-compatibility/2006">
              <mc:Choice xmlns:v="urn:schemas-microsoft-com:vml" Requires="v">
                <p:oleObj spid="_x0000_s12336" name="Equation" r:id="rId4" imgW="446992" imgH="756448" progId="Equation.DSMT4">
                  <p:embed/>
                </p:oleObj>
              </mc:Choice>
              <mc:Fallback>
                <p:oleObj name="Equation" r:id="rId4" imgW="446992" imgH="756448" progId="Equation.DSMT4">
                  <p:embed/>
                  <p:pic>
                    <p:nvPicPr>
                      <p:cNvPr id="0" name="Object 2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65400" y="1358900"/>
                        <a:ext cx="914400" cy="288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292" name="Object 22"/>
          <p:cNvGraphicFramePr>
            <a:graphicFrameLocks noChangeAspect="1"/>
          </p:cNvGraphicFramePr>
          <p:nvPr/>
        </p:nvGraphicFramePr>
        <p:xfrm>
          <a:off x="2940050" y="1363663"/>
          <a:ext cx="165100" cy="279400"/>
        </p:xfrm>
        <a:graphic>
          <a:graphicData uri="http://schemas.openxmlformats.org/presentationml/2006/ole">
            <mc:AlternateContent xmlns:mc="http://schemas.openxmlformats.org/markup-compatibility/2006">
              <mc:Choice xmlns:v="urn:schemas-microsoft-com:vml" Requires="v">
                <p:oleObj spid="_x0000_s12337" name="Equation" r:id="rId6" imgW="165028" imgH="279279" progId="Equation.DSMT4">
                  <p:embed/>
                </p:oleObj>
              </mc:Choice>
              <mc:Fallback>
                <p:oleObj name="Equation" r:id="rId6" imgW="165028" imgH="279279" progId="Equation.DSMT4">
                  <p:embed/>
                  <p:pic>
                    <p:nvPicPr>
                      <p:cNvPr id="0" name="Object 2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40050" y="1363663"/>
                        <a:ext cx="165100" cy="279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7476" name="Text Box 132"/>
          <p:cNvSpPr txBox="1">
            <a:spLocks noChangeArrowheads="1"/>
          </p:cNvSpPr>
          <p:nvPr/>
        </p:nvSpPr>
        <p:spPr bwMode="auto">
          <a:xfrm>
            <a:off x="5486400" y="2911475"/>
            <a:ext cx="3200400" cy="82232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Multiply each term by the LCD, 3x.</a:t>
            </a:r>
          </a:p>
        </p:txBody>
      </p:sp>
      <p:sp>
        <p:nvSpPr>
          <p:cNvPr id="57477" name="Text Box 133"/>
          <p:cNvSpPr txBox="1">
            <a:spLocks noChangeArrowheads="1"/>
          </p:cNvSpPr>
          <p:nvPr/>
        </p:nvSpPr>
        <p:spPr bwMode="auto">
          <a:xfrm>
            <a:off x="1041400" y="3657600"/>
            <a:ext cx="2444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10</a:t>
            </a:r>
            <a:r>
              <a:rPr lang="en-US" altLang="en-US" i="1"/>
              <a:t>x</a:t>
            </a:r>
            <a:r>
              <a:rPr lang="en-US" altLang="en-US"/>
              <a:t> = 12 + 6</a:t>
            </a:r>
            <a:r>
              <a:rPr lang="en-US" altLang="en-US" i="1"/>
              <a:t>x</a:t>
            </a:r>
            <a:endParaRPr lang="en-US" altLang="en-US"/>
          </a:p>
        </p:txBody>
      </p:sp>
      <p:sp>
        <p:nvSpPr>
          <p:cNvPr id="57478" name="Text Box 134"/>
          <p:cNvSpPr txBox="1">
            <a:spLocks noChangeArrowheads="1"/>
          </p:cNvSpPr>
          <p:nvPr/>
        </p:nvSpPr>
        <p:spPr bwMode="auto">
          <a:xfrm>
            <a:off x="5486400" y="3733800"/>
            <a:ext cx="35052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Simplify. Note that x </a:t>
            </a:r>
            <a:r>
              <a:rPr lang="en-US" altLang="en-US" i="1">
                <a:solidFill>
                  <a:srgbClr val="3333FF"/>
                </a:solidFill>
                <a:latin typeface="Arial" charset="0"/>
                <a:cs typeface="Arial" charset="0"/>
              </a:rPr>
              <a:t>≠ 0</a:t>
            </a:r>
            <a:r>
              <a:rPr lang="en-US" altLang="en-US" i="1">
                <a:solidFill>
                  <a:srgbClr val="3333FF"/>
                </a:solidFill>
                <a:latin typeface="Arial" charset="0"/>
              </a:rPr>
              <a:t>.</a:t>
            </a:r>
          </a:p>
        </p:txBody>
      </p:sp>
      <p:sp>
        <p:nvSpPr>
          <p:cNvPr id="57479" name="Text Box 135"/>
          <p:cNvSpPr txBox="1">
            <a:spLocks noChangeArrowheads="1"/>
          </p:cNvSpPr>
          <p:nvPr/>
        </p:nvSpPr>
        <p:spPr bwMode="auto">
          <a:xfrm>
            <a:off x="1219200" y="4114800"/>
            <a:ext cx="14112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4</a:t>
            </a:r>
            <a:r>
              <a:rPr lang="en-US" altLang="en-US" i="1"/>
              <a:t>x </a:t>
            </a:r>
            <a:r>
              <a:rPr lang="en-US" altLang="en-US"/>
              <a:t>= 12</a:t>
            </a:r>
          </a:p>
        </p:txBody>
      </p:sp>
      <p:sp>
        <p:nvSpPr>
          <p:cNvPr id="57480" name="Text Box 136"/>
          <p:cNvSpPr txBox="1">
            <a:spLocks noChangeArrowheads="1"/>
          </p:cNvSpPr>
          <p:nvPr/>
        </p:nvSpPr>
        <p:spPr bwMode="auto">
          <a:xfrm>
            <a:off x="5486400" y="4191000"/>
            <a:ext cx="3429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Combine like terms.</a:t>
            </a:r>
          </a:p>
        </p:txBody>
      </p:sp>
      <p:sp>
        <p:nvSpPr>
          <p:cNvPr id="57485" name="Text Box 141"/>
          <p:cNvSpPr txBox="1">
            <a:spLocks noChangeArrowheads="1"/>
          </p:cNvSpPr>
          <p:nvPr/>
        </p:nvSpPr>
        <p:spPr bwMode="auto">
          <a:xfrm>
            <a:off x="1422400" y="4648200"/>
            <a:ext cx="10239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i="1"/>
              <a:t>x </a:t>
            </a:r>
            <a:r>
              <a:rPr lang="en-US" altLang="en-US"/>
              <a:t>= 3</a:t>
            </a:r>
          </a:p>
        </p:txBody>
      </p:sp>
      <p:sp>
        <p:nvSpPr>
          <p:cNvPr id="57486" name="Text Box 142"/>
          <p:cNvSpPr txBox="1">
            <a:spLocks noChangeArrowheads="1"/>
          </p:cNvSpPr>
          <p:nvPr/>
        </p:nvSpPr>
        <p:spPr bwMode="auto">
          <a:xfrm>
            <a:off x="5486400" y="4724400"/>
            <a:ext cx="21336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Solve for x.</a:t>
            </a:r>
          </a:p>
        </p:txBody>
      </p:sp>
      <p:grpSp>
        <p:nvGrpSpPr>
          <p:cNvPr id="12300" name="Group 153"/>
          <p:cNvGrpSpPr>
            <a:grpSpLocks/>
          </p:cNvGrpSpPr>
          <p:nvPr/>
        </p:nvGrpSpPr>
        <p:grpSpPr bwMode="auto">
          <a:xfrm>
            <a:off x="304800" y="1752600"/>
            <a:ext cx="8839200" cy="774700"/>
            <a:chOff x="192" y="1104"/>
            <a:chExt cx="5568" cy="488"/>
          </a:xfrm>
        </p:grpSpPr>
        <p:sp>
          <p:nvSpPr>
            <p:cNvPr id="12313" name="Text Box 124"/>
            <p:cNvSpPr txBox="1">
              <a:spLocks noChangeArrowheads="1"/>
            </p:cNvSpPr>
            <p:nvPr/>
          </p:nvSpPr>
          <p:spPr bwMode="auto">
            <a:xfrm>
              <a:off x="192" y="1198"/>
              <a:ext cx="556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b="1"/>
                <a:t>Solve the equation      =      + 2. </a:t>
              </a:r>
              <a:endParaRPr lang="en-US" altLang="en-US">
                <a:latin typeface="Times" pitchFamily="18" charset="0"/>
              </a:endParaRPr>
            </a:p>
          </p:txBody>
        </p:sp>
        <p:grpSp>
          <p:nvGrpSpPr>
            <p:cNvPr id="12314" name="Group 143"/>
            <p:cNvGrpSpPr>
              <a:grpSpLocks/>
            </p:cNvGrpSpPr>
            <p:nvPr/>
          </p:nvGrpSpPr>
          <p:grpSpPr bwMode="auto">
            <a:xfrm>
              <a:off x="2880" y="1104"/>
              <a:ext cx="288" cy="480"/>
              <a:chOff x="2736" y="840"/>
              <a:chExt cx="288" cy="480"/>
            </a:xfrm>
          </p:grpSpPr>
          <p:grpSp>
            <p:nvGrpSpPr>
              <p:cNvPr id="12320" name="Group 144"/>
              <p:cNvGrpSpPr>
                <a:grpSpLocks/>
              </p:cNvGrpSpPr>
              <p:nvPr/>
            </p:nvGrpSpPr>
            <p:grpSpPr bwMode="auto">
              <a:xfrm>
                <a:off x="2736" y="840"/>
                <a:ext cx="253" cy="480"/>
                <a:chOff x="797" y="3120"/>
                <a:chExt cx="436" cy="480"/>
              </a:xfrm>
            </p:grpSpPr>
            <p:sp>
              <p:nvSpPr>
                <p:cNvPr id="12322" name="Text Box 145"/>
                <p:cNvSpPr txBox="1">
                  <a:spLocks noChangeArrowheads="1"/>
                </p:cNvSpPr>
                <p:nvPr/>
              </p:nvSpPr>
              <p:spPr bwMode="auto">
                <a:xfrm>
                  <a:off x="797" y="3120"/>
                  <a:ext cx="4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a:t>4</a:t>
                  </a:r>
                </a:p>
              </p:txBody>
            </p:sp>
            <p:sp>
              <p:nvSpPr>
                <p:cNvPr id="12323" name="Text Box 146"/>
                <p:cNvSpPr txBox="1">
                  <a:spLocks noChangeArrowheads="1"/>
                </p:cNvSpPr>
                <p:nvPr/>
              </p:nvSpPr>
              <p:spPr bwMode="auto">
                <a:xfrm>
                  <a:off x="799" y="3312"/>
                  <a:ext cx="4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i="1"/>
                    <a:t>x</a:t>
                  </a:r>
                  <a:endParaRPr lang="en-US" altLang="en-US" b="1"/>
                </a:p>
              </p:txBody>
            </p:sp>
          </p:grpSp>
          <p:sp>
            <p:nvSpPr>
              <p:cNvPr id="12321" name="Line 147"/>
              <p:cNvSpPr>
                <a:spLocks noChangeShapeType="1"/>
              </p:cNvSpPr>
              <p:nvPr/>
            </p:nvSpPr>
            <p:spPr bwMode="auto">
              <a:xfrm>
                <a:off x="2736" y="1092"/>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2315" name="Group 148"/>
            <p:cNvGrpSpPr>
              <a:grpSpLocks/>
            </p:cNvGrpSpPr>
            <p:nvPr/>
          </p:nvGrpSpPr>
          <p:grpSpPr bwMode="auto">
            <a:xfrm>
              <a:off x="2256" y="1112"/>
              <a:ext cx="390" cy="480"/>
              <a:chOff x="2668" y="840"/>
              <a:chExt cx="390" cy="480"/>
            </a:xfrm>
          </p:grpSpPr>
          <p:grpSp>
            <p:nvGrpSpPr>
              <p:cNvPr id="12316" name="Group 149"/>
              <p:cNvGrpSpPr>
                <a:grpSpLocks/>
              </p:cNvGrpSpPr>
              <p:nvPr/>
            </p:nvGrpSpPr>
            <p:grpSpPr bwMode="auto">
              <a:xfrm>
                <a:off x="2668" y="840"/>
                <a:ext cx="390" cy="480"/>
                <a:chOff x="680" y="3120"/>
                <a:chExt cx="672" cy="480"/>
              </a:xfrm>
            </p:grpSpPr>
            <p:sp>
              <p:nvSpPr>
                <p:cNvPr id="12318" name="Text Box 150"/>
                <p:cNvSpPr txBox="1">
                  <a:spLocks noChangeArrowheads="1"/>
                </p:cNvSpPr>
                <p:nvPr/>
              </p:nvSpPr>
              <p:spPr bwMode="auto">
                <a:xfrm>
                  <a:off x="680" y="3120"/>
                  <a:ext cx="67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a:t>10</a:t>
                  </a:r>
                </a:p>
              </p:txBody>
            </p:sp>
            <p:sp>
              <p:nvSpPr>
                <p:cNvPr id="12319" name="Text Box 151"/>
                <p:cNvSpPr txBox="1">
                  <a:spLocks noChangeArrowheads="1"/>
                </p:cNvSpPr>
                <p:nvPr/>
              </p:nvSpPr>
              <p:spPr bwMode="auto">
                <a:xfrm>
                  <a:off x="792" y="3312"/>
                  <a:ext cx="4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a:t>3</a:t>
                  </a:r>
                </a:p>
              </p:txBody>
            </p:sp>
          </p:grpSp>
          <p:sp>
            <p:nvSpPr>
              <p:cNvPr id="12317" name="Line 152"/>
              <p:cNvSpPr>
                <a:spLocks noChangeShapeType="1"/>
              </p:cNvSpPr>
              <p:nvPr/>
            </p:nvSpPr>
            <p:spPr bwMode="auto">
              <a:xfrm>
                <a:off x="2736" y="1092"/>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57503" name="Group 159"/>
          <p:cNvGrpSpPr>
            <a:grpSpLocks/>
          </p:cNvGrpSpPr>
          <p:nvPr/>
        </p:nvGrpSpPr>
        <p:grpSpPr bwMode="auto">
          <a:xfrm>
            <a:off x="504825" y="2946400"/>
            <a:ext cx="4257675" cy="787400"/>
            <a:chOff x="192" y="1728"/>
            <a:chExt cx="2682" cy="496"/>
          </a:xfrm>
        </p:grpSpPr>
        <p:sp>
          <p:nvSpPr>
            <p:cNvPr id="12302" name="Text Box 126"/>
            <p:cNvSpPr txBox="1">
              <a:spLocks noChangeArrowheads="1"/>
            </p:cNvSpPr>
            <p:nvPr/>
          </p:nvSpPr>
          <p:spPr bwMode="auto">
            <a:xfrm>
              <a:off x="480" y="1820"/>
              <a:ext cx="239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solidFill>
                    <a:srgbClr val="FF0000"/>
                  </a:solidFill>
                </a:rPr>
                <a:t>(3</a:t>
              </a:r>
              <a:r>
                <a:rPr lang="en-US" altLang="en-US" i="1">
                  <a:solidFill>
                    <a:srgbClr val="FF0000"/>
                  </a:solidFill>
                </a:rPr>
                <a:t>x</a:t>
              </a:r>
              <a:r>
                <a:rPr lang="en-US" altLang="en-US">
                  <a:solidFill>
                    <a:srgbClr val="FF0000"/>
                  </a:solidFill>
                </a:rPr>
                <a:t>)</a:t>
              </a:r>
              <a:r>
                <a:rPr lang="en-US" altLang="en-US"/>
                <a:t> =      </a:t>
              </a:r>
              <a:r>
                <a:rPr lang="en-US" altLang="en-US">
                  <a:solidFill>
                    <a:srgbClr val="FF0000"/>
                  </a:solidFill>
                </a:rPr>
                <a:t>(3</a:t>
              </a:r>
              <a:r>
                <a:rPr lang="en-US" altLang="en-US" i="1">
                  <a:solidFill>
                    <a:srgbClr val="FF0000"/>
                  </a:solidFill>
                </a:rPr>
                <a:t>x</a:t>
              </a:r>
              <a:r>
                <a:rPr lang="en-US" altLang="en-US">
                  <a:solidFill>
                    <a:srgbClr val="FF0000"/>
                  </a:solidFill>
                </a:rPr>
                <a:t>)</a:t>
              </a:r>
              <a:r>
                <a:rPr lang="en-US" altLang="en-US"/>
                <a:t> + 2</a:t>
              </a:r>
              <a:r>
                <a:rPr lang="en-US" altLang="en-US">
                  <a:solidFill>
                    <a:srgbClr val="FF0000"/>
                  </a:solidFill>
                </a:rPr>
                <a:t>(3</a:t>
              </a:r>
              <a:r>
                <a:rPr lang="en-US" altLang="en-US" i="1">
                  <a:solidFill>
                    <a:srgbClr val="FF0000"/>
                  </a:solidFill>
                </a:rPr>
                <a:t>x</a:t>
              </a:r>
              <a:r>
                <a:rPr lang="en-US" altLang="en-US">
                  <a:solidFill>
                    <a:srgbClr val="FF0000"/>
                  </a:solidFill>
                </a:rPr>
                <a:t>)</a:t>
              </a:r>
            </a:p>
          </p:txBody>
        </p:sp>
        <p:grpSp>
          <p:nvGrpSpPr>
            <p:cNvPr id="12303" name="Group 127"/>
            <p:cNvGrpSpPr>
              <a:grpSpLocks/>
            </p:cNvGrpSpPr>
            <p:nvPr/>
          </p:nvGrpSpPr>
          <p:grpSpPr bwMode="auto">
            <a:xfrm>
              <a:off x="192" y="1744"/>
              <a:ext cx="360" cy="480"/>
              <a:chOff x="2683" y="840"/>
              <a:chExt cx="360" cy="480"/>
            </a:xfrm>
          </p:grpSpPr>
          <p:grpSp>
            <p:nvGrpSpPr>
              <p:cNvPr id="12309" name="Group 128"/>
              <p:cNvGrpSpPr>
                <a:grpSpLocks/>
              </p:cNvGrpSpPr>
              <p:nvPr/>
            </p:nvGrpSpPr>
            <p:grpSpPr bwMode="auto">
              <a:xfrm>
                <a:off x="2683" y="840"/>
                <a:ext cx="360" cy="480"/>
                <a:chOff x="706" y="3120"/>
                <a:chExt cx="620" cy="480"/>
              </a:xfrm>
            </p:grpSpPr>
            <p:sp>
              <p:nvSpPr>
                <p:cNvPr id="12311" name="Text Box 129"/>
                <p:cNvSpPr txBox="1">
                  <a:spLocks noChangeArrowheads="1"/>
                </p:cNvSpPr>
                <p:nvPr/>
              </p:nvSpPr>
              <p:spPr bwMode="auto">
                <a:xfrm>
                  <a:off x="706" y="3120"/>
                  <a:ext cx="6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10</a:t>
                  </a:r>
                </a:p>
              </p:txBody>
            </p:sp>
            <p:sp>
              <p:nvSpPr>
                <p:cNvPr id="12312" name="Text Box 130"/>
                <p:cNvSpPr txBox="1">
                  <a:spLocks noChangeArrowheads="1"/>
                </p:cNvSpPr>
                <p:nvPr/>
              </p:nvSpPr>
              <p:spPr bwMode="auto">
                <a:xfrm>
                  <a:off x="804" y="3312"/>
                  <a:ext cx="4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3</a:t>
                  </a:r>
                </a:p>
              </p:txBody>
            </p:sp>
          </p:grpSp>
          <p:sp>
            <p:nvSpPr>
              <p:cNvPr id="12310" name="Line 131"/>
              <p:cNvSpPr>
                <a:spLocks noChangeShapeType="1"/>
              </p:cNvSpPr>
              <p:nvPr/>
            </p:nvSpPr>
            <p:spPr bwMode="auto">
              <a:xfrm>
                <a:off x="2736" y="1092"/>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2304" name="Group 154"/>
            <p:cNvGrpSpPr>
              <a:grpSpLocks/>
            </p:cNvGrpSpPr>
            <p:nvPr/>
          </p:nvGrpSpPr>
          <p:grpSpPr bwMode="auto">
            <a:xfrm>
              <a:off x="1253" y="1728"/>
              <a:ext cx="288" cy="480"/>
              <a:chOff x="2736" y="840"/>
              <a:chExt cx="288" cy="480"/>
            </a:xfrm>
          </p:grpSpPr>
          <p:grpSp>
            <p:nvGrpSpPr>
              <p:cNvPr id="12305" name="Group 155"/>
              <p:cNvGrpSpPr>
                <a:grpSpLocks/>
              </p:cNvGrpSpPr>
              <p:nvPr/>
            </p:nvGrpSpPr>
            <p:grpSpPr bwMode="auto">
              <a:xfrm>
                <a:off x="2744" y="840"/>
                <a:ext cx="238" cy="480"/>
                <a:chOff x="811" y="3120"/>
                <a:chExt cx="410" cy="480"/>
              </a:xfrm>
            </p:grpSpPr>
            <p:sp>
              <p:nvSpPr>
                <p:cNvPr id="12307" name="Text Box 156"/>
                <p:cNvSpPr txBox="1">
                  <a:spLocks noChangeArrowheads="1"/>
                </p:cNvSpPr>
                <p:nvPr/>
              </p:nvSpPr>
              <p:spPr bwMode="auto">
                <a:xfrm>
                  <a:off x="811" y="3120"/>
                  <a:ext cx="4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4</a:t>
                  </a:r>
                </a:p>
              </p:txBody>
            </p:sp>
            <p:sp>
              <p:nvSpPr>
                <p:cNvPr id="12308" name="Text Box 157"/>
                <p:cNvSpPr txBox="1">
                  <a:spLocks noChangeArrowheads="1"/>
                </p:cNvSpPr>
                <p:nvPr/>
              </p:nvSpPr>
              <p:spPr bwMode="auto">
                <a:xfrm>
                  <a:off x="811" y="3312"/>
                  <a:ext cx="39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endParaRPr lang="en-US" altLang="en-US"/>
                </a:p>
              </p:txBody>
            </p:sp>
          </p:grpSp>
          <p:sp>
            <p:nvSpPr>
              <p:cNvPr id="12306" name="Line 158"/>
              <p:cNvSpPr>
                <a:spLocks noChangeShapeType="1"/>
              </p:cNvSpPr>
              <p:nvPr/>
            </p:nvSpPr>
            <p:spPr bwMode="auto">
              <a:xfrm>
                <a:off x="2736" y="1092"/>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7476"/>
                                        </p:tgtEl>
                                        <p:attrNameLst>
                                          <p:attrName>style.visibility</p:attrName>
                                        </p:attrNameLst>
                                      </p:cBhvr>
                                      <p:to>
                                        <p:strVal val="visible"/>
                                      </p:to>
                                    </p:set>
                                    <p:animEffect transition="in" filter="strips(downLeft)">
                                      <p:cBhvr>
                                        <p:cTn id="7" dur="500"/>
                                        <p:tgtEl>
                                          <p:spTgt spid="57476"/>
                                        </p:tgtEl>
                                      </p:cBhvr>
                                    </p:animEffect>
                                  </p:childTnLst>
                                </p:cTn>
                              </p:par>
                            </p:childTnLst>
                          </p:cTn>
                        </p:par>
                        <p:par>
                          <p:cTn id="8" fill="hold" nodeType="afterGroup">
                            <p:stCondLst>
                              <p:cond delay="500"/>
                            </p:stCondLst>
                            <p:childTnLst>
                              <p:par>
                                <p:cTn id="9" presetID="8" presetClass="entr" presetSubtype="16" fill="hold" nodeType="afterEffect">
                                  <p:stCondLst>
                                    <p:cond delay="0"/>
                                  </p:stCondLst>
                                  <p:childTnLst>
                                    <p:set>
                                      <p:cBhvr>
                                        <p:cTn id="10" dur="1" fill="hold">
                                          <p:stCondLst>
                                            <p:cond delay="0"/>
                                          </p:stCondLst>
                                        </p:cTn>
                                        <p:tgtEl>
                                          <p:spTgt spid="57503"/>
                                        </p:tgtEl>
                                        <p:attrNameLst>
                                          <p:attrName>style.visibility</p:attrName>
                                        </p:attrNameLst>
                                      </p:cBhvr>
                                      <p:to>
                                        <p:strVal val="visible"/>
                                      </p:to>
                                    </p:set>
                                    <p:animEffect transition="in" filter="diamond(in)">
                                      <p:cBhvr>
                                        <p:cTn id="11" dur="500"/>
                                        <p:tgtEl>
                                          <p:spTgt spid="57503"/>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8" presetClass="entr" presetSubtype="12" fill="hold" grpId="0" nodeType="clickEffect">
                                  <p:stCondLst>
                                    <p:cond delay="0"/>
                                  </p:stCondLst>
                                  <p:childTnLst>
                                    <p:set>
                                      <p:cBhvr>
                                        <p:cTn id="15" dur="1" fill="hold">
                                          <p:stCondLst>
                                            <p:cond delay="0"/>
                                          </p:stCondLst>
                                        </p:cTn>
                                        <p:tgtEl>
                                          <p:spTgt spid="57478"/>
                                        </p:tgtEl>
                                        <p:attrNameLst>
                                          <p:attrName>style.visibility</p:attrName>
                                        </p:attrNameLst>
                                      </p:cBhvr>
                                      <p:to>
                                        <p:strVal val="visible"/>
                                      </p:to>
                                    </p:set>
                                    <p:animEffect transition="in" filter="strips(downLeft)">
                                      <p:cBhvr>
                                        <p:cTn id="16" dur="500"/>
                                        <p:tgtEl>
                                          <p:spTgt spid="57478"/>
                                        </p:tgtEl>
                                      </p:cBhvr>
                                    </p:animEffect>
                                  </p:childTnLst>
                                </p:cTn>
                              </p:par>
                            </p:childTnLst>
                          </p:cTn>
                        </p:par>
                        <p:par>
                          <p:cTn id="17" fill="hold" nodeType="afterGroup">
                            <p:stCondLst>
                              <p:cond delay="500"/>
                            </p:stCondLst>
                            <p:childTnLst>
                              <p:par>
                                <p:cTn id="18" presetID="29" presetClass="entr" presetSubtype="0" fill="hold" grpId="0" nodeType="afterEffect">
                                  <p:stCondLst>
                                    <p:cond delay="0"/>
                                  </p:stCondLst>
                                  <p:childTnLst>
                                    <p:set>
                                      <p:cBhvr>
                                        <p:cTn id="19" dur="1" fill="hold">
                                          <p:stCondLst>
                                            <p:cond delay="0"/>
                                          </p:stCondLst>
                                        </p:cTn>
                                        <p:tgtEl>
                                          <p:spTgt spid="57477"/>
                                        </p:tgtEl>
                                        <p:attrNameLst>
                                          <p:attrName>style.visibility</p:attrName>
                                        </p:attrNameLst>
                                      </p:cBhvr>
                                      <p:to>
                                        <p:strVal val="visible"/>
                                      </p:to>
                                    </p:set>
                                    <p:anim calcmode="lin" valueType="num">
                                      <p:cBhvr>
                                        <p:cTn id="20" dur="1000" fill="hold"/>
                                        <p:tgtEl>
                                          <p:spTgt spid="57477"/>
                                        </p:tgtEl>
                                        <p:attrNameLst>
                                          <p:attrName>ppt_x</p:attrName>
                                        </p:attrNameLst>
                                      </p:cBhvr>
                                      <p:tavLst>
                                        <p:tav tm="0">
                                          <p:val>
                                            <p:strVal val="#ppt_x-.2"/>
                                          </p:val>
                                        </p:tav>
                                        <p:tav tm="100000">
                                          <p:val>
                                            <p:strVal val="#ppt_x"/>
                                          </p:val>
                                        </p:tav>
                                      </p:tavLst>
                                    </p:anim>
                                    <p:anim calcmode="lin" valueType="num">
                                      <p:cBhvr>
                                        <p:cTn id="21" dur="1000" fill="hold"/>
                                        <p:tgtEl>
                                          <p:spTgt spid="57477"/>
                                        </p:tgtEl>
                                        <p:attrNameLst>
                                          <p:attrName>ppt_y</p:attrName>
                                        </p:attrNameLst>
                                      </p:cBhvr>
                                      <p:tavLst>
                                        <p:tav tm="0">
                                          <p:val>
                                            <p:strVal val="#ppt_y"/>
                                          </p:val>
                                        </p:tav>
                                        <p:tav tm="100000">
                                          <p:val>
                                            <p:strVal val="#ppt_y"/>
                                          </p:val>
                                        </p:tav>
                                      </p:tavLst>
                                    </p:anim>
                                    <p:animEffect transition="in" filter="wipe(right)" prLst="gradientSize: 0.1">
                                      <p:cBhvr>
                                        <p:cTn id="22" dur="1000"/>
                                        <p:tgtEl>
                                          <p:spTgt spid="5747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57480"/>
                                        </p:tgtEl>
                                        <p:attrNameLst>
                                          <p:attrName>style.visibility</p:attrName>
                                        </p:attrNameLst>
                                      </p:cBhvr>
                                      <p:to>
                                        <p:strVal val="visible"/>
                                      </p:to>
                                    </p:set>
                                    <p:animEffect transition="in" filter="strips(downLeft)">
                                      <p:cBhvr>
                                        <p:cTn id="27" dur="500"/>
                                        <p:tgtEl>
                                          <p:spTgt spid="57480"/>
                                        </p:tgtEl>
                                      </p:cBhvr>
                                    </p:animEffect>
                                  </p:childTnLst>
                                </p:cTn>
                              </p:par>
                            </p:childTnLst>
                          </p:cTn>
                        </p:par>
                        <p:par>
                          <p:cTn id="28" fill="hold" nodeType="afterGroup">
                            <p:stCondLst>
                              <p:cond delay="500"/>
                            </p:stCondLst>
                            <p:childTnLst>
                              <p:par>
                                <p:cTn id="29" presetID="5" presetClass="entr" presetSubtype="10" fill="hold" grpId="0" nodeType="afterEffect">
                                  <p:stCondLst>
                                    <p:cond delay="0"/>
                                  </p:stCondLst>
                                  <p:childTnLst>
                                    <p:set>
                                      <p:cBhvr>
                                        <p:cTn id="30" dur="1" fill="hold">
                                          <p:stCondLst>
                                            <p:cond delay="0"/>
                                          </p:stCondLst>
                                        </p:cTn>
                                        <p:tgtEl>
                                          <p:spTgt spid="57479"/>
                                        </p:tgtEl>
                                        <p:attrNameLst>
                                          <p:attrName>style.visibility</p:attrName>
                                        </p:attrNameLst>
                                      </p:cBhvr>
                                      <p:to>
                                        <p:strVal val="visible"/>
                                      </p:to>
                                    </p:set>
                                    <p:animEffect transition="in" filter="checkerboard(across)">
                                      <p:cBhvr>
                                        <p:cTn id="31" dur="500"/>
                                        <p:tgtEl>
                                          <p:spTgt spid="57479"/>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8" presetClass="entr" presetSubtype="12" fill="hold" grpId="0" nodeType="clickEffect">
                                  <p:stCondLst>
                                    <p:cond delay="0"/>
                                  </p:stCondLst>
                                  <p:childTnLst>
                                    <p:set>
                                      <p:cBhvr>
                                        <p:cTn id="35" dur="1" fill="hold">
                                          <p:stCondLst>
                                            <p:cond delay="0"/>
                                          </p:stCondLst>
                                        </p:cTn>
                                        <p:tgtEl>
                                          <p:spTgt spid="57486"/>
                                        </p:tgtEl>
                                        <p:attrNameLst>
                                          <p:attrName>style.visibility</p:attrName>
                                        </p:attrNameLst>
                                      </p:cBhvr>
                                      <p:to>
                                        <p:strVal val="visible"/>
                                      </p:to>
                                    </p:set>
                                    <p:animEffect transition="in" filter="strips(downLeft)">
                                      <p:cBhvr>
                                        <p:cTn id="36" dur="500"/>
                                        <p:tgtEl>
                                          <p:spTgt spid="57486"/>
                                        </p:tgtEl>
                                      </p:cBhvr>
                                    </p:animEffect>
                                  </p:childTnLst>
                                </p:cTn>
                              </p:par>
                            </p:childTnLst>
                          </p:cTn>
                        </p:par>
                        <p:par>
                          <p:cTn id="37" fill="hold" nodeType="afterGroup">
                            <p:stCondLst>
                              <p:cond delay="500"/>
                            </p:stCondLst>
                            <p:childTnLst>
                              <p:par>
                                <p:cTn id="38" presetID="5" presetClass="entr" presetSubtype="10" fill="hold" grpId="0" nodeType="afterEffect">
                                  <p:stCondLst>
                                    <p:cond delay="0"/>
                                  </p:stCondLst>
                                  <p:childTnLst>
                                    <p:set>
                                      <p:cBhvr>
                                        <p:cTn id="39" dur="1" fill="hold">
                                          <p:stCondLst>
                                            <p:cond delay="0"/>
                                          </p:stCondLst>
                                        </p:cTn>
                                        <p:tgtEl>
                                          <p:spTgt spid="57485"/>
                                        </p:tgtEl>
                                        <p:attrNameLst>
                                          <p:attrName>style.visibility</p:attrName>
                                        </p:attrNameLst>
                                      </p:cBhvr>
                                      <p:to>
                                        <p:strVal val="visible"/>
                                      </p:to>
                                    </p:set>
                                    <p:animEffect transition="in" filter="checkerboard(across)">
                                      <p:cBhvr>
                                        <p:cTn id="40" dur="500"/>
                                        <p:tgtEl>
                                          <p:spTgt spid="574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476" grpId="0"/>
      <p:bldP spid="57477" grpId="0"/>
      <p:bldP spid="57478" grpId="0"/>
      <p:bldP spid="57479" grpId="0"/>
      <p:bldP spid="57480" grpId="0"/>
      <p:bldP spid="57485" grpId="0"/>
      <p:bldP spid="5748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4"/>
          <p:cNvSpPr txBox="1">
            <a:spLocks noChangeArrowheads="1"/>
          </p:cNvSpPr>
          <p:nvPr/>
        </p:nvSpPr>
        <p:spPr bwMode="auto">
          <a:xfrm>
            <a:off x="0" y="9906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a:spcBef>
                <a:spcPct val="50000"/>
              </a:spcBef>
            </a:pPr>
            <a:r>
              <a:rPr lang="en-US" altLang="en-US">
                <a:solidFill>
                  <a:srgbClr val="FF0000"/>
                </a:solidFill>
                <a:latin typeface="Arial Black" pitchFamily="34" charset="0"/>
              </a:rPr>
              <a:t>Check It Out!</a:t>
            </a:r>
            <a:r>
              <a:rPr lang="en-US" altLang="en-US">
                <a:solidFill>
                  <a:srgbClr val="006699"/>
                </a:solidFill>
                <a:latin typeface="Arial Black" pitchFamily="34" charset="0"/>
              </a:rPr>
              <a:t> Example 1b</a:t>
            </a:r>
            <a:endParaRPr lang="en-US" altLang="en-US" sz="2600">
              <a:solidFill>
                <a:schemeClr val="accent2"/>
              </a:solidFill>
              <a:latin typeface="Arial MT Bl" charset="0"/>
            </a:endParaRPr>
          </a:p>
        </p:txBody>
      </p:sp>
      <p:sp>
        <p:nvSpPr>
          <p:cNvPr id="250885" name="Text Box 5"/>
          <p:cNvSpPr txBox="1">
            <a:spLocks noChangeArrowheads="1"/>
          </p:cNvSpPr>
          <p:nvPr/>
        </p:nvSpPr>
        <p:spPr bwMode="auto">
          <a:xfrm>
            <a:off x="5486400" y="2911475"/>
            <a:ext cx="3200400" cy="82232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Multiply each term by the LCD, 4x.</a:t>
            </a:r>
          </a:p>
        </p:txBody>
      </p:sp>
      <p:sp>
        <p:nvSpPr>
          <p:cNvPr id="250886" name="Text Box 6"/>
          <p:cNvSpPr txBox="1">
            <a:spLocks noChangeArrowheads="1"/>
          </p:cNvSpPr>
          <p:nvPr/>
        </p:nvSpPr>
        <p:spPr bwMode="auto">
          <a:xfrm>
            <a:off x="2019300" y="3657600"/>
            <a:ext cx="2444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24 + 5</a:t>
            </a:r>
            <a:r>
              <a:rPr lang="en-US" altLang="en-US" i="1"/>
              <a:t>x</a:t>
            </a:r>
            <a:r>
              <a:rPr lang="en-US" altLang="en-US"/>
              <a:t> = –7</a:t>
            </a:r>
            <a:r>
              <a:rPr lang="en-US" altLang="en-US" i="1"/>
              <a:t>x</a:t>
            </a:r>
            <a:endParaRPr lang="en-US" altLang="en-US"/>
          </a:p>
        </p:txBody>
      </p:sp>
      <p:sp>
        <p:nvSpPr>
          <p:cNvPr id="250887" name="Text Box 7"/>
          <p:cNvSpPr txBox="1">
            <a:spLocks noChangeArrowheads="1"/>
          </p:cNvSpPr>
          <p:nvPr/>
        </p:nvSpPr>
        <p:spPr bwMode="auto">
          <a:xfrm>
            <a:off x="5486400" y="3733800"/>
            <a:ext cx="35052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Simplify. Note that x </a:t>
            </a:r>
            <a:r>
              <a:rPr lang="en-US" altLang="en-US" i="1">
                <a:solidFill>
                  <a:srgbClr val="3333FF"/>
                </a:solidFill>
                <a:latin typeface="Arial" charset="0"/>
                <a:cs typeface="Arial" charset="0"/>
              </a:rPr>
              <a:t>≠ 0</a:t>
            </a:r>
            <a:r>
              <a:rPr lang="en-US" altLang="en-US" i="1">
                <a:solidFill>
                  <a:srgbClr val="3333FF"/>
                </a:solidFill>
                <a:latin typeface="Arial" charset="0"/>
              </a:rPr>
              <a:t>.</a:t>
            </a:r>
          </a:p>
        </p:txBody>
      </p:sp>
      <p:sp>
        <p:nvSpPr>
          <p:cNvPr id="250888" name="Text Box 8"/>
          <p:cNvSpPr txBox="1">
            <a:spLocks noChangeArrowheads="1"/>
          </p:cNvSpPr>
          <p:nvPr/>
        </p:nvSpPr>
        <p:spPr bwMode="auto">
          <a:xfrm>
            <a:off x="2849563" y="4114800"/>
            <a:ext cx="17986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24</a:t>
            </a:r>
            <a:r>
              <a:rPr lang="en-US" altLang="en-US" i="1"/>
              <a:t> </a:t>
            </a:r>
            <a:r>
              <a:rPr lang="en-US" altLang="en-US"/>
              <a:t>= –12</a:t>
            </a:r>
            <a:r>
              <a:rPr lang="en-US" altLang="en-US" i="1"/>
              <a:t>x</a:t>
            </a:r>
            <a:endParaRPr lang="en-US" altLang="en-US"/>
          </a:p>
        </p:txBody>
      </p:sp>
      <p:sp>
        <p:nvSpPr>
          <p:cNvPr id="250889" name="Text Box 9"/>
          <p:cNvSpPr txBox="1">
            <a:spLocks noChangeArrowheads="1"/>
          </p:cNvSpPr>
          <p:nvPr/>
        </p:nvSpPr>
        <p:spPr bwMode="auto">
          <a:xfrm>
            <a:off x="5486400" y="4191000"/>
            <a:ext cx="3429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Combine like terms.</a:t>
            </a:r>
          </a:p>
        </p:txBody>
      </p:sp>
      <p:sp>
        <p:nvSpPr>
          <p:cNvPr id="250890" name="Text Box 10"/>
          <p:cNvSpPr txBox="1">
            <a:spLocks noChangeArrowheads="1"/>
          </p:cNvSpPr>
          <p:nvPr/>
        </p:nvSpPr>
        <p:spPr bwMode="auto">
          <a:xfrm>
            <a:off x="3052763" y="4648200"/>
            <a:ext cx="12176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i="1"/>
              <a:t>x </a:t>
            </a:r>
            <a:r>
              <a:rPr lang="en-US" altLang="en-US"/>
              <a:t>= –2</a:t>
            </a:r>
          </a:p>
        </p:txBody>
      </p:sp>
      <p:sp>
        <p:nvSpPr>
          <p:cNvPr id="250891" name="Text Box 11"/>
          <p:cNvSpPr txBox="1">
            <a:spLocks noChangeArrowheads="1"/>
          </p:cNvSpPr>
          <p:nvPr/>
        </p:nvSpPr>
        <p:spPr bwMode="auto">
          <a:xfrm>
            <a:off x="5486400" y="4724400"/>
            <a:ext cx="21336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Solve for x.</a:t>
            </a:r>
          </a:p>
        </p:txBody>
      </p:sp>
      <p:grpSp>
        <p:nvGrpSpPr>
          <p:cNvPr id="13322" name="Group 41"/>
          <p:cNvGrpSpPr>
            <a:grpSpLocks/>
          </p:cNvGrpSpPr>
          <p:nvPr/>
        </p:nvGrpSpPr>
        <p:grpSpPr bwMode="auto">
          <a:xfrm>
            <a:off x="304800" y="1752600"/>
            <a:ext cx="8839200" cy="774700"/>
            <a:chOff x="192" y="1104"/>
            <a:chExt cx="5568" cy="488"/>
          </a:xfrm>
        </p:grpSpPr>
        <p:sp>
          <p:nvSpPr>
            <p:cNvPr id="13341" name="Text Box 13"/>
            <p:cNvSpPr txBox="1">
              <a:spLocks noChangeArrowheads="1"/>
            </p:cNvSpPr>
            <p:nvPr/>
          </p:nvSpPr>
          <p:spPr bwMode="auto">
            <a:xfrm>
              <a:off x="192" y="1198"/>
              <a:ext cx="556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b="1"/>
                <a:t>Solve the equation      +      = –     . </a:t>
              </a:r>
              <a:endParaRPr lang="en-US" altLang="en-US">
                <a:latin typeface="Times" pitchFamily="18" charset="0"/>
              </a:endParaRPr>
            </a:p>
          </p:txBody>
        </p:sp>
        <p:grpSp>
          <p:nvGrpSpPr>
            <p:cNvPr id="13342" name="Group 14"/>
            <p:cNvGrpSpPr>
              <a:grpSpLocks/>
            </p:cNvGrpSpPr>
            <p:nvPr/>
          </p:nvGrpSpPr>
          <p:grpSpPr bwMode="auto">
            <a:xfrm>
              <a:off x="2877" y="1104"/>
              <a:ext cx="291" cy="480"/>
              <a:chOff x="2733" y="840"/>
              <a:chExt cx="291" cy="480"/>
            </a:xfrm>
          </p:grpSpPr>
          <p:grpSp>
            <p:nvGrpSpPr>
              <p:cNvPr id="13353" name="Group 15"/>
              <p:cNvGrpSpPr>
                <a:grpSpLocks/>
              </p:cNvGrpSpPr>
              <p:nvPr/>
            </p:nvGrpSpPr>
            <p:grpSpPr bwMode="auto">
              <a:xfrm>
                <a:off x="2733" y="840"/>
                <a:ext cx="256" cy="480"/>
                <a:chOff x="792" y="3120"/>
                <a:chExt cx="441" cy="480"/>
              </a:xfrm>
            </p:grpSpPr>
            <p:sp>
              <p:nvSpPr>
                <p:cNvPr id="13355" name="Text Box 16"/>
                <p:cNvSpPr txBox="1">
                  <a:spLocks noChangeArrowheads="1"/>
                </p:cNvSpPr>
                <p:nvPr/>
              </p:nvSpPr>
              <p:spPr bwMode="auto">
                <a:xfrm>
                  <a:off x="797" y="3120"/>
                  <a:ext cx="4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a:t>5</a:t>
                  </a:r>
                </a:p>
              </p:txBody>
            </p:sp>
            <p:sp>
              <p:nvSpPr>
                <p:cNvPr id="13356" name="Text Box 17"/>
                <p:cNvSpPr txBox="1">
                  <a:spLocks noChangeArrowheads="1"/>
                </p:cNvSpPr>
                <p:nvPr/>
              </p:nvSpPr>
              <p:spPr bwMode="auto">
                <a:xfrm>
                  <a:off x="792" y="3312"/>
                  <a:ext cx="4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a:t>4</a:t>
                  </a:r>
                </a:p>
              </p:txBody>
            </p:sp>
          </p:grpSp>
          <p:sp>
            <p:nvSpPr>
              <p:cNvPr id="13354" name="Line 18"/>
              <p:cNvSpPr>
                <a:spLocks noChangeShapeType="1"/>
              </p:cNvSpPr>
              <p:nvPr/>
            </p:nvSpPr>
            <p:spPr bwMode="auto">
              <a:xfrm>
                <a:off x="2736" y="1092"/>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3343" name="Group 19"/>
            <p:cNvGrpSpPr>
              <a:grpSpLocks/>
            </p:cNvGrpSpPr>
            <p:nvPr/>
          </p:nvGrpSpPr>
          <p:grpSpPr bwMode="auto">
            <a:xfrm>
              <a:off x="2324" y="1112"/>
              <a:ext cx="288" cy="480"/>
              <a:chOff x="2736" y="840"/>
              <a:chExt cx="288" cy="480"/>
            </a:xfrm>
          </p:grpSpPr>
          <p:grpSp>
            <p:nvGrpSpPr>
              <p:cNvPr id="13349" name="Group 20"/>
              <p:cNvGrpSpPr>
                <a:grpSpLocks/>
              </p:cNvGrpSpPr>
              <p:nvPr/>
            </p:nvGrpSpPr>
            <p:grpSpPr bwMode="auto">
              <a:xfrm>
                <a:off x="2736" y="840"/>
                <a:ext cx="253" cy="480"/>
                <a:chOff x="797" y="3120"/>
                <a:chExt cx="436" cy="480"/>
              </a:xfrm>
            </p:grpSpPr>
            <p:sp>
              <p:nvSpPr>
                <p:cNvPr id="13351" name="Text Box 21"/>
                <p:cNvSpPr txBox="1">
                  <a:spLocks noChangeArrowheads="1"/>
                </p:cNvSpPr>
                <p:nvPr/>
              </p:nvSpPr>
              <p:spPr bwMode="auto">
                <a:xfrm>
                  <a:off x="797" y="3120"/>
                  <a:ext cx="4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a:t>6</a:t>
                  </a:r>
                </a:p>
              </p:txBody>
            </p:sp>
            <p:sp>
              <p:nvSpPr>
                <p:cNvPr id="13352" name="Text Box 22"/>
                <p:cNvSpPr txBox="1">
                  <a:spLocks noChangeArrowheads="1"/>
                </p:cNvSpPr>
                <p:nvPr/>
              </p:nvSpPr>
              <p:spPr bwMode="auto">
                <a:xfrm>
                  <a:off x="799" y="3312"/>
                  <a:ext cx="4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i="1"/>
                    <a:t>x</a:t>
                  </a:r>
                </a:p>
              </p:txBody>
            </p:sp>
          </p:grpSp>
          <p:sp>
            <p:nvSpPr>
              <p:cNvPr id="13350" name="Line 23"/>
              <p:cNvSpPr>
                <a:spLocks noChangeShapeType="1"/>
              </p:cNvSpPr>
              <p:nvPr/>
            </p:nvSpPr>
            <p:spPr bwMode="auto">
              <a:xfrm>
                <a:off x="2736" y="1092"/>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3344" name="Group 36"/>
            <p:cNvGrpSpPr>
              <a:grpSpLocks/>
            </p:cNvGrpSpPr>
            <p:nvPr/>
          </p:nvGrpSpPr>
          <p:grpSpPr bwMode="auto">
            <a:xfrm>
              <a:off x="3603" y="1112"/>
              <a:ext cx="291" cy="480"/>
              <a:chOff x="2733" y="840"/>
              <a:chExt cx="291" cy="480"/>
            </a:xfrm>
          </p:grpSpPr>
          <p:grpSp>
            <p:nvGrpSpPr>
              <p:cNvPr id="13345" name="Group 37"/>
              <p:cNvGrpSpPr>
                <a:grpSpLocks/>
              </p:cNvGrpSpPr>
              <p:nvPr/>
            </p:nvGrpSpPr>
            <p:grpSpPr bwMode="auto">
              <a:xfrm>
                <a:off x="2733" y="840"/>
                <a:ext cx="256" cy="480"/>
                <a:chOff x="792" y="3120"/>
                <a:chExt cx="441" cy="480"/>
              </a:xfrm>
            </p:grpSpPr>
            <p:sp>
              <p:nvSpPr>
                <p:cNvPr id="13347" name="Text Box 38"/>
                <p:cNvSpPr txBox="1">
                  <a:spLocks noChangeArrowheads="1"/>
                </p:cNvSpPr>
                <p:nvPr/>
              </p:nvSpPr>
              <p:spPr bwMode="auto">
                <a:xfrm>
                  <a:off x="797" y="3120"/>
                  <a:ext cx="4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a:t>7</a:t>
                  </a:r>
                </a:p>
              </p:txBody>
            </p:sp>
            <p:sp>
              <p:nvSpPr>
                <p:cNvPr id="13348" name="Text Box 39"/>
                <p:cNvSpPr txBox="1">
                  <a:spLocks noChangeArrowheads="1"/>
                </p:cNvSpPr>
                <p:nvPr/>
              </p:nvSpPr>
              <p:spPr bwMode="auto">
                <a:xfrm>
                  <a:off x="792" y="3312"/>
                  <a:ext cx="4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a:t>4</a:t>
                  </a:r>
                </a:p>
              </p:txBody>
            </p:sp>
          </p:grpSp>
          <p:sp>
            <p:nvSpPr>
              <p:cNvPr id="13346" name="Line 40"/>
              <p:cNvSpPr>
                <a:spLocks noChangeShapeType="1"/>
              </p:cNvSpPr>
              <p:nvPr/>
            </p:nvSpPr>
            <p:spPr bwMode="auto">
              <a:xfrm>
                <a:off x="2736" y="1092"/>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250927" name="Group 47"/>
          <p:cNvGrpSpPr>
            <a:grpSpLocks/>
          </p:cNvGrpSpPr>
          <p:nvPr/>
        </p:nvGrpSpPr>
        <p:grpSpPr bwMode="auto">
          <a:xfrm>
            <a:off x="588963" y="2946400"/>
            <a:ext cx="4713287" cy="787400"/>
            <a:chOff x="371" y="1856"/>
            <a:chExt cx="2969" cy="496"/>
          </a:xfrm>
        </p:grpSpPr>
        <p:grpSp>
          <p:nvGrpSpPr>
            <p:cNvPr id="13324" name="Group 24"/>
            <p:cNvGrpSpPr>
              <a:grpSpLocks/>
            </p:cNvGrpSpPr>
            <p:nvPr/>
          </p:nvGrpSpPr>
          <p:grpSpPr bwMode="auto">
            <a:xfrm>
              <a:off x="371" y="1856"/>
              <a:ext cx="2969" cy="496"/>
              <a:chOff x="245" y="1728"/>
              <a:chExt cx="2969" cy="496"/>
            </a:xfrm>
          </p:grpSpPr>
          <p:sp>
            <p:nvSpPr>
              <p:cNvPr id="13330" name="Text Box 25"/>
              <p:cNvSpPr txBox="1">
                <a:spLocks noChangeArrowheads="1"/>
              </p:cNvSpPr>
              <p:nvPr/>
            </p:nvSpPr>
            <p:spPr bwMode="auto">
              <a:xfrm>
                <a:off x="480" y="1820"/>
                <a:ext cx="273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solidFill>
                      <a:srgbClr val="FF0000"/>
                    </a:solidFill>
                  </a:rPr>
                  <a:t>(4</a:t>
                </a:r>
                <a:r>
                  <a:rPr lang="en-US" altLang="en-US" i="1">
                    <a:solidFill>
                      <a:srgbClr val="FF0000"/>
                    </a:solidFill>
                  </a:rPr>
                  <a:t>x</a:t>
                </a:r>
                <a:r>
                  <a:rPr lang="en-US" altLang="en-US">
                    <a:solidFill>
                      <a:srgbClr val="FF0000"/>
                    </a:solidFill>
                  </a:rPr>
                  <a:t>)</a:t>
                </a:r>
                <a:r>
                  <a:rPr lang="en-US" altLang="en-US"/>
                  <a:t> +      </a:t>
                </a:r>
                <a:r>
                  <a:rPr lang="en-US" altLang="en-US">
                    <a:solidFill>
                      <a:srgbClr val="FF0000"/>
                    </a:solidFill>
                  </a:rPr>
                  <a:t>(4</a:t>
                </a:r>
                <a:r>
                  <a:rPr lang="en-US" altLang="en-US" i="1">
                    <a:solidFill>
                      <a:srgbClr val="FF0000"/>
                    </a:solidFill>
                  </a:rPr>
                  <a:t>x</a:t>
                </a:r>
                <a:r>
                  <a:rPr lang="en-US" altLang="en-US">
                    <a:solidFill>
                      <a:srgbClr val="FF0000"/>
                    </a:solidFill>
                  </a:rPr>
                  <a:t>)</a:t>
                </a:r>
                <a:r>
                  <a:rPr lang="en-US" altLang="en-US"/>
                  <a:t> = –     </a:t>
                </a:r>
                <a:r>
                  <a:rPr lang="en-US" altLang="en-US">
                    <a:solidFill>
                      <a:srgbClr val="FF0000"/>
                    </a:solidFill>
                  </a:rPr>
                  <a:t>(4</a:t>
                </a:r>
                <a:r>
                  <a:rPr lang="en-US" altLang="en-US" i="1">
                    <a:solidFill>
                      <a:srgbClr val="FF0000"/>
                    </a:solidFill>
                  </a:rPr>
                  <a:t>x</a:t>
                </a:r>
                <a:r>
                  <a:rPr lang="en-US" altLang="en-US">
                    <a:solidFill>
                      <a:srgbClr val="FF0000"/>
                    </a:solidFill>
                  </a:rPr>
                  <a:t>)</a:t>
                </a:r>
              </a:p>
            </p:txBody>
          </p:sp>
          <p:grpSp>
            <p:nvGrpSpPr>
              <p:cNvPr id="13331" name="Group 26"/>
              <p:cNvGrpSpPr>
                <a:grpSpLocks/>
              </p:cNvGrpSpPr>
              <p:nvPr/>
            </p:nvGrpSpPr>
            <p:grpSpPr bwMode="auto">
              <a:xfrm>
                <a:off x="245" y="1744"/>
                <a:ext cx="288" cy="480"/>
                <a:chOff x="2736" y="840"/>
                <a:chExt cx="288" cy="480"/>
              </a:xfrm>
            </p:grpSpPr>
            <p:grpSp>
              <p:nvGrpSpPr>
                <p:cNvPr id="13337" name="Group 27"/>
                <p:cNvGrpSpPr>
                  <a:grpSpLocks/>
                </p:cNvGrpSpPr>
                <p:nvPr/>
              </p:nvGrpSpPr>
              <p:grpSpPr bwMode="auto">
                <a:xfrm>
                  <a:off x="2744" y="840"/>
                  <a:ext cx="238" cy="480"/>
                  <a:chOff x="811" y="3120"/>
                  <a:chExt cx="410" cy="480"/>
                </a:xfrm>
              </p:grpSpPr>
              <p:sp>
                <p:nvSpPr>
                  <p:cNvPr id="13339" name="Text Box 28"/>
                  <p:cNvSpPr txBox="1">
                    <a:spLocks noChangeArrowheads="1"/>
                  </p:cNvSpPr>
                  <p:nvPr/>
                </p:nvSpPr>
                <p:spPr bwMode="auto">
                  <a:xfrm>
                    <a:off x="811" y="3120"/>
                    <a:ext cx="4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6</a:t>
                    </a:r>
                  </a:p>
                </p:txBody>
              </p:sp>
              <p:sp>
                <p:nvSpPr>
                  <p:cNvPr id="13340" name="Text Box 29"/>
                  <p:cNvSpPr txBox="1">
                    <a:spLocks noChangeArrowheads="1"/>
                  </p:cNvSpPr>
                  <p:nvPr/>
                </p:nvSpPr>
                <p:spPr bwMode="auto">
                  <a:xfrm>
                    <a:off x="811" y="3312"/>
                    <a:ext cx="39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p>
                </p:txBody>
              </p:sp>
            </p:grpSp>
            <p:sp>
              <p:nvSpPr>
                <p:cNvPr id="13338" name="Line 30"/>
                <p:cNvSpPr>
                  <a:spLocks noChangeShapeType="1"/>
                </p:cNvSpPr>
                <p:nvPr/>
              </p:nvSpPr>
              <p:spPr bwMode="auto">
                <a:xfrm>
                  <a:off x="2736" y="1092"/>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3332" name="Group 31"/>
              <p:cNvGrpSpPr>
                <a:grpSpLocks/>
              </p:cNvGrpSpPr>
              <p:nvPr/>
            </p:nvGrpSpPr>
            <p:grpSpPr bwMode="auto">
              <a:xfrm>
                <a:off x="1253" y="1728"/>
                <a:ext cx="288" cy="480"/>
                <a:chOff x="2736" y="840"/>
                <a:chExt cx="288" cy="480"/>
              </a:xfrm>
            </p:grpSpPr>
            <p:grpSp>
              <p:nvGrpSpPr>
                <p:cNvPr id="13333" name="Group 32"/>
                <p:cNvGrpSpPr>
                  <a:grpSpLocks/>
                </p:cNvGrpSpPr>
                <p:nvPr/>
              </p:nvGrpSpPr>
              <p:grpSpPr bwMode="auto">
                <a:xfrm>
                  <a:off x="2740" y="840"/>
                  <a:ext cx="242" cy="480"/>
                  <a:chOff x="804" y="3120"/>
                  <a:chExt cx="417" cy="480"/>
                </a:xfrm>
              </p:grpSpPr>
              <p:sp>
                <p:nvSpPr>
                  <p:cNvPr id="13335" name="Text Box 33"/>
                  <p:cNvSpPr txBox="1">
                    <a:spLocks noChangeArrowheads="1"/>
                  </p:cNvSpPr>
                  <p:nvPr/>
                </p:nvSpPr>
                <p:spPr bwMode="auto">
                  <a:xfrm>
                    <a:off x="811" y="3120"/>
                    <a:ext cx="4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5</a:t>
                    </a:r>
                  </a:p>
                </p:txBody>
              </p:sp>
              <p:sp>
                <p:nvSpPr>
                  <p:cNvPr id="13336" name="Text Box 34"/>
                  <p:cNvSpPr txBox="1">
                    <a:spLocks noChangeArrowheads="1"/>
                  </p:cNvSpPr>
                  <p:nvPr/>
                </p:nvSpPr>
                <p:spPr bwMode="auto">
                  <a:xfrm>
                    <a:off x="804" y="3312"/>
                    <a:ext cx="4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4</a:t>
                    </a:r>
                  </a:p>
                </p:txBody>
              </p:sp>
            </p:grpSp>
            <p:sp>
              <p:nvSpPr>
                <p:cNvPr id="13334" name="Line 35"/>
                <p:cNvSpPr>
                  <a:spLocks noChangeShapeType="1"/>
                </p:cNvSpPr>
                <p:nvPr/>
              </p:nvSpPr>
              <p:spPr bwMode="auto">
                <a:xfrm>
                  <a:off x="2736" y="1092"/>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13325" name="Group 42"/>
            <p:cNvGrpSpPr>
              <a:grpSpLocks/>
            </p:cNvGrpSpPr>
            <p:nvPr/>
          </p:nvGrpSpPr>
          <p:grpSpPr bwMode="auto">
            <a:xfrm>
              <a:off x="2573" y="1856"/>
              <a:ext cx="288" cy="480"/>
              <a:chOff x="2736" y="840"/>
              <a:chExt cx="288" cy="480"/>
            </a:xfrm>
          </p:grpSpPr>
          <p:grpSp>
            <p:nvGrpSpPr>
              <p:cNvPr id="13326" name="Group 43"/>
              <p:cNvGrpSpPr>
                <a:grpSpLocks/>
              </p:cNvGrpSpPr>
              <p:nvPr/>
            </p:nvGrpSpPr>
            <p:grpSpPr bwMode="auto">
              <a:xfrm>
                <a:off x="2740" y="840"/>
                <a:ext cx="242" cy="480"/>
                <a:chOff x="804" y="3120"/>
                <a:chExt cx="417" cy="480"/>
              </a:xfrm>
            </p:grpSpPr>
            <p:sp>
              <p:nvSpPr>
                <p:cNvPr id="13328" name="Text Box 44"/>
                <p:cNvSpPr txBox="1">
                  <a:spLocks noChangeArrowheads="1"/>
                </p:cNvSpPr>
                <p:nvPr/>
              </p:nvSpPr>
              <p:spPr bwMode="auto">
                <a:xfrm>
                  <a:off x="811" y="3120"/>
                  <a:ext cx="4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7</a:t>
                  </a:r>
                </a:p>
              </p:txBody>
            </p:sp>
            <p:sp>
              <p:nvSpPr>
                <p:cNvPr id="13329" name="Text Box 45"/>
                <p:cNvSpPr txBox="1">
                  <a:spLocks noChangeArrowheads="1"/>
                </p:cNvSpPr>
                <p:nvPr/>
              </p:nvSpPr>
              <p:spPr bwMode="auto">
                <a:xfrm>
                  <a:off x="804" y="3312"/>
                  <a:ext cx="4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4</a:t>
                  </a:r>
                </a:p>
              </p:txBody>
            </p:sp>
          </p:grpSp>
          <p:sp>
            <p:nvSpPr>
              <p:cNvPr id="13327" name="Line 46"/>
              <p:cNvSpPr>
                <a:spLocks noChangeShapeType="1"/>
              </p:cNvSpPr>
              <p:nvPr/>
            </p:nvSpPr>
            <p:spPr bwMode="auto">
              <a:xfrm>
                <a:off x="2736" y="1092"/>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50885"/>
                                        </p:tgtEl>
                                        <p:attrNameLst>
                                          <p:attrName>style.visibility</p:attrName>
                                        </p:attrNameLst>
                                      </p:cBhvr>
                                      <p:to>
                                        <p:strVal val="visible"/>
                                      </p:to>
                                    </p:set>
                                    <p:animEffect transition="in" filter="strips(downLeft)">
                                      <p:cBhvr>
                                        <p:cTn id="7" dur="500"/>
                                        <p:tgtEl>
                                          <p:spTgt spid="250885"/>
                                        </p:tgtEl>
                                      </p:cBhvr>
                                    </p:animEffect>
                                  </p:childTnLst>
                                </p:cTn>
                              </p:par>
                            </p:childTnLst>
                          </p:cTn>
                        </p:par>
                        <p:par>
                          <p:cTn id="8" fill="hold" nodeType="afterGroup">
                            <p:stCondLst>
                              <p:cond delay="500"/>
                            </p:stCondLst>
                            <p:childTnLst>
                              <p:par>
                                <p:cTn id="9" presetID="5" presetClass="entr" presetSubtype="10" fill="hold" nodeType="afterEffect">
                                  <p:stCondLst>
                                    <p:cond delay="0"/>
                                  </p:stCondLst>
                                  <p:childTnLst>
                                    <p:set>
                                      <p:cBhvr>
                                        <p:cTn id="10" dur="1" fill="hold">
                                          <p:stCondLst>
                                            <p:cond delay="0"/>
                                          </p:stCondLst>
                                        </p:cTn>
                                        <p:tgtEl>
                                          <p:spTgt spid="250927"/>
                                        </p:tgtEl>
                                        <p:attrNameLst>
                                          <p:attrName>style.visibility</p:attrName>
                                        </p:attrNameLst>
                                      </p:cBhvr>
                                      <p:to>
                                        <p:strVal val="visible"/>
                                      </p:to>
                                    </p:set>
                                    <p:animEffect transition="in" filter="checkerboard(across)">
                                      <p:cBhvr>
                                        <p:cTn id="11" dur="500"/>
                                        <p:tgtEl>
                                          <p:spTgt spid="250927"/>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8" presetClass="entr" presetSubtype="12" fill="hold" grpId="0" nodeType="clickEffect">
                                  <p:stCondLst>
                                    <p:cond delay="0"/>
                                  </p:stCondLst>
                                  <p:childTnLst>
                                    <p:set>
                                      <p:cBhvr>
                                        <p:cTn id="15" dur="1" fill="hold">
                                          <p:stCondLst>
                                            <p:cond delay="0"/>
                                          </p:stCondLst>
                                        </p:cTn>
                                        <p:tgtEl>
                                          <p:spTgt spid="250887"/>
                                        </p:tgtEl>
                                        <p:attrNameLst>
                                          <p:attrName>style.visibility</p:attrName>
                                        </p:attrNameLst>
                                      </p:cBhvr>
                                      <p:to>
                                        <p:strVal val="visible"/>
                                      </p:to>
                                    </p:set>
                                    <p:animEffect transition="in" filter="strips(downLeft)">
                                      <p:cBhvr>
                                        <p:cTn id="16" dur="500"/>
                                        <p:tgtEl>
                                          <p:spTgt spid="250887"/>
                                        </p:tgtEl>
                                      </p:cBhvr>
                                    </p:animEffect>
                                  </p:childTnLst>
                                </p:cTn>
                              </p:par>
                            </p:childTnLst>
                          </p:cTn>
                        </p:par>
                        <p:par>
                          <p:cTn id="17" fill="hold" nodeType="afterGroup">
                            <p:stCondLst>
                              <p:cond delay="500"/>
                            </p:stCondLst>
                            <p:childTnLst>
                              <p:par>
                                <p:cTn id="18" presetID="29" presetClass="entr" presetSubtype="0" fill="hold" grpId="0" nodeType="afterEffect">
                                  <p:stCondLst>
                                    <p:cond delay="0"/>
                                  </p:stCondLst>
                                  <p:childTnLst>
                                    <p:set>
                                      <p:cBhvr>
                                        <p:cTn id="19" dur="1" fill="hold">
                                          <p:stCondLst>
                                            <p:cond delay="0"/>
                                          </p:stCondLst>
                                        </p:cTn>
                                        <p:tgtEl>
                                          <p:spTgt spid="250886"/>
                                        </p:tgtEl>
                                        <p:attrNameLst>
                                          <p:attrName>style.visibility</p:attrName>
                                        </p:attrNameLst>
                                      </p:cBhvr>
                                      <p:to>
                                        <p:strVal val="visible"/>
                                      </p:to>
                                    </p:set>
                                    <p:anim calcmode="lin" valueType="num">
                                      <p:cBhvr>
                                        <p:cTn id="20" dur="1000" fill="hold"/>
                                        <p:tgtEl>
                                          <p:spTgt spid="250886"/>
                                        </p:tgtEl>
                                        <p:attrNameLst>
                                          <p:attrName>ppt_x</p:attrName>
                                        </p:attrNameLst>
                                      </p:cBhvr>
                                      <p:tavLst>
                                        <p:tav tm="0">
                                          <p:val>
                                            <p:strVal val="#ppt_x-.2"/>
                                          </p:val>
                                        </p:tav>
                                        <p:tav tm="100000">
                                          <p:val>
                                            <p:strVal val="#ppt_x"/>
                                          </p:val>
                                        </p:tav>
                                      </p:tavLst>
                                    </p:anim>
                                    <p:anim calcmode="lin" valueType="num">
                                      <p:cBhvr>
                                        <p:cTn id="21" dur="1000" fill="hold"/>
                                        <p:tgtEl>
                                          <p:spTgt spid="250886"/>
                                        </p:tgtEl>
                                        <p:attrNameLst>
                                          <p:attrName>ppt_y</p:attrName>
                                        </p:attrNameLst>
                                      </p:cBhvr>
                                      <p:tavLst>
                                        <p:tav tm="0">
                                          <p:val>
                                            <p:strVal val="#ppt_y"/>
                                          </p:val>
                                        </p:tav>
                                        <p:tav tm="100000">
                                          <p:val>
                                            <p:strVal val="#ppt_y"/>
                                          </p:val>
                                        </p:tav>
                                      </p:tavLst>
                                    </p:anim>
                                    <p:animEffect transition="in" filter="wipe(right)" prLst="gradientSize: 0.1">
                                      <p:cBhvr>
                                        <p:cTn id="22" dur="1000"/>
                                        <p:tgtEl>
                                          <p:spTgt spid="25088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250889"/>
                                        </p:tgtEl>
                                        <p:attrNameLst>
                                          <p:attrName>style.visibility</p:attrName>
                                        </p:attrNameLst>
                                      </p:cBhvr>
                                      <p:to>
                                        <p:strVal val="visible"/>
                                      </p:to>
                                    </p:set>
                                    <p:animEffect transition="in" filter="strips(downLeft)">
                                      <p:cBhvr>
                                        <p:cTn id="27" dur="500"/>
                                        <p:tgtEl>
                                          <p:spTgt spid="250889"/>
                                        </p:tgtEl>
                                      </p:cBhvr>
                                    </p:animEffect>
                                  </p:childTnLst>
                                </p:cTn>
                              </p:par>
                            </p:childTnLst>
                          </p:cTn>
                        </p:par>
                        <p:par>
                          <p:cTn id="28" fill="hold" nodeType="afterGroup">
                            <p:stCondLst>
                              <p:cond delay="500"/>
                            </p:stCondLst>
                            <p:childTnLst>
                              <p:par>
                                <p:cTn id="29" presetID="5" presetClass="entr" presetSubtype="10" fill="hold" grpId="0" nodeType="afterEffect">
                                  <p:stCondLst>
                                    <p:cond delay="0"/>
                                  </p:stCondLst>
                                  <p:childTnLst>
                                    <p:set>
                                      <p:cBhvr>
                                        <p:cTn id="30" dur="1" fill="hold">
                                          <p:stCondLst>
                                            <p:cond delay="0"/>
                                          </p:stCondLst>
                                        </p:cTn>
                                        <p:tgtEl>
                                          <p:spTgt spid="250888"/>
                                        </p:tgtEl>
                                        <p:attrNameLst>
                                          <p:attrName>style.visibility</p:attrName>
                                        </p:attrNameLst>
                                      </p:cBhvr>
                                      <p:to>
                                        <p:strVal val="visible"/>
                                      </p:to>
                                    </p:set>
                                    <p:animEffect transition="in" filter="checkerboard(across)">
                                      <p:cBhvr>
                                        <p:cTn id="31" dur="500"/>
                                        <p:tgtEl>
                                          <p:spTgt spid="250888"/>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8" presetClass="entr" presetSubtype="12" fill="hold" grpId="0" nodeType="clickEffect">
                                  <p:stCondLst>
                                    <p:cond delay="0"/>
                                  </p:stCondLst>
                                  <p:childTnLst>
                                    <p:set>
                                      <p:cBhvr>
                                        <p:cTn id="35" dur="1" fill="hold">
                                          <p:stCondLst>
                                            <p:cond delay="0"/>
                                          </p:stCondLst>
                                        </p:cTn>
                                        <p:tgtEl>
                                          <p:spTgt spid="250891"/>
                                        </p:tgtEl>
                                        <p:attrNameLst>
                                          <p:attrName>style.visibility</p:attrName>
                                        </p:attrNameLst>
                                      </p:cBhvr>
                                      <p:to>
                                        <p:strVal val="visible"/>
                                      </p:to>
                                    </p:set>
                                    <p:animEffect transition="in" filter="strips(downLeft)">
                                      <p:cBhvr>
                                        <p:cTn id="36" dur="500"/>
                                        <p:tgtEl>
                                          <p:spTgt spid="250891"/>
                                        </p:tgtEl>
                                      </p:cBhvr>
                                    </p:animEffect>
                                  </p:childTnLst>
                                </p:cTn>
                              </p:par>
                            </p:childTnLst>
                          </p:cTn>
                        </p:par>
                        <p:par>
                          <p:cTn id="37" fill="hold" nodeType="afterGroup">
                            <p:stCondLst>
                              <p:cond delay="500"/>
                            </p:stCondLst>
                            <p:childTnLst>
                              <p:par>
                                <p:cTn id="38" presetID="5" presetClass="entr" presetSubtype="10" fill="hold" grpId="0" nodeType="afterEffect">
                                  <p:stCondLst>
                                    <p:cond delay="0"/>
                                  </p:stCondLst>
                                  <p:childTnLst>
                                    <p:set>
                                      <p:cBhvr>
                                        <p:cTn id="39" dur="1" fill="hold">
                                          <p:stCondLst>
                                            <p:cond delay="0"/>
                                          </p:stCondLst>
                                        </p:cTn>
                                        <p:tgtEl>
                                          <p:spTgt spid="250890"/>
                                        </p:tgtEl>
                                        <p:attrNameLst>
                                          <p:attrName>style.visibility</p:attrName>
                                        </p:attrNameLst>
                                      </p:cBhvr>
                                      <p:to>
                                        <p:strVal val="visible"/>
                                      </p:to>
                                    </p:set>
                                    <p:animEffect transition="in" filter="checkerboard(across)">
                                      <p:cBhvr>
                                        <p:cTn id="40" dur="500"/>
                                        <p:tgtEl>
                                          <p:spTgt spid="2508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0885" grpId="0"/>
      <p:bldP spid="250886" grpId="0"/>
      <p:bldP spid="250887" grpId="0"/>
      <p:bldP spid="250888" grpId="0"/>
      <p:bldP spid="250889" grpId="0"/>
      <p:bldP spid="250890" grpId="0"/>
      <p:bldP spid="25089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4"/>
          <p:cNvSpPr txBox="1">
            <a:spLocks noChangeArrowheads="1"/>
          </p:cNvSpPr>
          <p:nvPr/>
        </p:nvSpPr>
        <p:spPr bwMode="auto">
          <a:xfrm>
            <a:off x="0" y="9906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a:spcBef>
                <a:spcPct val="50000"/>
              </a:spcBef>
            </a:pPr>
            <a:r>
              <a:rPr lang="en-US" altLang="en-US">
                <a:solidFill>
                  <a:srgbClr val="FF0000"/>
                </a:solidFill>
                <a:latin typeface="Arial Black" pitchFamily="34" charset="0"/>
              </a:rPr>
              <a:t>Check It Out!</a:t>
            </a:r>
            <a:r>
              <a:rPr lang="en-US" altLang="en-US">
                <a:solidFill>
                  <a:srgbClr val="006699"/>
                </a:solidFill>
                <a:latin typeface="Arial Black" pitchFamily="34" charset="0"/>
              </a:rPr>
              <a:t> Example 1c</a:t>
            </a:r>
            <a:endParaRPr lang="en-US" altLang="en-US" sz="2600">
              <a:solidFill>
                <a:schemeClr val="accent2"/>
              </a:solidFill>
              <a:latin typeface="Arial MT Bl" charset="0"/>
            </a:endParaRPr>
          </a:p>
        </p:txBody>
      </p:sp>
      <p:sp>
        <p:nvSpPr>
          <p:cNvPr id="14339" name="Text Box 5"/>
          <p:cNvSpPr txBox="1">
            <a:spLocks noChangeArrowheads="1"/>
          </p:cNvSpPr>
          <p:nvPr/>
        </p:nvSpPr>
        <p:spPr bwMode="auto">
          <a:xfrm>
            <a:off x="304800" y="1901825"/>
            <a:ext cx="8839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b="1"/>
              <a:t>Solve the equation </a:t>
            </a:r>
            <a:r>
              <a:rPr lang="en-US" altLang="en-US" b="1" i="1"/>
              <a:t>x</a:t>
            </a:r>
            <a:r>
              <a:rPr lang="en-US" altLang="en-US" b="1"/>
              <a:t> =      – 1. </a:t>
            </a:r>
            <a:endParaRPr lang="en-US" altLang="en-US">
              <a:latin typeface="Times" pitchFamily="18" charset="0"/>
            </a:endParaRPr>
          </a:p>
        </p:txBody>
      </p:sp>
      <p:grpSp>
        <p:nvGrpSpPr>
          <p:cNvPr id="14340" name="Group 6"/>
          <p:cNvGrpSpPr>
            <a:grpSpLocks/>
          </p:cNvGrpSpPr>
          <p:nvPr/>
        </p:nvGrpSpPr>
        <p:grpSpPr bwMode="auto">
          <a:xfrm>
            <a:off x="4298950" y="1752600"/>
            <a:ext cx="457200" cy="762000"/>
            <a:chOff x="2736" y="840"/>
            <a:chExt cx="288" cy="480"/>
          </a:xfrm>
        </p:grpSpPr>
        <p:grpSp>
          <p:nvGrpSpPr>
            <p:cNvPr id="14359" name="Group 7"/>
            <p:cNvGrpSpPr>
              <a:grpSpLocks/>
            </p:cNvGrpSpPr>
            <p:nvPr/>
          </p:nvGrpSpPr>
          <p:grpSpPr bwMode="auto">
            <a:xfrm>
              <a:off x="2736" y="840"/>
              <a:ext cx="253" cy="480"/>
              <a:chOff x="797" y="3120"/>
              <a:chExt cx="436" cy="480"/>
            </a:xfrm>
          </p:grpSpPr>
          <p:sp>
            <p:nvSpPr>
              <p:cNvPr id="14361" name="Text Box 8"/>
              <p:cNvSpPr txBox="1">
                <a:spLocks noChangeArrowheads="1"/>
              </p:cNvSpPr>
              <p:nvPr/>
            </p:nvSpPr>
            <p:spPr bwMode="auto">
              <a:xfrm>
                <a:off x="797" y="3120"/>
                <a:ext cx="4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a:t>6</a:t>
                </a:r>
              </a:p>
            </p:txBody>
          </p:sp>
          <p:sp>
            <p:nvSpPr>
              <p:cNvPr id="14362" name="Text Box 9"/>
              <p:cNvSpPr txBox="1">
                <a:spLocks noChangeArrowheads="1"/>
              </p:cNvSpPr>
              <p:nvPr/>
            </p:nvSpPr>
            <p:spPr bwMode="auto">
              <a:xfrm>
                <a:off x="799" y="3312"/>
                <a:ext cx="4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i="1"/>
                  <a:t>x</a:t>
                </a:r>
                <a:endParaRPr lang="en-US" altLang="en-US" b="1"/>
              </a:p>
            </p:txBody>
          </p:sp>
        </p:grpSp>
        <p:sp>
          <p:nvSpPr>
            <p:cNvPr id="14360" name="Line 10"/>
            <p:cNvSpPr>
              <a:spLocks noChangeShapeType="1"/>
            </p:cNvSpPr>
            <p:nvPr/>
          </p:nvSpPr>
          <p:spPr bwMode="auto">
            <a:xfrm>
              <a:off x="2736" y="1092"/>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52939" name="Group 11"/>
          <p:cNvGrpSpPr>
            <a:grpSpLocks/>
          </p:cNvGrpSpPr>
          <p:nvPr/>
        </p:nvGrpSpPr>
        <p:grpSpPr bwMode="auto">
          <a:xfrm>
            <a:off x="762000" y="2743200"/>
            <a:ext cx="3344863" cy="762000"/>
            <a:chOff x="278" y="1368"/>
            <a:chExt cx="2107" cy="480"/>
          </a:xfrm>
        </p:grpSpPr>
        <p:sp>
          <p:nvSpPr>
            <p:cNvPr id="14353" name="Text Box 12"/>
            <p:cNvSpPr txBox="1">
              <a:spLocks noChangeArrowheads="1"/>
            </p:cNvSpPr>
            <p:nvPr/>
          </p:nvSpPr>
          <p:spPr bwMode="auto">
            <a:xfrm>
              <a:off x="278" y="1460"/>
              <a:ext cx="210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i="1"/>
                <a:t>x</a:t>
              </a:r>
              <a:r>
                <a:rPr lang="en-US" altLang="en-US">
                  <a:solidFill>
                    <a:srgbClr val="FF0000"/>
                  </a:solidFill>
                </a:rPr>
                <a:t>(</a:t>
              </a:r>
              <a:r>
                <a:rPr lang="en-US" altLang="en-US" i="1">
                  <a:solidFill>
                    <a:srgbClr val="FF0000"/>
                  </a:solidFill>
                </a:rPr>
                <a:t>x</a:t>
              </a:r>
              <a:r>
                <a:rPr lang="en-US" altLang="en-US">
                  <a:solidFill>
                    <a:srgbClr val="FF0000"/>
                  </a:solidFill>
                </a:rPr>
                <a:t>)</a:t>
              </a:r>
              <a:r>
                <a:rPr lang="en-US" altLang="en-US"/>
                <a:t> =      </a:t>
              </a:r>
              <a:r>
                <a:rPr lang="en-US" altLang="en-US">
                  <a:solidFill>
                    <a:srgbClr val="FF0000"/>
                  </a:solidFill>
                </a:rPr>
                <a:t>(</a:t>
              </a:r>
              <a:r>
                <a:rPr lang="en-US" altLang="en-US" i="1">
                  <a:solidFill>
                    <a:srgbClr val="FF0000"/>
                  </a:solidFill>
                </a:rPr>
                <a:t>x</a:t>
              </a:r>
              <a:r>
                <a:rPr lang="en-US" altLang="en-US">
                  <a:solidFill>
                    <a:srgbClr val="FF0000"/>
                  </a:solidFill>
                </a:rPr>
                <a:t>)</a:t>
              </a:r>
              <a:r>
                <a:rPr lang="en-US" altLang="en-US"/>
                <a:t> – 1</a:t>
              </a:r>
              <a:r>
                <a:rPr lang="en-US" altLang="en-US">
                  <a:solidFill>
                    <a:srgbClr val="FF0000"/>
                  </a:solidFill>
                </a:rPr>
                <a:t>(</a:t>
              </a:r>
              <a:r>
                <a:rPr lang="en-US" altLang="en-US" i="1">
                  <a:solidFill>
                    <a:srgbClr val="FF0000"/>
                  </a:solidFill>
                </a:rPr>
                <a:t>x</a:t>
              </a:r>
              <a:r>
                <a:rPr lang="en-US" altLang="en-US">
                  <a:solidFill>
                    <a:srgbClr val="FF0000"/>
                  </a:solidFill>
                </a:rPr>
                <a:t>)</a:t>
              </a:r>
            </a:p>
          </p:txBody>
        </p:sp>
        <p:grpSp>
          <p:nvGrpSpPr>
            <p:cNvPr id="14354" name="Group 13"/>
            <p:cNvGrpSpPr>
              <a:grpSpLocks/>
            </p:cNvGrpSpPr>
            <p:nvPr/>
          </p:nvGrpSpPr>
          <p:grpSpPr bwMode="auto">
            <a:xfrm>
              <a:off x="980" y="1368"/>
              <a:ext cx="288" cy="480"/>
              <a:chOff x="2736" y="840"/>
              <a:chExt cx="288" cy="480"/>
            </a:xfrm>
          </p:grpSpPr>
          <p:grpSp>
            <p:nvGrpSpPr>
              <p:cNvPr id="14355" name="Group 14"/>
              <p:cNvGrpSpPr>
                <a:grpSpLocks/>
              </p:cNvGrpSpPr>
              <p:nvPr/>
            </p:nvGrpSpPr>
            <p:grpSpPr bwMode="auto">
              <a:xfrm>
                <a:off x="2744" y="840"/>
                <a:ext cx="238" cy="480"/>
                <a:chOff x="811" y="3120"/>
                <a:chExt cx="410" cy="480"/>
              </a:xfrm>
            </p:grpSpPr>
            <p:sp>
              <p:nvSpPr>
                <p:cNvPr id="14357" name="Text Box 15"/>
                <p:cNvSpPr txBox="1">
                  <a:spLocks noChangeArrowheads="1"/>
                </p:cNvSpPr>
                <p:nvPr/>
              </p:nvSpPr>
              <p:spPr bwMode="auto">
                <a:xfrm>
                  <a:off x="811" y="3120"/>
                  <a:ext cx="4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6</a:t>
                  </a:r>
                </a:p>
              </p:txBody>
            </p:sp>
            <p:sp>
              <p:nvSpPr>
                <p:cNvPr id="14358" name="Text Box 16"/>
                <p:cNvSpPr txBox="1">
                  <a:spLocks noChangeArrowheads="1"/>
                </p:cNvSpPr>
                <p:nvPr/>
              </p:nvSpPr>
              <p:spPr bwMode="auto">
                <a:xfrm>
                  <a:off x="811" y="3312"/>
                  <a:ext cx="39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endParaRPr lang="en-US" altLang="en-US"/>
                </a:p>
              </p:txBody>
            </p:sp>
          </p:grpSp>
          <p:sp>
            <p:nvSpPr>
              <p:cNvPr id="14356" name="Line 17"/>
              <p:cNvSpPr>
                <a:spLocks noChangeShapeType="1"/>
              </p:cNvSpPr>
              <p:nvPr/>
            </p:nvSpPr>
            <p:spPr bwMode="auto">
              <a:xfrm>
                <a:off x="2736" y="1092"/>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252946" name="Text Box 18"/>
          <p:cNvSpPr txBox="1">
            <a:spLocks noChangeArrowheads="1"/>
          </p:cNvSpPr>
          <p:nvPr/>
        </p:nvSpPr>
        <p:spPr bwMode="auto">
          <a:xfrm>
            <a:off x="4191000" y="2895600"/>
            <a:ext cx="4953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Multiply each term by the LCD, x.</a:t>
            </a:r>
          </a:p>
        </p:txBody>
      </p:sp>
      <p:sp>
        <p:nvSpPr>
          <p:cNvPr id="252947" name="Text Box 19"/>
          <p:cNvSpPr txBox="1">
            <a:spLocks noChangeArrowheads="1"/>
          </p:cNvSpPr>
          <p:nvPr/>
        </p:nvSpPr>
        <p:spPr bwMode="auto">
          <a:xfrm>
            <a:off x="1076325" y="3429000"/>
            <a:ext cx="17430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i="1"/>
              <a:t>x</a:t>
            </a:r>
            <a:r>
              <a:rPr lang="en-US" altLang="en-US" baseline="30000"/>
              <a:t>2</a:t>
            </a:r>
            <a:r>
              <a:rPr lang="en-US" altLang="en-US"/>
              <a:t> = 6 – </a:t>
            </a:r>
            <a:r>
              <a:rPr lang="en-US" altLang="en-US" i="1"/>
              <a:t>x</a:t>
            </a:r>
            <a:endParaRPr lang="en-US" altLang="en-US"/>
          </a:p>
        </p:txBody>
      </p:sp>
      <p:sp>
        <p:nvSpPr>
          <p:cNvPr id="252948" name="Text Box 20"/>
          <p:cNvSpPr txBox="1">
            <a:spLocks noChangeArrowheads="1"/>
          </p:cNvSpPr>
          <p:nvPr/>
        </p:nvSpPr>
        <p:spPr bwMode="auto">
          <a:xfrm>
            <a:off x="4191000" y="3429000"/>
            <a:ext cx="4953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Simplify. Note that x </a:t>
            </a:r>
            <a:r>
              <a:rPr lang="en-US" altLang="en-US" i="1">
                <a:solidFill>
                  <a:srgbClr val="3333FF"/>
                </a:solidFill>
                <a:latin typeface="Arial" charset="0"/>
                <a:cs typeface="Arial" charset="0"/>
              </a:rPr>
              <a:t>≠ 0</a:t>
            </a:r>
            <a:r>
              <a:rPr lang="en-US" altLang="en-US" i="1">
                <a:solidFill>
                  <a:srgbClr val="3333FF"/>
                </a:solidFill>
                <a:latin typeface="Arial" charset="0"/>
              </a:rPr>
              <a:t>.</a:t>
            </a:r>
          </a:p>
        </p:txBody>
      </p:sp>
      <p:sp>
        <p:nvSpPr>
          <p:cNvPr id="252949" name="Text Box 21"/>
          <p:cNvSpPr txBox="1">
            <a:spLocks noChangeArrowheads="1"/>
          </p:cNvSpPr>
          <p:nvPr/>
        </p:nvSpPr>
        <p:spPr bwMode="auto">
          <a:xfrm>
            <a:off x="1255713" y="3962400"/>
            <a:ext cx="24018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i="1"/>
              <a:t>x</a:t>
            </a:r>
            <a:r>
              <a:rPr lang="en-US" altLang="en-US" baseline="30000"/>
              <a:t>2</a:t>
            </a:r>
            <a:r>
              <a:rPr lang="en-US" altLang="en-US"/>
              <a:t> + </a:t>
            </a:r>
            <a:r>
              <a:rPr lang="en-US" altLang="en-US" i="1"/>
              <a:t>x </a:t>
            </a:r>
            <a:r>
              <a:rPr lang="en-US" altLang="en-US"/>
              <a:t>– 6 = 0</a:t>
            </a:r>
          </a:p>
        </p:txBody>
      </p:sp>
      <p:sp>
        <p:nvSpPr>
          <p:cNvPr id="252950" name="Text Box 22"/>
          <p:cNvSpPr txBox="1">
            <a:spLocks noChangeArrowheads="1"/>
          </p:cNvSpPr>
          <p:nvPr/>
        </p:nvSpPr>
        <p:spPr bwMode="auto">
          <a:xfrm>
            <a:off x="4191000" y="3962400"/>
            <a:ext cx="4953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Write in standard form.</a:t>
            </a:r>
          </a:p>
        </p:txBody>
      </p:sp>
      <p:sp>
        <p:nvSpPr>
          <p:cNvPr id="252951" name="Text Box 23"/>
          <p:cNvSpPr txBox="1">
            <a:spLocks noChangeArrowheads="1"/>
          </p:cNvSpPr>
          <p:nvPr/>
        </p:nvSpPr>
        <p:spPr bwMode="auto">
          <a:xfrm>
            <a:off x="609600" y="4572000"/>
            <a:ext cx="30194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a:t>
            </a:r>
            <a:r>
              <a:rPr lang="en-US" altLang="en-US" i="1"/>
              <a:t>x</a:t>
            </a:r>
            <a:r>
              <a:rPr lang="en-US" altLang="en-US"/>
              <a:t> – 2)(</a:t>
            </a:r>
            <a:r>
              <a:rPr lang="en-US" altLang="en-US" i="1"/>
              <a:t>x </a:t>
            </a:r>
            <a:r>
              <a:rPr lang="en-US" altLang="en-US"/>
              <a:t>+ 3) = 0</a:t>
            </a:r>
          </a:p>
        </p:txBody>
      </p:sp>
      <p:sp>
        <p:nvSpPr>
          <p:cNvPr id="252952" name="Text Box 24"/>
          <p:cNvSpPr txBox="1">
            <a:spLocks noChangeArrowheads="1"/>
          </p:cNvSpPr>
          <p:nvPr/>
        </p:nvSpPr>
        <p:spPr bwMode="auto">
          <a:xfrm>
            <a:off x="4191000" y="4572000"/>
            <a:ext cx="152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Factor.</a:t>
            </a:r>
          </a:p>
        </p:txBody>
      </p:sp>
      <p:sp>
        <p:nvSpPr>
          <p:cNvPr id="252953" name="Text Box 25"/>
          <p:cNvSpPr txBox="1">
            <a:spLocks noChangeArrowheads="1"/>
          </p:cNvSpPr>
          <p:nvPr/>
        </p:nvSpPr>
        <p:spPr bwMode="auto">
          <a:xfrm>
            <a:off x="533400" y="5105400"/>
            <a:ext cx="3657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i="1"/>
              <a:t>x</a:t>
            </a:r>
            <a:r>
              <a:rPr lang="en-US" altLang="en-US"/>
              <a:t> – 2 = 0 or </a:t>
            </a:r>
            <a:r>
              <a:rPr lang="en-US" altLang="en-US" i="1"/>
              <a:t>x </a:t>
            </a:r>
            <a:r>
              <a:rPr lang="en-US" altLang="en-US"/>
              <a:t>+ 3 = 0</a:t>
            </a:r>
          </a:p>
        </p:txBody>
      </p:sp>
      <p:sp>
        <p:nvSpPr>
          <p:cNvPr id="252954" name="Text Box 26"/>
          <p:cNvSpPr txBox="1">
            <a:spLocks noChangeArrowheads="1"/>
          </p:cNvSpPr>
          <p:nvPr/>
        </p:nvSpPr>
        <p:spPr bwMode="auto">
          <a:xfrm>
            <a:off x="4191000" y="5105400"/>
            <a:ext cx="4953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Apply the Zero Product Property.</a:t>
            </a:r>
          </a:p>
        </p:txBody>
      </p:sp>
      <p:sp>
        <p:nvSpPr>
          <p:cNvPr id="252955" name="Text Box 27"/>
          <p:cNvSpPr txBox="1">
            <a:spLocks noChangeArrowheads="1"/>
          </p:cNvSpPr>
          <p:nvPr/>
        </p:nvSpPr>
        <p:spPr bwMode="auto">
          <a:xfrm>
            <a:off x="1143000" y="5715000"/>
            <a:ext cx="25892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i="1"/>
              <a:t>x</a:t>
            </a:r>
            <a:r>
              <a:rPr lang="en-US" altLang="en-US"/>
              <a:t> = 2 or </a:t>
            </a:r>
            <a:r>
              <a:rPr lang="en-US" altLang="en-US" i="1"/>
              <a:t>x </a:t>
            </a:r>
            <a:r>
              <a:rPr lang="en-US" altLang="en-US"/>
              <a:t>= –3</a:t>
            </a:r>
          </a:p>
        </p:txBody>
      </p:sp>
      <p:sp>
        <p:nvSpPr>
          <p:cNvPr id="252956" name="Text Box 28"/>
          <p:cNvSpPr txBox="1">
            <a:spLocks noChangeArrowheads="1"/>
          </p:cNvSpPr>
          <p:nvPr/>
        </p:nvSpPr>
        <p:spPr bwMode="auto">
          <a:xfrm>
            <a:off x="4114800" y="5715000"/>
            <a:ext cx="21336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Solve for x.</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52946"/>
                                        </p:tgtEl>
                                        <p:attrNameLst>
                                          <p:attrName>style.visibility</p:attrName>
                                        </p:attrNameLst>
                                      </p:cBhvr>
                                      <p:to>
                                        <p:strVal val="visible"/>
                                      </p:to>
                                    </p:set>
                                    <p:animEffect transition="in" filter="strips(downLeft)">
                                      <p:cBhvr>
                                        <p:cTn id="7" dur="500"/>
                                        <p:tgtEl>
                                          <p:spTgt spid="252946"/>
                                        </p:tgtEl>
                                      </p:cBhvr>
                                    </p:animEffect>
                                  </p:childTnLst>
                                </p:cTn>
                              </p:par>
                            </p:childTnLst>
                          </p:cTn>
                        </p:par>
                        <p:par>
                          <p:cTn id="8" fill="hold" nodeType="afterGroup">
                            <p:stCondLst>
                              <p:cond delay="500"/>
                            </p:stCondLst>
                            <p:childTnLst>
                              <p:par>
                                <p:cTn id="9" presetID="3" presetClass="entr" presetSubtype="10" fill="hold" nodeType="afterEffect">
                                  <p:stCondLst>
                                    <p:cond delay="0"/>
                                  </p:stCondLst>
                                  <p:childTnLst>
                                    <p:set>
                                      <p:cBhvr>
                                        <p:cTn id="10" dur="1" fill="hold">
                                          <p:stCondLst>
                                            <p:cond delay="0"/>
                                          </p:stCondLst>
                                        </p:cTn>
                                        <p:tgtEl>
                                          <p:spTgt spid="252939"/>
                                        </p:tgtEl>
                                        <p:attrNameLst>
                                          <p:attrName>style.visibility</p:attrName>
                                        </p:attrNameLst>
                                      </p:cBhvr>
                                      <p:to>
                                        <p:strVal val="visible"/>
                                      </p:to>
                                    </p:set>
                                    <p:animEffect transition="in" filter="blinds(horizontal)">
                                      <p:cBhvr>
                                        <p:cTn id="11" dur="500"/>
                                        <p:tgtEl>
                                          <p:spTgt spid="252939"/>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8" presetClass="entr" presetSubtype="12" fill="hold" grpId="0" nodeType="clickEffect">
                                  <p:stCondLst>
                                    <p:cond delay="0"/>
                                  </p:stCondLst>
                                  <p:childTnLst>
                                    <p:set>
                                      <p:cBhvr>
                                        <p:cTn id="15" dur="1" fill="hold">
                                          <p:stCondLst>
                                            <p:cond delay="0"/>
                                          </p:stCondLst>
                                        </p:cTn>
                                        <p:tgtEl>
                                          <p:spTgt spid="252948"/>
                                        </p:tgtEl>
                                        <p:attrNameLst>
                                          <p:attrName>style.visibility</p:attrName>
                                        </p:attrNameLst>
                                      </p:cBhvr>
                                      <p:to>
                                        <p:strVal val="visible"/>
                                      </p:to>
                                    </p:set>
                                    <p:animEffect transition="in" filter="strips(downLeft)">
                                      <p:cBhvr>
                                        <p:cTn id="16" dur="500"/>
                                        <p:tgtEl>
                                          <p:spTgt spid="252948"/>
                                        </p:tgtEl>
                                      </p:cBhvr>
                                    </p:animEffect>
                                  </p:childTnLst>
                                </p:cTn>
                              </p:par>
                            </p:childTnLst>
                          </p:cTn>
                        </p:par>
                        <p:par>
                          <p:cTn id="17" fill="hold" nodeType="afterGroup">
                            <p:stCondLst>
                              <p:cond delay="500"/>
                            </p:stCondLst>
                            <p:childTnLst>
                              <p:par>
                                <p:cTn id="18" presetID="29" presetClass="entr" presetSubtype="0" fill="hold" grpId="0" nodeType="afterEffect">
                                  <p:stCondLst>
                                    <p:cond delay="0"/>
                                  </p:stCondLst>
                                  <p:childTnLst>
                                    <p:set>
                                      <p:cBhvr>
                                        <p:cTn id="19" dur="1" fill="hold">
                                          <p:stCondLst>
                                            <p:cond delay="0"/>
                                          </p:stCondLst>
                                        </p:cTn>
                                        <p:tgtEl>
                                          <p:spTgt spid="252947"/>
                                        </p:tgtEl>
                                        <p:attrNameLst>
                                          <p:attrName>style.visibility</p:attrName>
                                        </p:attrNameLst>
                                      </p:cBhvr>
                                      <p:to>
                                        <p:strVal val="visible"/>
                                      </p:to>
                                    </p:set>
                                    <p:anim calcmode="lin" valueType="num">
                                      <p:cBhvr>
                                        <p:cTn id="20" dur="1000" fill="hold"/>
                                        <p:tgtEl>
                                          <p:spTgt spid="252947"/>
                                        </p:tgtEl>
                                        <p:attrNameLst>
                                          <p:attrName>ppt_x</p:attrName>
                                        </p:attrNameLst>
                                      </p:cBhvr>
                                      <p:tavLst>
                                        <p:tav tm="0">
                                          <p:val>
                                            <p:strVal val="#ppt_x-.2"/>
                                          </p:val>
                                        </p:tav>
                                        <p:tav tm="100000">
                                          <p:val>
                                            <p:strVal val="#ppt_x"/>
                                          </p:val>
                                        </p:tav>
                                      </p:tavLst>
                                    </p:anim>
                                    <p:anim calcmode="lin" valueType="num">
                                      <p:cBhvr>
                                        <p:cTn id="21" dur="1000" fill="hold"/>
                                        <p:tgtEl>
                                          <p:spTgt spid="252947"/>
                                        </p:tgtEl>
                                        <p:attrNameLst>
                                          <p:attrName>ppt_y</p:attrName>
                                        </p:attrNameLst>
                                      </p:cBhvr>
                                      <p:tavLst>
                                        <p:tav tm="0">
                                          <p:val>
                                            <p:strVal val="#ppt_y"/>
                                          </p:val>
                                        </p:tav>
                                        <p:tav tm="100000">
                                          <p:val>
                                            <p:strVal val="#ppt_y"/>
                                          </p:val>
                                        </p:tav>
                                      </p:tavLst>
                                    </p:anim>
                                    <p:animEffect transition="in" filter="wipe(right)" prLst="gradientSize: 0.1">
                                      <p:cBhvr>
                                        <p:cTn id="22" dur="1000"/>
                                        <p:tgtEl>
                                          <p:spTgt spid="25294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252950"/>
                                        </p:tgtEl>
                                        <p:attrNameLst>
                                          <p:attrName>style.visibility</p:attrName>
                                        </p:attrNameLst>
                                      </p:cBhvr>
                                      <p:to>
                                        <p:strVal val="visible"/>
                                      </p:to>
                                    </p:set>
                                    <p:animEffect transition="in" filter="strips(downLeft)">
                                      <p:cBhvr>
                                        <p:cTn id="27" dur="500"/>
                                        <p:tgtEl>
                                          <p:spTgt spid="252950"/>
                                        </p:tgtEl>
                                      </p:cBhvr>
                                    </p:animEffect>
                                  </p:childTnLst>
                                </p:cTn>
                              </p:par>
                            </p:childTnLst>
                          </p:cTn>
                        </p:par>
                        <p:par>
                          <p:cTn id="28" fill="hold" nodeType="afterGroup">
                            <p:stCondLst>
                              <p:cond delay="500"/>
                            </p:stCondLst>
                            <p:childTnLst>
                              <p:par>
                                <p:cTn id="29" presetID="5" presetClass="entr" presetSubtype="10" fill="hold" grpId="0" nodeType="afterEffect">
                                  <p:stCondLst>
                                    <p:cond delay="0"/>
                                  </p:stCondLst>
                                  <p:childTnLst>
                                    <p:set>
                                      <p:cBhvr>
                                        <p:cTn id="30" dur="1" fill="hold">
                                          <p:stCondLst>
                                            <p:cond delay="0"/>
                                          </p:stCondLst>
                                        </p:cTn>
                                        <p:tgtEl>
                                          <p:spTgt spid="252949"/>
                                        </p:tgtEl>
                                        <p:attrNameLst>
                                          <p:attrName>style.visibility</p:attrName>
                                        </p:attrNameLst>
                                      </p:cBhvr>
                                      <p:to>
                                        <p:strVal val="visible"/>
                                      </p:to>
                                    </p:set>
                                    <p:animEffect transition="in" filter="checkerboard(across)">
                                      <p:cBhvr>
                                        <p:cTn id="31" dur="500"/>
                                        <p:tgtEl>
                                          <p:spTgt spid="252949"/>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8" presetClass="entr" presetSubtype="12" fill="hold" grpId="0" nodeType="clickEffect">
                                  <p:stCondLst>
                                    <p:cond delay="0"/>
                                  </p:stCondLst>
                                  <p:childTnLst>
                                    <p:set>
                                      <p:cBhvr>
                                        <p:cTn id="35" dur="1" fill="hold">
                                          <p:stCondLst>
                                            <p:cond delay="0"/>
                                          </p:stCondLst>
                                        </p:cTn>
                                        <p:tgtEl>
                                          <p:spTgt spid="252952"/>
                                        </p:tgtEl>
                                        <p:attrNameLst>
                                          <p:attrName>style.visibility</p:attrName>
                                        </p:attrNameLst>
                                      </p:cBhvr>
                                      <p:to>
                                        <p:strVal val="visible"/>
                                      </p:to>
                                    </p:set>
                                    <p:animEffect transition="in" filter="strips(downLeft)">
                                      <p:cBhvr>
                                        <p:cTn id="36" dur="500"/>
                                        <p:tgtEl>
                                          <p:spTgt spid="252952"/>
                                        </p:tgtEl>
                                      </p:cBhvr>
                                    </p:animEffect>
                                  </p:childTnLst>
                                </p:cTn>
                              </p:par>
                            </p:childTnLst>
                          </p:cTn>
                        </p:par>
                        <p:par>
                          <p:cTn id="37" fill="hold" nodeType="afterGroup">
                            <p:stCondLst>
                              <p:cond delay="500"/>
                            </p:stCondLst>
                            <p:childTnLst>
                              <p:par>
                                <p:cTn id="38" presetID="5" presetClass="entr" presetSubtype="10" fill="hold" grpId="0" nodeType="afterEffect">
                                  <p:stCondLst>
                                    <p:cond delay="0"/>
                                  </p:stCondLst>
                                  <p:childTnLst>
                                    <p:set>
                                      <p:cBhvr>
                                        <p:cTn id="39" dur="1" fill="hold">
                                          <p:stCondLst>
                                            <p:cond delay="0"/>
                                          </p:stCondLst>
                                        </p:cTn>
                                        <p:tgtEl>
                                          <p:spTgt spid="252951"/>
                                        </p:tgtEl>
                                        <p:attrNameLst>
                                          <p:attrName>style.visibility</p:attrName>
                                        </p:attrNameLst>
                                      </p:cBhvr>
                                      <p:to>
                                        <p:strVal val="visible"/>
                                      </p:to>
                                    </p:set>
                                    <p:animEffect transition="in" filter="checkerboard(across)">
                                      <p:cBhvr>
                                        <p:cTn id="40" dur="500"/>
                                        <p:tgtEl>
                                          <p:spTgt spid="252951"/>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8" presetClass="entr" presetSubtype="12" fill="hold" grpId="0" nodeType="clickEffect">
                                  <p:stCondLst>
                                    <p:cond delay="0"/>
                                  </p:stCondLst>
                                  <p:childTnLst>
                                    <p:set>
                                      <p:cBhvr>
                                        <p:cTn id="44" dur="1" fill="hold">
                                          <p:stCondLst>
                                            <p:cond delay="0"/>
                                          </p:stCondLst>
                                        </p:cTn>
                                        <p:tgtEl>
                                          <p:spTgt spid="252954"/>
                                        </p:tgtEl>
                                        <p:attrNameLst>
                                          <p:attrName>style.visibility</p:attrName>
                                        </p:attrNameLst>
                                      </p:cBhvr>
                                      <p:to>
                                        <p:strVal val="visible"/>
                                      </p:to>
                                    </p:set>
                                    <p:animEffect transition="in" filter="strips(downLeft)">
                                      <p:cBhvr>
                                        <p:cTn id="45" dur="500"/>
                                        <p:tgtEl>
                                          <p:spTgt spid="252954"/>
                                        </p:tgtEl>
                                      </p:cBhvr>
                                    </p:animEffect>
                                  </p:childTnLst>
                                </p:cTn>
                              </p:par>
                            </p:childTnLst>
                          </p:cTn>
                        </p:par>
                        <p:par>
                          <p:cTn id="46" fill="hold" nodeType="afterGroup">
                            <p:stCondLst>
                              <p:cond delay="500"/>
                            </p:stCondLst>
                            <p:childTnLst>
                              <p:par>
                                <p:cTn id="47" presetID="5" presetClass="entr" presetSubtype="10" fill="hold" grpId="0" nodeType="afterEffect">
                                  <p:stCondLst>
                                    <p:cond delay="0"/>
                                  </p:stCondLst>
                                  <p:childTnLst>
                                    <p:set>
                                      <p:cBhvr>
                                        <p:cTn id="48" dur="1" fill="hold">
                                          <p:stCondLst>
                                            <p:cond delay="0"/>
                                          </p:stCondLst>
                                        </p:cTn>
                                        <p:tgtEl>
                                          <p:spTgt spid="252953"/>
                                        </p:tgtEl>
                                        <p:attrNameLst>
                                          <p:attrName>style.visibility</p:attrName>
                                        </p:attrNameLst>
                                      </p:cBhvr>
                                      <p:to>
                                        <p:strVal val="visible"/>
                                      </p:to>
                                    </p:set>
                                    <p:animEffect transition="in" filter="checkerboard(across)">
                                      <p:cBhvr>
                                        <p:cTn id="49" dur="500"/>
                                        <p:tgtEl>
                                          <p:spTgt spid="252953"/>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18" presetClass="entr" presetSubtype="12" fill="hold" grpId="0" nodeType="clickEffect">
                                  <p:stCondLst>
                                    <p:cond delay="0"/>
                                  </p:stCondLst>
                                  <p:childTnLst>
                                    <p:set>
                                      <p:cBhvr>
                                        <p:cTn id="53" dur="1" fill="hold">
                                          <p:stCondLst>
                                            <p:cond delay="0"/>
                                          </p:stCondLst>
                                        </p:cTn>
                                        <p:tgtEl>
                                          <p:spTgt spid="252956"/>
                                        </p:tgtEl>
                                        <p:attrNameLst>
                                          <p:attrName>style.visibility</p:attrName>
                                        </p:attrNameLst>
                                      </p:cBhvr>
                                      <p:to>
                                        <p:strVal val="visible"/>
                                      </p:to>
                                    </p:set>
                                    <p:animEffect transition="in" filter="strips(downLeft)">
                                      <p:cBhvr>
                                        <p:cTn id="54" dur="500"/>
                                        <p:tgtEl>
                                          <p:spTgt spid="252956"/>
                                        </p:tgtEl>
                                      </p:cBhvr>
                                    </p:animEffect>
                                  </p:childTnLst>
                                </p:cTn>
                              </p:par>
                            </p:childTnLst>
                          </p:cTn>
                        </p:par>
                        <p:par>
                          <p:cTn id="55" fill="hold" nodeType="afterGroup">
                            <p:stCondLst>
                              <p:cond delay="500"/>
                            </p:stCondLst>
                            <p:childTnLst>
                              <p:par>
                                <p:cTn id="56" presetID="5" presetClass="entr" presetSubtype="10" fill="hold" grpId="0" nodeType="afterEffect">
                                  <p:stCondLst>
                                    <p:cond delay="0"/>
                                  </p:stCondLst>
                                  <p:childTnLst>
                                    <p:set>
                                      <p:cBhvr>
                                        <p:cTn id="57" dur="1" fill="hold">
                                          <p:stCondLst>
                                            <p:cond delay="0"/>
                                          </p:stCondLst>
                                        </p:cTn>
                                        <p:tgtEl>
                                          <p:spTgt spid="252955"/>
                                        </p:tgtEl>
                                        <p:attrNameLst>
                                          <p:attrName>style.visibility</p:attrName>
                                        </p:attrNameLst>
                                      </p:cBhvr>
                                      <p:to>
                                        <p:strVal val="visible"/>
                                      </p:to>
                                    </p:set>
                                    <p:animEffect transition="in" filter="checkerboard(across)">
                                      <p:cBhvr>
                                        <p:cTn id="58" dur="500"/>
                                        <p:tgtEl>
                                          <p:spTgt spid="2529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2946" grpId="0"/>
      <p:bldP spid="252947" grpId="0"/>
      <p:bldP spid="252948" grpId="0"/>
      <p:bldP spid="252949" grpId="0"/>
      <p:bldP spid="252950" grpId="0"/>
      <p:bldP spid="252951" grpId="0"/>
      <p:bldP spid="252952" grpId="0"/>
      <p:bldP spid="252953" grpId="0"/>
      <p:bldP spid="252954" grpId="0"/>
      <p:bldP spid="252955" grpId="0"/>
      <p:bldP spid="252956" grpId="0"/>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RespondQuestionMaster">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iRespondGraphMaster">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7075</TotalTime>
  <Words>1514</Words>
  <Application>Microsoft Office PowerPoint</Application>
  <PresentationFormat>On-screen Show (4:3)</PresentationFormat>
  <Paragraphs>319</Paragraphs>
  <Slides>20</Slides>
  <Notes>20</Notes>
  <HiddenSlides>0</HiddenSlides>
  <MMClips>0</MMClips>
  <ScaleCrop>false</ScaleCrop>
  <HeadingPairs>
    <vt:vector size="8" baseType="variant">
      <vt:variant>
        <vt:lpstr>Fonts Used</vt:lpstr>
      </vt:variant>
      <vt:variant>
        <vt:i4>6</vt:i4>
      </vt:variant>
      <vt:variant>
        <vt:lpstr>Theme</vt:lpstr>
      </vt:variant>
      <vt:variant>
        <vt:i4>3</vt:i4>
      </vt:variant>
      <vt:variant>
        <vt:lpstr>Embedded OLE Servers</vt:lpstr>
      </vt:variant>
      <vt:variant>
        <vt:i4>1</vt:i4>
      </vt:variant>
      <vt:variant>
        <vt:lpstr>Slide Titles</vt:lpstr>
      </vt:variant>
      <vt:variant>
        <vt:i4>20</vt:i4>
      </vt:variant>
    </vt:vector>
  </HeadingPairs>
  <TitlesOfParts>
    <vt:vector size="30" baseType="lpstr">
      <vt:lpstr>Arial</vt:lpstr>
      <vt:lpstr>Arial Black</vt:lpstr>
      <vt:lpstr>Arial MT Bl</vt:lpstr>
      <vt:lpstr>Times</vt:lpstr>
      <vt:lpstr>Verdana</vt:lpstr>
      <vt:lpstr>Wingdings</vt:lpstr>
      <vt:lpstr>Default Design</vt:lpstr>
      <vt:lpstr>iRespondQuestionMaster</vt:lpstr>
      <vt:lpstr>iRespondGraphMaster</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Holt, Rinehart and Winston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HRW</dc:creator>
  <cp:lastModifiedBy>Seth Barclay</cp:lastModifiedBy>
  <cp:revision>311</cp:revision>
  <dcterms:created xsi:type="dcterms:W3CDTF">2002-10-14T18:20:28Z</dcterms:created>
  <dcterms:modified xsi:type="dcterms:W3CDTF">2015-10-13T13:07:02Z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howTimer">
    <vt:bool>true</vt:bool>
  </property>
  <property fmtid="{D5CDD505-2E9C-101B-9397-08002B2CF9AE}" pid="3" name="ShowPercent">
    <vt:bool>true</vt:bool>
  </property>
  <property fmtid="{D5CDD505-2E9C-101B-9397-08002B2CF9AE}" pid="4" name="AutoReflect">
    <vt:bool>false</vt:bool>
  </property>
  <property fmtid="{D5CDD505-2E9C-101B-9397-08002B2CF9AE}" pid="5" name="KeepGraph">
    <vt:bool>false</vt:bool>
  </property>
</Properties>
</file>