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  <p:sldMasterId id="2147483777" r:id="rId5"/>
    <p:sldMasterId id="2147483791" r:id="rId6"/>
    <p:sldMasterId id="2147484053" r:id="rId7"/>
  </p:sldMasterIdLst>
  <p:notesMasterIdLst>
    <p:notesMasterId r:id="rId22"/>
  </p:notesMasterIdLst>
  <p:handoutMasterIdLst>
    <p:handoutMasterId r:id="rId23"/>
  </p:handoutMasterIdLst>
  <p:sldIdLst>
    <p:sldId id="278" r:id="rId8"/>
    <p:sldId id="297" r:id="rId9"/>
    <p:sldId id="280" r:id="rId10"/>
    <p:sldId id="282" r:id="rId11"/>
    <p:sldId id="284" r:id="rId12"/>
    <p:sldId id="285" r:id="rId13"/>
    <p:sldId id="286" r:id="rId14"/>
    <p:sldId id="287" r:id="rId15"/>
    <p:sldId id="259" r:id="rId16"/>
    <p:sldId id="314" r:id="rId17"/>
    <p:sldId id="316" r:id="rId18"/>
    <p:sldId id="303" r:id="rId19"/>
    <p:sldId id="302" r:id="rId20"/>
    <p:sldId id="276" r:id="rId2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6A7DB7-D99F-4E43-8CB9-3023C438E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9793"/>
            <a:ext cx="50292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8E73D9-D53B-4CAF-AF5B-B06E650B9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40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725B-6B9B-42F3-AB4B-6DDE811A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FBB5-A1C1-4FE9-80FB-280058A87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6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F1D8-786D-4B42-A517-C7A42A810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2C11-E571-4273-9944-24C4E67D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45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72E1-DBD1-4D8D-926E-A6EEAAD6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1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C36C39-5CA3-4DF1-B6FD-F413D86A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5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06F173-85D8-4AAB-8D29-7F7B26525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7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0C670E-C7E1-4487-91ED-213084DB1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1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4483C0-5FCC-44C3-9605-F4348DBE2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4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538DB13-9230-4EBA-93AC-FF97BBC3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8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FBD504-6FCF-44CA-9D31-59468EB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3264-E93E-4C64-8CB3-46AE7F9D4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7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E3115B-C518-4F82-969A-2AB9EB89D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98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68BB9F-FDD3-4D1B-A23D-607CBE7F6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435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A14AC7-FC20-4239-9FE1-AB1CA8F37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593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392DFD-664B-45D2-88A8-7B9679C16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78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A50DCA5-46B9-4FCA-AC65-A9A114E1E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12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D705BD-32B7-45C1-9625-A498079C6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80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3A50AE-A960-47BD-B4F7-B4D58BCBC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36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37B07B-D32D-4C37-AB58-534014DE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1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C239191-BC88-43E6-9F98-B0FB777D4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18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B97545-F641-4387-8DD0-3CD81B66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9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9212-6144-458C-B446-A518FC00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38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DB6952-2BCB-43B3-B815-A0D426F92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27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2A8D8BB-B032-43EB-B91B-F8BC04783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68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97C76B-E0A7-47A4-B3C6-50BC8A6A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1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D52B3D-7DEF-451F-B219-97411ECE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88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97B91E-FBB2-4992-82B3-D09E34007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44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F689E8-B9E0-4DA4-AA3B-1CB857884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58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816D54-C54E-4285-B86F-8CCD8B70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0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ACE460A-960C-4178-ABF6-5E43D8909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7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9094071-01AA-4369-9106-238133A24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6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EA65AD-C9C2-4BBA-B54A-E426E710C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3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438F-3A86-4DE9-84B6-8BEF1F73F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8086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977A4F8-22CD-438B-920D-9A7AD115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132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2C2266-A7D4-4F24-B355-56F880305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617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F9625C-D59F-431B-A7AF-7301A9129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71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84A039-6745-4A49-86CC-795447615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82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1A18ED-7378-421B-A726-885D88217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74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10F661-D6A6-4B3B-8A26-23B08511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229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631F10-9ACC-43F6-A02E-4B129F9B6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2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C632BDA-C4D7-4856-A893-6CD4BE7CB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4682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BF133A-46F4-4057-A639-D6CAD0EA6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3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AAB9A3-E959-4203-8A41-F353A5BF6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DCC6-CEE1-46B7-94C0-F83EA2407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0092-4E92-49B4-A3AA-F4F4BE62B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BFDE3-A82E-4E86-BE0D-AEAA94165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546D-C6A1-42CC-A7F6-832178407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BEE6-8F3F-4C6F-B78C-92EC50D17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8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90E66-410E-4D47-A7AD-448A553A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  <p:sldLayoutId id="2147484540" r:id="rId9"/>
    <p:sldLayoutId id="2147484541" r:id="rId10"/>
    <p:sldLayoutId id="2147484542" r:id="rId11"/>
    <p:sldLayoutId id="2147484543" r:id="rId12"/>
    <p:sldLayoutId id="21474845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206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06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4400">
                <a:solidFill>
                  <a:schemeClr val="tx2"/>
                </a:solidFill>
                <a:latin typeface="Tahoma" pitchFamily="34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E.) Response E</a:t>
            </a:r>
          </a:p>
        </p:txBody>
      </p:sp>
      <p:sp>
        <p:nvSpPr>
          <p:cNvPr id="2058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545472"/>
                </a:solidFill>
              </a:rPr>
              <a:t>Percent Complete 100%</a:t>
            </a:r>
          </a:p>
        </p:txBody>
      </p:sp>
      <p:sp>
        <p:nvSpPr>
          <p:cNvPr id="2059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545472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11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1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2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3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10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6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7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1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67%</a:t>
              </a:r>
            </a:p>
          </p:txBody>
        </p:sp>
        <p:sp>
          <p:nvSpPr>
            <p:cNvPr id="3102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33%</a:t>
              </a:r>
            </a:p>
          </p:txBody>
        </p:sp>
        <p:sp>
          <p:nvSpPr>
            <p:cNvPr id="3103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4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5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8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99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0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3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A*</a:t>
              </a:r>
            </a:p>
          </p:txBody>
        </p:sp>
        <p:sp>
          <p:nvSpPr>
            <p:cNvPr id="3094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B*</a:t>
              </a:r>
            </a:p>
          </p:txBody>
        </p:sp>
        <p:sp>
          <p:nvSpPr>
            <p:cNvPr id="3095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C</a:t>
              </a:r>
            </a:p>
          </p:txBody>
        </p:sp>
        <p:sp>
          <p:nvSpPr>
            <p:cNvPr id="3096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D</a:t>
              </a:r>
            </a:p>
          </p:txBody>
        </p:sp>
        <p:sp>
          <p:nvSpPr>
            <p:cNvPr id="3097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7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3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0</a:t>
              </a:r>
            </a:p>
          </p:txBody>
        </p:sp>
        <p:sp>
          <p:nvSpPr>
            <p:cNvPr id="3084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1</a:t>
              </a:r>
            </a:p>
          </p:txBody>
        </p:sp>
        <p:sp>
          <p:nvSpPr>
            <p:cNvPr id="3085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2</a:t>
              </a:r>
            </a:p>
          </p:txBody>
        </p:sp>
        <p:sp>
          <p:nvSpPr>
            <p:cNvPr id="3086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D2F8839-4969-4326-BFD7-96EE7CEBE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fld id="{5564A62C-545B-49CD-84A8-619314C9ED38}" type="datetime1">
              <a:rPr lang="en-US"/>
              <a:pPr>
                <a:defRPr/>
              </a:pPr>
              <a:t>3/30/2020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38AC8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2.png"/><Relationship Id="rId10" Type="http://schemas.openxmlformats.org/officeDocument/2006/relationships/image" Target="../media/image15.wmf"/><Relationship Id="rId19" Type="http://schemas.openxmlformats.org/officeDocument/2006/relationships/image" Target="../media/image6.png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.png"/><Relationship Id="rId10" Type="http://schemas.openxmlformats.org/officeDocument/2006/relationships/image" Target="../media/image21.wmf"/><Relationship Id="rId19" Type="http://schemas.openxmlformats.org/officeDocument/2006/relationships/image" Target="../media/image6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81000" y="2133600"/>
            <a:ext cx="848677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Daily Question: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How do you rewrite logs and exponentials? 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How do you solve logs and exponentials?</a:t>
            </a:r>
          </a:p>
        </p:txBody>
      </p:sp>
      <p:pic>
        <p:nvPicPr>
          <p:cNvPr id="94211" name="Picture 3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5311775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7162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 panose="020B0A04020102020204" pitchFamily="34" charset="0"/>
              </a:rPr>
              <a:t> 5A.1 - Logarithmic Functions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en-US"/>
              <a:t>Questions??</a:t>
            </a:r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51054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Simplify using Inverses 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836613" y="1776413"/>
          <a:ext cx="28590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558720" imgH="241200" progId="Equation.DSMT4">
                  <p:embed/>
                </p:oleObj>
              </mc:Choice>
              <mc:Fallback>
                <p:oleObj name="Equation" r:id="rId3" imgW="558720" imgH="24120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776413"/>
                        <a:ext cx="2859087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836613" y="3352800"/>
          <a:ext cx="3963987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774360" imgH="241200" progId="Equation.DSMT4">
                  <p:embed/>
                </p:oleObj>
              </mc:Choice>
              <mc:Fallback>
                <p:oleObj name="Equation" r:id="rId5" imgW="774360" imgH="241200" progId="Equation.DSMT4">
                  <p:embed/>
                  <p:pic>
                    <p:nvPicPr>
                      <p:cNvPr id="553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3352800"/>
                        <a:ext cx="3963987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30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1600" y="54102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/>
              <a:t>Solving Exponential Equations</a:t>
            </a:r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53340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5"/>
          <a:stretch>
            <a:fillRect/>
          </a:stretch>
        </p:blipFill>
        <p:spPr bwMode="auto">
          <a:xfrm>
            <a:off x="942975" y="685800"/>
            <a:ext cx="73628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18413" y="52355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 rot="5400000">
            <a:off x="-2119312" y="2728912"/>
            <a:ext cx="5867400" cy="1019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Homework</a:t>
            </a:r>
          </a:p>
        </p:txBody>
      </p:sp>
      <p:pic>
        <p:nvPicPr>
          <p:cNvPr id="91141" name="Picture 5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02175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1752600" y="2057400"/>
            <a:ext cx="571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Day 1:</a:t>
            </a:r>
          </a:p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One to One Worksheet #1-26</a:t>
            </a:r>
          </a:p>
        </p:txBody>
      </p:sp>
      <p:pic>
        <p:nvPicPr>
          <p:cNvPr id="5" name="Picture 30" descr="j03044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7200" y="5235575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LOGS EQUAL THE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8004" name="WordArt 4"/>
          <p:cNvSpPr>
            <a:spLocks noChangeArrowheads="1" noChangeShapeType="1" noTextEdit="1"/>
          </p:cNvSpPr>
          <p:nvPr/>
        </p:nvSpPr>
        <p:spPr bwMode="auto">
          <a:xfrm>
            <a:off x="1143000" y="1828800"/>
            <a:ext cx="6553200" cy="4114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Exponent!</a:t>
            </a:r>
          </a:p>
        </p:txBody>
      </p:sp>
      <p:pic>
        <p:nvPicPr>
          <p:cNvPr id="5" name="Picture 4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117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9939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1917700"/>
            <a:ext cx="8061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The inverse of an exponential function is a </a:t>
            </a:r>
            <a:r>
              <a:rPr lang="en-US" altLang="en-US" b="1" u="sng">
                <a:latin typeface="Times New Roman" panose="02020603050405020304" pitchFamily="18" charset="0"/>
              </a:rPr>
              <a:t>logarithmic function</a:t>
            </a:r>
            <a:r>
              <a:rPr lang="en-US" altLang="en-US">
                <a:latin typeface="Times New Roman" panose="02020603050405020304" pitchFamily="18" charset="0"/>
              </a:rPr>
              <a:t>.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Logarithmic Function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157288" y="3276600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4000" i="1">
                <a:latin typeface="Times New Roman" panose="02020603050405020304" pitchFamily="18" charset="0"/>
              </a:rPr>
              <a:t>x = log </a:t>
            </a:r>
            <a:r>
              <a:rPr lang="en-US" altLang="en-US" sz="4000" i="1" baseline="-25000">
                <a:latin typeface="Times New Roman" panose="02020603050405020304" pitchFamily="18" charset="0"/>
              </a:rPr>
              <a:t>a </a:t>
            </a:r>
            <a:r>
              <a:rPr lang="en-US" altLang="en-US" sz="4000" i="1">
                <a:latin typeface="Times New Roman" panose="02020603050405020304" pitchFamily="18" charset="0"/>
              </a:rPr>
              <a:t>y</a:t>
            </a:r>
            <a:endParaRPr lang="en-US" altLang="en-US" sz="4000" b="1" u="sng">
              <a:latin typeface="Times New Roman" panose="02020603050405020304" pitchFamily="18" charset="0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295400" y="42672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read:  “x equals log base  </a:t>
            </a:r>
            <a:r>
              <a:rPr lang="en-US" altLang="en-US" sz="3600" i="1">
                <a:latin typeface="Times New Roman" panose="02020603050405020304" pitchFamily="18" charset="0"/>
              </a:rPr>
              <a:t>a</a:t>
            </a:r>
            <a:r>
              <a:rPr lang="en-US" altLang="en-US" sz="3600">
                <a:latin typeface="Times New Roman" panose="02020603050405020304" pitchFamily="18" charset="0"/>
              </a:rPr>
              <a:t> of  </a:t>
            </a:r>
            <a:r>
              <a:rPr lang="en-US" altLang="en-US" sz="3600" i="1">
                <a:latin typeface="Times New Roman" panose="02020603050405020304" pitchFamily="18" charset="0"/>
              </a:rPr>
              <a:t>y”</a:t>
            </a:r>
            <a:endParaRPr lang="en-US" altLang="en-US" sz="3600" b="1" u="sng">
              <a:latin typeface="Times New Roman" panose="02020603050405020304" pitchFamily="18" charset="0"/>
            </a:endParaRPr>
          </a:p>
        </p:txBody>
      </p:sp>
      <p:pic>
        <p:nvPicPr>
          <p:cNvPr id="105479" name="Picture 7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  <p:bldP spid="1054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348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We can convert exponential equations to logarithmic equations and vice versa, using this:</a:t>
            </a:r>
          </a:p>
        </p:txBody>
      </p:sp>
      <p:pic>
        <p:nvPicPr>
          <p:cNvPr id="107528" name="Picture 8" descr="j03044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5235575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2" name="Object 1"/>
          <p:cNvGraphicFramePr>
            <a:graphicFrameLocks noChangeAspect="1"/>
          </p:cNvGraphicFramePr>
          <p:nvPr/>
        </p:nvGraphicFramePr>
        <p:xfrm>
          <a:off x="190500" y="2895600"/>
          <a:ext cx="8801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9" imgW="2095500" imgH="254000" progId="Equation.DSMT4">
                  <p:embed/>
                </p:oleObj>
              </mc:Choice>
              <mc:Fallback>
                <p:oleObj name="Equation" r:id="rId9" imgW="2095500" imgH="254000" progId="Equation.DSMT4">
                  <p:embed/>
                  <p:pic>
                    <p:nvPicPr>
                      <p:cNvPr id="4813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895600"/>
                        <a:ext cx="8801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308100" y="1379538"/>
          <a:ext cx="2279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748975" imgH="291973" progId="Equation.DSMT4">
                  <p:embed/>
                </p:oleObj>
              </mc:Choice>
              <mc:Fallback>
                <p:oleObj name="Equation" r:id="rId3" imgW="748975" imgH="291973" progId="Equation.DSMT4">
                  <p:embed/>
                  <p:pic>
                    <p:nvPicPr>
                      <p:cNvPr id="49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22796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460500" y="2897188"/>
          <a:ext cx="2505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609336" imgH="215806" progId="Equation.DSMT4">
                  <p:embed/>
                </p:oleObj>
              </mc:Choice>
              <mc:Fallback>
                <p:oleObj name="Equation" r:id="rId5" imgW="609336" imgH="215806" progId="Equation.DSMT4">
                  <p:embed/>
                  <p:pic>
                    <p:nvPicPr>
                      <p:cNvPr id="1095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25050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1308100" y="4414838"/>
          <a:ext cx="21272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532937" imgH="215713" progId="Equation.DSMT4">
                  <p:embed/>
                </p:oleObj>
              </mc:Choice>
              <mc:Fallback>
                <p:oleObj name="Equation" r:id="rId7" imgW="532937" imgH="215713" progId="Equation.DSMT4">
                  <p:embed/>
                  <p:pic>
                    <p:nvPicPr>
                      <p:cNvPr id="1095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414838"/>
                        <a:ext cx="212725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4951413" y="1303338"/>
          <a:ext cx="18161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368140" imgH="215806" progId="Equation.DSMT4">
                  <p:embed/>
                </p:oleObj>
              </mc:Choice>
              <mc:Fallback>
                <p:oleObj name="Equation" r:id="rId9" imgW="368140" imgH="215806" progId="Equation.DSMT4">
                  <p:embed/>
                  <p:pic>
                    <p:nvPicPr>
                      <p:cNvPr id="1095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1303338"/>
                        <a:ext cx="1816100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4724400" y="2897188"/>
          <a:ext cx="1968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406048" imgH="215713" progId="Equation.DSMT4">
                  <p:embed/>
                </p:oleObj>
              </mc:Choice>
              <mc:Fallback>
                <p:oleObj name="Equation" r:id="rId11" imgW="406048" imgH="215713" progId="Equation.DSMT4">
                  <p:embed/>
                  <p:pic>
                    <p:nvPicPr>
                      <p:cNvPr id="1095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7188"/>
                        <a:ext cx="1968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4724400" y="4340225"/>
          <a:ext cx="20431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342603" imgH="215713" progId="Equation.DSMT4">
                  <p:embed/>
                </p:oleObj>
              </mc:Choice>
              <mc:Fallback>
                <p:oleObj name="Equation" r:id="rId13" imgW="342603" imgH="215713" progId="Equation.DSMT4">
                  <p:embed/>
                  <p:pic>
                    <p:nvPicPr>
                      <p:cNvPr id="1095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0225"/>
                        <a:ext cx="20431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-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Convert to exponential form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3)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9582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460500" y="2897188"/>
          <a:ext cx="1600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1105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1600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889375" y="2746375"/>
          <a:ext cx="31115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761669" imgH="291973" progId="Equation.DSMT4">
                  <p:embed/>
                </p:oleObj>
              </mc:Choice>
              <mc:Fallback>
                <p:oleObj name="Equation" r:id="rId5" imgW="761669" imgH="291973" progId="Equation.DSMT4">
                  <p:embed/>
                  <p:pic>
                    <p:nvPicPr>
                      <p:cNvPr id="1105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746375"/>
                        <a:ext cx="31115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1460500" y="4264025"/>
          <a:ext cx="1676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482181" imgH="317225" progId="Equation.DSMT4">
                  <p:embed/>
                </p:oleObj>
              </mc:Choice>
              <mc:Fallback>
                <p:oleObj name="Equation" r:id="rId7" imgW="482181" imgH="317225" progId="Equation.DSMT4">
                  <p:embed/>
                  <p:pic>
                    <p:nvPicPr>
                      <p:cNvPr id="1105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4264025"/>
                        <a:ext cx="1676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308100" y="1379538"/>
          <a:ext cx="1981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863225" imgH="279279" progId="Equation.DSMT4">
                  <p:embed/>
                </p:oleObj>
              </mc:Choice>
              <mc:Fallback>
                <p:oleObj name="Equation" r:id="rId9" imgW="863225" imgH="279279" progId="Equation.DSMT4">
                  <p:embed/>
                  <p:pic>
                    <p:nvPicPr>
                      <p:cNvPr id="50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19812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3660775" y="4187825"/>
          <a:ext cx="35671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850531" imgH="317362" progId="Equation.DSMT4">
                  <p:embed/>
                </p:oleObj>
              </mc:Choice>
              <mc:Fallback>
                <p:oleObj name="Equation" r:id="rId11" imgW="850531" imgH="317362" progId="Equation.DSMT4">
                  <p:embed/>
                  <p:pic>
                    <p:nvPicPr>
                      <p:cNvPr id="1105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187825"/>
                        <a:ext cx="35671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3975100" y="1379538"/>
          <a:ext cx="35560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3" imgW="1104900" imgH="292100" progId="Equation.DSMT4">
                  <p:embed/>
                </p:oleObj>
              </mc:Choice>
              <mc:Fallback>
                <p:oleObj name="Equation" r:id="rId13" imgW="1104900" imgH="292100" progId="Equation.DSMT4">
                  <p:embed/>
                  <p:pic>
                    <p:nvPicPr>
                      <p:cNvPr id="1105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379538"/>
                        <a:ext cx="35560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1225"/>
          </a:xfrm>
        </p:spPr>
        <p:txBody>
          <a:bodyPr/>
          <a:lstStyle/>
          <a:p>
            <a:pPr eaLnBrk="1" hangingPunct="1"/>
            <a:r>
              <a:rPr lang="en-US" altLang="en-US"/>
              <a:t>Convert to logarithmic form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4)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5)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6)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10606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that we can convert between the two forms we can simplify logarithmic expressions. </a:t>
            </a:r>
            <a:r>
              <a:rPr lang="en-US" altLang="en-US" b="1"/>
              <a:t>Without a Calculator!</a:t>
            </a:r>
          </a:p>
        </p:txBody>
      </p:sp>
      <p:pic>
        <p:nvPicPr>
          <p:cNvPr id="111620" name="Picture 4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117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Simplify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5613" y="13716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/>
              <a:t> 32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2468563"/>
            <a:ext cx="2895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log</a:t>
            </a:r>
            <a:r>
              <a:rPr lang="en-US" altLang="en-US" baseline="-25000"/>
              <a:t>3</a:t>
            </a:r>
            <a:r>
              <a:rPr lang="en-US" altLang="en-US"/>
              <a:t> 27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log</a:t>
            </a:r>
            <a:r>
              <a:rPr lang="en-US" altLang="en-US" baseline="-25000"/>
              <a:t>4</a:t>
            </a:r>
            <a:r>
              <a:rPr lang="en-US" altLang="en-US"/>
              <a:t> 2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log</a:t>
            </a:r>
            <a:r>
              <a:rPr lang="en-US" altLang="en-US" baseline="-25000"/>
              <a:t>3</a:t>
            </a:r>
            <a:r>
              <a:rPr lang="en-US" altLang="en-US"/>
              <a:t> 1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656013" y="13716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2</a:t>
            </a:r>
            <a:r>
              <a:rPr lang="en-US" altLang="en-US" baseline="30000"/>
              <a:t>x</a:t>
            </a:r>
            <a:r>
              <a:rPr lang="en-US" altLang="en-US"/>
              <a:t> = 32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656013" y="2590800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3</a:t>
            </a:r>
            <a:r>
              <a:rPr lang="en-US" altLang="en-US" baseline="30000"/>
              <a:t>x</a:t>
            </a:r>
            <a:r>
              <a:rPr lang="en-US" altLang="en-US"/>
              <a:t> = 27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656013" y="3352800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4</a:t>
            </a:r>
            <a:r>
              <a:rPr lang="en-US" altLang="en-US" baseline="30000"/>
              <a:t>x</a:t>
            </a:r>
            <a:r>
              <a:rPr lang="en-US" altLang="en-US"/>
              <a:t> = 2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6013" y="4343400"/>
            <a:ext cx="1677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3</a:t>
            </a:r>
            <a:r>
              <a:rPr lang="en-US" altLang="en-US" baseline="30000"/>
              <a:t>x</a:t>
            </a:r>
            <a:r>
              <a:rPr lang="en-US" altLang="en-US"/>
              <a:t> = 1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1371600"/>
            <a:ext cx="183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5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940425" y="254476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3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940425" y="33528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1/2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940425" y="4343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0</a:t>
            </a:r>
          </a:p>
        </p:txBody>
      </p:sp>
      <p:sp>
        <p:nvSpPr>
          <p:cNvPr id="52239" name="Rectangle 16"/>
          <p:cNvSpPr>
            <a:spLocks noChangeArrowheads="1"/>
          </p:cNvSpPr>
          <p:nvPr/>
        </p:nvSpPr>
        <p:spPr bwMode="auto">
          <a:xfrm>
            <a:off x="311150" y="685800"/>
            <a:ext cx="852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“What is the exponent of  that gives you 32?”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11150" y="2025650"/>
            <a:ext cx="875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“What is the exponent of 3 that gives you 27?”</a:t>
            </a:r>
          </a:p>
        </p:txBody>
      </p:sp>
      <p:sp>
        <p:nvSpPr>
          <p:cNvPr id="52241" name="Line 1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2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3" name="Line 20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1" name="Picture 30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413" y="51593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  <p:bldP spid="112645" grpId="0" autoUpdateAnimBg="0"/>
      <p:bldP spid="112646" grpId="0" autoUpdateAnimBg="0"/>
      <p:bldP spid="112647" grpId="0" autoUpdateAnimBg="0"/>
      <p:bldP spid="112648" grpId="0" autoUpdateAnimBg="0"/>
      <p:bldP spid="112649" grpId="0" autoUpdateAnimBg="0"/>
      <p:bldP spid="112650" grpId="0" autoUpdateAnimBg="0"/>
      <p:bldP spid="112651" grpId="0" autoUpdateAnimBg="0"/>
      <p:bldP spid="112652" grpId="0" autoUpdateAnimBg="0"/>
      <p:bldP spid="112653" grpId="0" autoUpdateAnimBg="0"/>
      <p:bldP spid="112654" grpId="0" autoUpdateAnimBg="0"/>
      <p:bldP spid="174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/>
              <a:t>Evaluate</a:t>
            </a:r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301625" y="889000"/>
          <a:ext cx="244475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8" imgW="698400" imgH="393480" progId="Equation.DSMT4">
                  <p:embed/>
                </p:oleObj>
              </mc:Choice>
              <mc:Fallback>
                <p:oleObj name="Equation" r:id="rId8" imgW="698400" imgH="393480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889000"/>
                        <a:ext cx="244475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28"/>
          <p:cNvSpPr txBox="1">
            <a:spLocks noChangeArrowheads="1"/>
          </p:cNvSpPr>
          <p:nvPr/>
        </p:nvSpPr>
        <p:spPr bwMode="auto">
          <a:xfrm>
            <a:off x="0" y="137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3" name="WordArt 29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828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try:</a:t>
            </a:r>
          </a:p>
        </p:txBody>
      </p:sp>
      <p:pic>
        <p:nvPicPr>
          <p:cNvPr id="8" name="Picture 30" descr="j030444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0" y="51054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8EA358-0379-4C20-A409-9D7D9281A5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9772CB-4D79-45C2-A7EC-5D92EC08237F}">
  <ds:schemaRefs>
    <ds:schemaRef ds:uri="http://www.w3.org/XML/1998/namespace"/>
    <ds:schemaRef ds:uri="464889cd-278b-42e2-97bf-df38317c9b92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c49f9e5e-7762-4f3d-8ddf-a23f8862d4c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9B3FA9-118C-4DFF-A5EA-606064814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0</TotalTime>
  <Words>191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Century Gothic</vt:lpstr>
      <vt:lpstr>Impact</vt:lpstr>
      <vt:lpstr>Tahoma</vt:lpstr>
      <vt:lpstr>Times New Roman</vt:lpstr>
      <vt:lpstr>Sumi Painting</vt:lpstr>
      <vt:lpstr>iRespondQuestionMaster</vt:lpstr>
      <vt:lpstr>iRespondGraphMaster</vt:lpstr>
      <vt:lpstr>Adjacency</vt:lpstr>
      <vt:lpstr>Equation</vt:lpstr>
      <vt:lpstr>PowerPoint Presentation</vt:lpstr>
      <vt:lpstr>LOGS EQUAL THE</vt:lpstr>
      <vt:lpstr>Logarithmic Function</vt:lpstr>
      <vt:lpstr>PowerPoint Presentation</vt:lpstr>
      <vt:lpstr>Convert to exponential form</vt:lpstr>
      <vt:lpstr>Convert to logarithmic form</vt:lpstr>
      <vt:lpstr>PowerPoint Presentation</vt:lpstr>
      <vt:lpstr>Simplify</vt:lpstr>
      <vt:lpstr>PowerPoint Presentation</vt:lpstr>
      <vt:lpstr>Questions??</vt:lpstr>
      <vt:lpstr>Simplify using Inverses </vt:lpstr>
      <vt:lpstr>Solving Exponential Equations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Logarithmic Functions and Their Graphs</dc:title>
  <dc:creator>Rebecca Hoffman</dc:creator>
  <cp:lastModifiedBy>Craig Steedley</cp:lastModifiedBy>
  <cp:revision>1</cp:revision>
  <cp:lastPrinted>2016-10-24T15:22:00Z</cp:lastPrinted>
  <dcterms:created xsi:type="dcterms:W3CDTF">2002-01-02T02:56:21Z</dcterms:created>
  <dcterms:modified xsi:type="dcterms:W3CDTF">2020-03-30T15:23:27Z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ContentTypeId">
    <vt:lpwstr>0x01010071B6C81691DF5C4AB3737C0AAE29BFAF</vt:lpwstr>
  </property>
</Properties>
</file>