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763" r:id="rId2"/>
    <p:sldMasterId id="2147483776" r:id="rId3"/>
  </p:sldMasterIdLst>
  <p:notesMasterIdLst>
    <p:notesMasterId r:id="rId16"/>
  </p:notesMasterIdLst>
  <p:handoutMasterIdLst>
    <p:handoutMasterId r:id="rId17"/>
  </p:handoutMasterIdLst>
  <p:sldIdLst>
    <p:sldId id="293" r:id="rId4"/>
    <p:sldId id="295" r:id="rId5"/>
    <p:sldId id="276" r:id="rId6"/>
    <p:sldId id="280" r:id="rId7"/>
    <p:sldId id="289" r:id="rId8"/>
    <p:sldId id="283" r:id="rId9"/>
    <p:sldId id="296" r:id="rId10"/>
    <p:sldId id="284" r:id="rId11"/>
    <p:sldId id="281" r:id="rId12"/>
    <p:sldId id="297" r:id="rId13"/>
    <p:sldId id="299" r:id="rId14"/>
    <p:sldId id="29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0000FF"/>
    <a:srgbClr val="00FF99"/>
    <a:srgbClr val="FF0000"/>
    <a:srgbClr val="FFFF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1" autoAdjust="0"/>
    <p:restoredTop sz="90929"/>
  </p:normalViewPr>
  <p:slideViewPr>
    <p:cSldViewPr>
      <p:cViewPr varScale="1">
        <p:scale>
          <a:sx n="50" d="100"/>
          <a:sy n="50" d="100"/>
        </p:scale>
        <p:origin x="418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4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7B4719D-A041-4DA5-A164-02645DE89C33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54805ED-4F9C-41D9-AF37-9BE88A310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7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7613B-6382-4404-B2D8-31A231E0E739}" type="datetimeFigureOut">
              <a:rPr lang="en-US"/>
              <a:pPr>
                <a:defRPr/>
              </a:pPr>
              <a:t>10/31/2016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A382A1-63FE-4583-915A-40CD69716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88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82DEF2-3D83-4EF8-ADF3-092D6999E760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7869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7BBE7-03B5-4A0F-9C7A-048FCFE02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6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F781C-1E6F-4A55-AEB1-8EE755363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707FB-71C7-47BD-A851-79C77A7B8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6002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05EDD-7FC4-4951-94FE-9BE03AC99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64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309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309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B867D-8351-4291-8A91-80B6162AB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685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114C2-8654-44F6-9B00-41188E364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9CCFC-B466-4A31-A313-713F6A1AE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71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79AA1-5D9C-4E15-A926-1AE5AA238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09FB7-850E-4CFB-B057-975DFCEBD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DC910-7394-4D78-A481-F22D3FD2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3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BF1C0-115B-47B9-9C45-BC4511096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1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77CB5-B330-4FD8-9F3E-B400548E3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8E0D5A56-092A-4D22-B4F6-7DF32FB9C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/>
            <a:r>
              <a:rPr lang="en-US" sz="28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28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200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3481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433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433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34" Type="http://schemas.openxmlformats.org/officeDocument/2006/relationships/image" Target="../media/image28.wmf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33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29" Type="http://schemas.openxmlformats.org/officeDocument/2006/relationships/oleObject" Target="../embeddings/oleObject26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3.wmf"/><Relationship Id="rId32" Type="http://schemas.openxmlformats.org/officeDocument/2006/relationships/image" Target="../media/image27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28" Type="http://schemas.openxmlformats.org/officeDocument/2006/relationships/image" Target="../media/image25.wmf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1.bin"/><Relationship Id="rId31" Type="http://schemas.openxmlformats.org/officeDocument/2006/relationships/oleObject" Target="../embeddings/oleObject2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Relationship Id="rId27" Type="http://schemas.openxmlformats.org/officeDocument/2006/relationships/oleObject" Target="../embeddings/oleObject25.bin"/><Relationship Id="rId30" Type="http://schemas.openxmlformats.org/officeDocument/2006/relationships/image" Target="../media/image26.wmf"/><Relationship Id="rId8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78486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u="sng" dirty="0" smtClean="0"/>
              <a:t>Homework Check</a:t>
            </a:r>
            <a:endParaRPr lang="en-US" sz="6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763000" cy="1676400"/>
          </a:xfrm>
        </p:spPr>
        <p:txBody>
          <a:bodyPr/>
          <a:lstStyle/>
          <a:p>
            <a:pPr eaLnBrk="1" hangingPunct="1"/>
            <a:r>
              <a:rPr lang="en-US" sz="8000" dirty="0" err="1" smtClean="0"/>
              <a:t>Classwork:Expand</a:t>
            </a:r>
            <a:endParaRPr lang="en-US" sz="80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906957"/>
              </p:ext>
            </p:extLst>
          </p:nvPr>
        </p:nvGraphicFramePr>
        <p:xfrm>
          <a:off x="1066800" y="1600200"/>
          <a:ext cx="2009472" cy="739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520560" imgH="190440" progId="Equation.DSMT4">
                  <p:embed/>
                </p:oleObj>
              </mc:Choice>
              <mc:Fallback>
                <p:oleObj name="Equation" r:id="rId3" imgW="520560" imgH="1904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0200"/>
                        <a:ext cx="2009472" cy="7396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15240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                           2)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 smtClean="0"/>
              <a:t>3)                           4)</a:t>
            </a:r>
            <a:endParaRPr lang="en-US" sz="36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V="1">
            <a:off x="4953000" y="2224028"/>
            <a:ext cx="28956000" cy="4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731322"/>
              </p:ext>
            </p:extLst>
          </p:nvPr>
        </p:nvGraphicFramePr>
        <p:xfrm>
          <a:off x="4953000" y="1269470"/>
          <a:ext cx="1447800" cy="139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5" imgW="457002" imgH="444307" progId="Equation.DSMT4">
                  <p:embed/>
                </p:oleObj>
              </mc:Choice>
              <mc:Fallback>
                <p:oleObj name="Equation" r:id="rId5" imgW="457002" imgH="44430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269470"/>
                        <a:ext cx="1447800" cy="13975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76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640326"/>
              </p:ext>
            </p:extLst>
          </p:nvPr>
        </p:nvGraphicFramePr>
        <p:xfrm>
          <a:off x="1066800" y="4114800"/>
          <a:ext cx="2338682" cy="977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3" name="Equation" r:id="rId7" imgW="710891" imgH="291973" progId="Equation.DSMT4">
                  <p:embed/>
                </p:oleObj>
              </mc:Choice>
              <mc:Fallback>
                <p:oleObj name="Equation" r:id="rId7" imgW="710891" imgH="29197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114800"/>
                        <a:ext cx="2338682" cy="977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753833"/>
              </p:ext>
            </p:extLst>
          </p:nvPr>
        </p:nvGraphicFramePr>
        <p:xfrm>
          <a:off x="4920343" y="3937712"/>
          <a:ext cx="2013857" cy="132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Equation" r:id="rId9" imgW="660113" imgH="431613" progId="Equation.DSMT4">
                  <p:embed/>
                </p:oleObj>
              </mc:Choice>
              <mc:Fallback>
                <p:oleObj name="Equation" r:id="rId9" imgW="660113" imgH="43161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0343" y="3937712"/>
                        <a:ext cx="2013857" cy="1320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448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-228600"/>
            <a:ext cx="8763000" cy="1676400"/>
          </a:xfrm>
        </p:spPr>
        <p:txBody>
          <a:bodyPr/>
          <a:lstStyle/>
          <a:p>
            <a:pPr eaLnBrk="1" hangingPunct="1"/>
            <a:r>
              <a:rPr lang="en-US" sz="8000" dirty="0" err="1" smtClean="0"/>
              <a:t>Classwork:Expand</a:t>
            </a:r>
            <a:endParaRPr lang="en-US" sz="8000" dirty="0" smtClean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6002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5</a:t>
            </a:r>
            <a:r>
              <a:rPr lang="en-US" sz="3600" dirty="0" smtClean="0"/>
              <a:t>)                           </a:t>
            </a:r>
            <a:r>
              <a:rPr lang="en-US" sz="3600" dirty="0"/>
              <a:t>6</a:t>
            </a:r>
            <a:r>
              <a:rPr lang="en-US" sz="3600" dirty="0" smtClean="0"/>
              <a:t>)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7</a:t>
            </a:r>
            <a:r>
              <a:rPr lang="en-US" sz="3600" dirty="0" smtClean="0"/>
              <a:t>)                           </a:t>
            </a:r>
            <a:r>
              <a:rPr lang="en-US" sz="3600" dirty="0"/>
              <a:t>8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flipV="1">
            <a:off x="1066800" y="2095499"/>
            <a:ext cx="260018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948778"/>
              </p:ext>
            </p:extLst>
          </p:nvPr>
        </p:nvGraphicFramePr>
        <p:xfrm>
          <a:off x="1066800" y="1322846"/>
          <a:ext cx="1905000" cy="1191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672808" imgH="418918" progId="Equation.DSMT4">
                  <p:embed/>
                </p:oleObj>
              </mc:Choice>
              <mc:Fallback>
                <p:oleObj name="Equation" r:id="rId3" imgW="672808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22846"/>
                        <a:ext cx="1905000" cy="11917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643791"/>
              </p:ext>
            </p:extLst>
          </p:nvPr>
        </p:nvGraphicFramePr>
        <p:xfrm>
          <a:off x="4876800" y="1219200"/>
          <a:ext cx="2671763" cy="1513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736600" imgH="419100" progId="Equation.DSMT4">
                  <p:embed/>
                </p:oleObj>
              </mc:Choice>
              <mc:Fallback>
                <p:oleObj name="Equation" r:id="rId5" imgW="736600" imgH="4191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19200"/>
                        <a:ext cx="2671763" cy="1513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84477"/>
              </p:ext>
            </p:extLst>
          </p:nvPr>
        </p:nvGraphicFramePr>
        <p:xfrm>
          <a:off x="1066800" y="3875314"/>
          <a:ext cx="2057400" cy="1763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7" imgW="533169" imgH="457002" progId="Equation.DSMT4">
                  <p:embed/>
                </p:oleObj>
              </mc:Choice>
              <mc:Fallback>
                <p:oleObj name="Equation" r:id="rId7" imgW="533169" imgH="45700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75314"/>
                        <a:ext cx="2057400" cy="17634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182635"/>
              </p:ext>
            </p:extLst>
          </p:nvPr>
        </p:nvGraphicFramePr>
        <p:xfrm>
          <a:off x="4881562" y="3810000"/>
          <a:ext cx="3043238" cy="170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9" imgW="710891" imgH="393529" progId="Equation.DSMT4">
                  <p:embed/>
                </p:oleObj>
              </mc:Choice>
              <mc:Fallback>
                <p:oleObj name="Equation" r:id="rId9" imgW="710891" imgH="393529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1562" y="3810000"/>
                        <a:ext cx="3043238" cy="17058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86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52400" y="1600200"/>
            <a:ext cx="7467600" cy="1676400"/>
          </a:xfrm>
        </p:spPr>
        <p:txBody>
          <a:bodyPr/>
          <a:lstStyle/>
          <a:p>
            <a:pPr eaLnBrk="1" hangingPunct="1"/>
            <a:r>
              <a:rPr lang="en-US" sz="8000" dirty="0" smtClean="0"/>
              <a:t>Homework:</a:t>
            </a:r>
            <a:br>
              <a:rPr lang="en-US" sz="8000" dirty="0" smtClean="0"/>
            </a:br>
            <a:r>
              <a:rPr lang="en-US" sz="8000" dirty="0"/>
              <a:t/>
            </a:r>
            <a:br>
              <a:rPr lang="en-US" sz="8000" dirty="0"/>
            </a:br>
            <a:r>
              <a:rPr lang="en-US" sz="8000" dirty="0" smtClean="0"/>
              <a:t>HW WS </a:t>
            </a:r>
            <a:r>
              <a:rPr lang="en-US" sz="8000" dirty="0" smtClean="0"/>
              <a:t>5A.2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9710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933575"/>
          </a:xfrm>
        </p:spPr>
        <p:txBody>
          <a:bodyPr/>
          <a:lstStyle/>
          <a:p>
            <a:r>
              <a:rPr lang="en-US" sz="7200" dirty="0" smtClean="0"/>
              <a:t>SKILL CHECK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362200"/>
            <a:ext cx="6400800" cy="1752600"/>
          </a:xfrm>
        </p:spPr>
        <p:txBody>
          <a:bodyPr/>
          <a:lstStyle/>
          <a:p>
            <a:r>
              <a:rPr lang="en-US" dirty="0" smtClean="0"/>
              <a:t>Day 2 – Convert Logs to Exponentials, vice versa and </a:t>
            </a:r>
          </a:p>
          <a:p>
            <a:r>
              <a:rPr lang="en-US" dirty="0" smtClean="0"/>
              <a:t>Solve using one to one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438400"/>
            <a:ext cx="6400800" cy="42672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</a:pPr>
            <a:r>
              <a:rPr lang="en-US" sz="2800" dirty="0" smtClean="0"/>
              <a:t>Daily Question:</a:t>
            </a:r>
          </a:p>
          <a:p>
            <a:pPr marL="609600" indent="-609600"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en-US" sz="4000" dirty="0" smtClean="0"/>
              <a:t>How do you expand  logarithms?</a:t>
            </a:r>
          </a:p>
          <a:p>
            <a:pPr marL="609600" indent="-60960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339804"/>
            <a:ext cx="88392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6600" b="1" dirty="0"/>
              <a:t>5</a:t>
            </a:r>
            <a:r>
              <a:rPr lang="en-US" sz="6600" b="1" dirty="0" smtClean="0"/>
              <a:t>A.2 Expanding Logs</a:t>
            </a:r>
            <a:endParaRPr lang="en-US" sz="6600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990600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Properties of Logarithms </a:t>
            </a:r>
          </a:p>
        </p:txBody>
      </p:sp>
      <p:graphicFrame>
        <p:nvGraphicFramePr>
          <p:cNvPr id="6246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5372534"/>
              </p:ext>
            </p:extLst>
          </p:nvPr>
        </p:nvGraphicFramePr>
        <p:xfrm>
          <a:off x="644525" y="930274"/>
          <a:ext cx="50704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3" imgW="1562040" imgH="457200" progId="Equation.3">
                  <p:embed/>
                </p:oleObj>
              </mc:Choice>
              <mc:Fallback>
                <p:oleObj name="Equation" r:id="rId3" imgW="1562040" imgH="45720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930274"/>
                        <a:ext cx="5070475" cy="164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435154"/>
              </p:ext>
            </p:extLst>
          </p:nvPr>
        </p:nvGraphicFramePr>
        <p:xfrm>
          <a:off x="762000" y="2640012"/>
          <a:ext cx="4800600" cy="267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5" imgW="1434960" imgH="812520" progId="Equation.3">
                  <p:embed/>
                </p:oleObj>
              </mc:Choice>
              <mc:Fallback>
                <p:oleObj name="Equation" r:id="rId5" imgW="1434960" imgH="8125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40012"/>
                        <a:ext cx="4800600" cy="26765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808668"/>
              </p:ext>
            </p:extLst>
          </p:nvPr>
        </p:nvGraphicFramePr>
        <p:xfrm>
          <a:off x="762000" y="5462587"/>
          <a:ext cx="4724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7" imgW="1091880" imgH="457200" progId="Equation.3">
                  <p:embed/>
                </p:oleObj>
              </mc:Choice>
              <mc:Fallback>
                <p:oleObj name="Equation" r:id="rId7" imgW="10918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62587"/>
                        <a:ext cx="4724400" cy="1270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4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6019800" y="1357312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Product Property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5867400" y="3581400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Quotient Property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5867400" y="5868987"/>
            <a:ext cx="2971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tx2"/>
                </a:solidFill>
              </a:rPr>
              <a:t>Power Property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utoUpdateAnimBg="0"/>
      <p:bldP spid="48138" grpId="0" autoUpdateAnimBg="0"/>
      <p:bldP spid="4813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Strategies when </a:t>
            </a:r>
            <a:r>
              <a:rPr lang="en-US" sz="3600" b="1" smtClean="0">
                <a:solidFill>
                  <a:srgbClr val="FF0000"/>
                </a:solidFill>
              </a:rPr>
              <a:t>expanding </a:t>
            </a:r>
            <a:r>
              <a:rPr lang="en-US" sz="3600" smtClean="0"/>
              <a:t>logarithms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r>
              <a:rPr lang="en-US" sz="2800" smtClean="0"/>
              <a:t>Change radicals to rational (fraction) exponents.</a:t>
            </a:r>
          </a:p>
          <a:p>
            <a:r>
              <a:rPr lang="en-US" sz="2800" smtClean="0"/>
              <a:t>Expand the multiplication and/or division</a:t>
            </a:r>
          </a:p>
          <a:p>
            <a:r>
              <a:rPr lang="en-US" sz="2800" smtClean="0"/>
              <a:t>Move the exponent(s) LAST</a:t>
            </a:r>
          </a:p>
        </p:txBody>
      </p:sp>
      <p:graphicFrame>
        <p:nvGraphicFramePr>
          <p:cNvPr id="8194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5241388"/>
              </p:ext>
            </p:extLst>
          </p:nvPr>
        </p:nvGraphicFramePr>
        <p:xfrm>
          <a:off x="1524000" y="3657601"/>
          <a:ext cx="53340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4" imgW="1295280" imgH="457200" progId="Equation.DSMT4">
                  <p:embed/>
                </p:oleObj>
              </mc:Choice>
              <mc:Fallback>
                <p:oleObj name="Equation" r:id="rId4" imgW="129528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601"/>
                        <a:ext cx="5334000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3200400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dirty="0" smtClean="0"/>
              <a:t>3.	log</a:t>
            </a:r>
            <a:r>
              <a:rPr lang="en-US" sz="4800" baseline="-25000" dirty="0" smtClean="0"/>
              <a:t>10</a:t>
            </a:r>
            <a:r>
              <a:rPr lang="en-US" sz="4800" dirty="0" smtClean="0"/>
              <a:t>5x</a:t>
            </a:r>
            <a:r>
              <a:rPr lang="en-US" sz="4800" baseline="30000" dirty="0" smtClean="0"/>
              <a:t>3</a:t>
            </a:r>
            <a:r>
              <a:rPr lang="en-US" sz="4800" dirty="0" smtClean="0"/>
              <a:t>y</a:t>
            </a:r>
            <a:endParaRPr lang="en-US" sz="4800" dirty="0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815884"/>
              </p:ext>
            </p:extLst>
          </p:nvPr>
        </p:nvGraphicFramePr>
        <p:xfrm>
          <a:off x="1066800" y="1447800"/>
          <a:ext cx="35623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447800"/>
                        <a:ext cx="3562350" cy="113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478921"/>
              </p:ext>
            </p:extLst>
          </p:nvPr>
        </p:nvGraphicFramePr>
        <p:xfrm>
          <a:off x="1119052" y="4495800"/>
          <a:ext cx="2614748" cy="1577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5" imgW="736560" imgH="444240" progId="Equation.DSMT4">
                  <p:embed/>
                </p:oleObj>
              </mc:Choice>
              <mc:Fallback>
                <p:oleObj name="Equation" r:id="rId5" imgW="7365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9052" y="4495800"/>
                        <a:ext cx="2614748" cy="1577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38175" y="487362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/>
              <a:t>Expand.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884537"/>
              </p:ext>
            </p:extLst>
          </p:nvPr>
        </p:nvGraphicFramePr>
        <p:xfrm>
          <a:off x="950913" y="1030288"/>
          <a:ext cx="3794125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825480" imgH="419040" progId="Equation.DSMT4">
                  <p:embed/>
                </p:oleObj>
              </mc:Choice>
              <mc:Fallback>
                <p:oleObj name="Equation" r:id="rId3" imgW="8254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0913" y="1030288"/>
                        <a:ext cx="3794125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871216"/>
              </p:ext>
            </p:extLst>
          </p:nvPr>
        </p:nvGraphicFramePr>
        <p:xfrm>
          <a:off x="1143000" y="3657600"/>
          <a:ext cx="4718842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5" imgW="736560" imgH="457200" progId="Equation.DSMT4">
                  <p:embed/>
                </p:oleObj>
              </mc:Choice>
              <mc:Fallback>
                <p:oleObj name="Equation" r:id="rId5" imgW="7365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3657600"/>
                        <a:ext cx="4718842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0006862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7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984250" y="990600"/>
          <a:ext cx="2195513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3" imgW="787320" imgH="431640" progId="Equation.DSMT4">
                  <p:embed/>
                </p:oleObj>
              </mc:Choice>
              <mc:Fallback>
                <p:oleObj name="Equation" r:id="rId3" imgW="78732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990600"/>
                        <a:ext cx="2195513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3176588" y="990600"/>
          <a:ext cx="3222625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5" imgW="1155600" imgH="558720" progId="Equation.DSMT4">
                  <p:embed/>
                </p:oleObj>
              </mc:Choice>
              <mc:Fallback>
                <p:oleObj name="Equation" r:id="rId5" imgW="1155600" imgH="558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990600"/>
                        <a:ext cx="3222625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3028950" y="2743200"/>
          <a:ext cx="389572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5" name="Equation" r:id="rId7" imgW="1396800" imgH="279360" progId="Equation.DSMT4">
                  <p:embed/>
                </p:oleObj>
              </mc:Choice>
              <mc:Fallback>
                <p:oleObj name="Equation" r:id="rId7" imgW="139680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743200"/>
                        <a:ext cx="3895725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3028950" y="3962400"/>
          <a:ext cx="389572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6" name="Equation" r:id="rId9" imgW="1396800" imgH="393480" progId="Equation.DSMT4">
                  <p:embed/>
                </p:oleObj>
              </mc:Choice>
              <mc:Fallback>
                <p:oleObj name="Equation" r:id="rId9" imgW="1396800" imgH="393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3962400"/>
                        <a:ext cx="389572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600200" y="30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Expand.</a:t>
            </a:r>
          </a:p>
        </p:txBody>
      </p:sp>
      <p:sp>
        <p:nvSpPr>
          <p:cNvPr id="8" name="Oval 7"/>
          <p:cNvSpPr/>
          <p:nvPr/>
        </p:nvSpPr>
        <p:spPr>
          <a:xfrm>
            <a:off x="1905000" y="3810000"/>
            <a:ext cx="5715000" cy="1371600"/>
          </a:xfrm>
          <a:prstGeom prst="ellipse">
            <a:avLst/>
          </a:prstGeom>
          <a:noFill/>
          <a:ln w="76200" cap="rnd"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3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Ex. 8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90613" y="754858"/>
            <a:ext cx="7772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000" dirty="0"/>
              <a:t>Use                     and                         to evaluate the logarithm. </a:t>
            </a:r>
            <a:endParaRPr lang="en-US" sz="3000" b="1" dirty="0"/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339399"/>
              </p:ext>
            </p:extLst>
          </p:nvPr>
        </p:nvGraphicFramePr>
        <p:xfrm>
          <a:off x="1941672" y="761143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4" name="Equation" r:id="rId3" imgW="863280" imgH="228600" progId="Equation.DSMT4">
                  <p:embed/>
                </p:oleObj>
              </mc:Choice>
              <mc:Fallback>
                <p:oleObj name="Equation" r:id="rId3" imgW="8632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672" y="761143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0231612"/>
              </p:ext>
            </p:extLst>
          </p:nvPr>
        </p:nvGraphicFramePr>
        <p:xfrm>
          <a:off x="4954552" y="754858"/>
          <a:ext cx="20145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5" name="Equation" r:id="rId5" imgW="863280" imgH="228600" progId="Equation.DSMT4">
                  <p:embed/>
                </p:oleObj>
              </mc:Choice>
              <mc:Fallback>
                <p:oleObj name="Equation" r:id="rId5" imgW="863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52" y="754858"/>
                        <a:ext cx="20145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994666"/>
              </p:ext>
            </p:extLst>
          </p:nvPr>
        </p:nvGraphicFramePr>
        <p:xfrm>
          <a:off x="538404" y="1812926"/>
          <a:ext cx="1406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" name="Equation" r:id="rId7" imgW="660240" imgH="393480" progId="Equation.DSMT4">
                  <p:embed/>
                </p:oleObj>
              </mc:Choice>
              <mc:Fallback>
                <p:oleObj name="Equation" r:id="rId7" imgW="6602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04" y="1812926"/>
                        <a:ext cx="14065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388938" y="2767013"/>
          <a:ext cx="20018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7" name="Equation" r:id="rId9" imgW="939600" imgH="228600" progId="Equation.DSMT4">
                  <p:embed/>
                </p:oleObj>
              </mc:Choice>
              <mc:Fallback>
                <p:oleObj name="Equation" r:id="rId9" imgW="9396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767013"/>
                        <a:ext cx="20018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457200" y="3429000"/>
          <a:ext cx="1838325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8" name="Equation" r:id="rId11" imgW="863280" imgH="177480" progId="Equation.DSMT4">
                  <p:embed/>
                </p:oleObj>
              </mc:Choice>
              <mc:Fallback>
                <p:oleObj name="Equation" r:id="rId11" imgW="86328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1838325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915988" y="4038600"/>
          <a:ext cx="9191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9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4038600"/>
                        <a:ext cx="9191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053948"/>
              </p:ext>
            </p:extLst>
          </p:nvPr>
        </p:nvGraphicFramePr>
        <p:xfrm>
          <a:off x="3222625" y="197485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0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25" y="197485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8"/>
          <p:cNvGraphicFramePr>
            <a:graphicFrameLocks noChangeAspect="1"/>
          </p:cNvGraphicFramePr>
          <p:nvPr/>
        </p:nvGraphicFramePr>
        <p:xfrm>
          <a:off x="3276600" y="2743200"/>
          <a:ext cx="148748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1" name="Equation" r:id="rId17" imgW="698400" imgH="253800" progId="Equation.DSMT4">
                  <p:embed/>
                </p:oleObj>
              </mc:Choice>
              <mc:Fallback>
                <p:oleObj name="Equation" r:id="rId17" imgW="698400" imgH="253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43200"/>
                        <a:ext cx="148748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7" name="Object 9"/>
          <p:cNvGraphicFramePr>
            <a:graphicFrameLocks noChangeAspect="1"/>
          </p:cNvGraphicFramePr>
          <p:nvPr/>
        </p:nvGraphicFramePr>
        <p:xfrm>
          <a:off x="3019425" y="3359150"/>
          <a:ext cx="200183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2" name="Equation" r:id="rId19" imgW="939600" imgH="228600" progId="Equation.DSMT4">
                  <p:embed/>
                </p:oleObj>
              </mc:Choice>
              <mc:Fallback>
                <p:oleObj name="Equation" r:id="rId19" imgW="9396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3359150"/>
                        <a:ext cx="200183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8" name="Object 10"/>
          <p:cNvGraphicFramePr>
            <a:graphicFrameLocks noChangeAspect="1"/>
          </p:cNvGraphicFramePr>
          <p:nvPr/>
        </p:nvGraphicFramePr>
        <p:xfrm>
          <a:off x="3111500" y="3962400"/>
          <a:ext cx="18653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3" name="Equation" r:id="rId21" imgW="876240" imgH="177480" progId="Equation.DSMT4">
                  <p:embed/>
                </p:oleObj>
              </mc:Choice>
              <mc:Fallback>
                <p:oleObj name="Equation" r:id="rId21" imgW="87624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962400"/>
                        <a:ext cx="18653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9" name="Object 11"/>
          <p:cNvGraphicFramePr>
            <a:graphicFrameLocks noChangeAspect="1"/>
          </p:cNvGraphicFramePr>
          <p:nvPr/>
        </p:nvGraphicFramePr>
        <p:xfrm>
          <a:off x="3651250" y="4495800"/>
          <a:ext cx="8112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4" name="Equation" r:id="rId23" imgW="380880" imgH="177480" progId="Equation.DSMT4">
                  <p:embed/>
                </p:oleObj>
              </mc:Choice>
              <mc:Fallback>
                <p:oleObj name="Equation" r:id="rId23" imgW="38088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4495800"/>
                        <a:ext cx="811213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831084"/>
              </p:ext>
            </p:extLst>
          </p:nvPr>
        </p:nvGraphicFramePr>
        <p:xfrm>
          <a:off x="6065963" y="1974850"/>
          <a:ext cx="15144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5" name="Equation" r:id="rId25" imgW="711000" imgH="228600" progId="Equation.DSMT4">
                  <p:embed/>
                </p:oleObj>
              </mc:Choice>
              <mc:Fallback>
                <p:oleObj name="Equation" r:id="rId25" imgW="71100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963" y="1974850"/>
                        <a:ext cx="15144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1" name="Object 13"/>
          <p:cNvGraphicFramePr>
            <a:graphicFrameLocks noChangeAspect="1"/>
          </p:cNvGraphicFramePr>
          <p:nvPr/>
        </p:nvGraphicFramePr>
        <p:xfrm>
          <a:off x="6119813" y="2716213"/>
          <a:ext cx="11620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6" name="Equation" r:id="rId27" imgW="545760" imgH="241200" progId="Equation.DSMT4">
                  <p:embed/>
                </p:oleObj>
              </mc:Choice>
              <mc:Fallback>
                <p:oleObj name="Equation" r:id="rId27" imgW="545760" imgH="241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2716213"/>
                        <a:ext cx="11620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2" name="Object 14"/>
          <p:cNvGraphicFramePr>
            <a:graphicFrameLocks noChangeAspect="1"/>
          </p:cNvGraphicFramePr>
          <p:nvPr/>
        </p:nvGraphicFramePr>
        <p:xfrm>
          <a:off x="6069013" y="3355975"/>
          <a:ext cx="12160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7" name="Equation" r:id="rId29" imgW="571320" imgH="228600" progId="Equation.DSMT4">
                  <p:embed/>
                </p:oleObj>
              </mc:Choice>
              <mc:Fallback>
                <p:oleObj name="Equation" r:id="rId29" imgW="5713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355975"/>
                        <a:ext cx="12160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3" name="Object 15"/>
          <p:cNvGraphicFramePr>
            <a:graphicFrameLocks noChangeAspect="1"/>
          </p:cNvGraphicFramePr>
          <p:nvPr/>
        </p:nvGraphicFramePr>
        <p:xfrm>
          <a:off x="5994400" y="3868738"/>
          <a:ext cx="137795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8" name="Equation" r:id="rId31" imgW="647640" imgH="253800" progId="Equation.DSMT4">
                  <p:embed/>
                </p:oleObj>
              </mc:Choice>
              <mc:Fallback>
                <p:oleObj name="Equation" r:id="rId31" imgW="647640" imgH="2538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4400" y="3868738"/>
                        <a:ext cx="1377950" cy="541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4" name="Object 16"/>
          <p:cNvGraphicFramePr>
            <a:graphicFrameLocks noChangeAspect="1"/>
          </p:cNvGraphicFramePr>
          <p:nvPr/>
        </p:nvGraphicFramePr>
        <p:xfrm>
          <a:off x="6243638" y="4473575"/>
          <a:ext cx="80962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39" name="Equation" r:id="rId33" imgW="380880" imgH="177480" progId="Equation.DSMT4">
                  <p:embed/>
                </p:oleObj>
              </mc:Choice>
              <mc:Fallback>
                <p:oleObj name="Equation" r:id="rId33" imgW="38088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3638" y="4473575"/>
                        <a:ext cx="809625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3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autoUpdateAnimBg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3345</TotalTime>
  <Words>107</Words>
  <Application>Microsoft Office PowerPoint</Application>
  <PresentationFormat>On-screen Show (4:3)</PresentationFormat>
  <Paragraphs>38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Watermark</vt:lpstr>
      <vt:lpstr>iRespondQuestionMaster</vt:lpstr>
      <vt:lpstr>iRespondGraphMaster</vt:lpstr>
      <vt:lpstr>Equation</vt:lpstr>
      <vt:lpstr>MathType 6.0 Equation</vt:lpstr>
      <vt:lpstr>PowerPoint Presentation</vt:lpstr>
      <vt:lpstr>SKILL CHECK</vt:lpstr>
      <vt:lpstr>PowerPoint Presentation</vt:lpstr>
      <vt:lpstr>Properties of Logarithms </vt:lpstr>
      <vt:lpstr>Strategies when expanding logarithms</vt:lpstr>
      <vt:lpstr>PowerPoint Presentation</vt:lpstr>
      <vt:lpstr>PowerPoint Presentation</vt:lpstr>
      <vt:lpstr>Ex. 7</vt:lpstr>
      <vt:lpstr>Ex. 8</vt:lpstr>
      <vt:lpstr>Classwork:Expand</vt:lpstr>
      <vt:lpstr>Classwork:Expand</vt:lpstr>
      <vt:lpstr>Homework:  HW WS 5A.2</vt:lpstr>
    </vt:vector>
  </TitlesOfParts>
  <Company>MCEACHERN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Reagin;Allerie Sweet</dc:creator>
  <cp:lastModifiedBy>Allerie Sweet</cp:lastModifiedBy>
  <cp:revision>78</cp:revision>
  <dcterms:created xsi:type="dcterms:W3CDTF">2002-01-10T15:12:12Z</dcterms:created>
  <dcterms:modified xsi:type="dcterms:W3CDTF">2016-10-31T17:18:30Z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