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63" r:id="rId2"/>
    <p:sldMasterId id="2147483776" r:id="rId3"/>
  </p:sldMasterIdLst>
  <p:notesMasterIdLst>
    <p:notesMasterId r:id="rId18"/>
  </p:notesMasterIdLst>
  <p:handoutMasterIdLst>
    <p:handoutMasterId r:id="rId19"/>
  </p:handoutMasterIdLst>
  <p:sldIdLst>
    <p:sldId id="286" r:id="rId4"/>
    <p:sldId id="293" r:id="rId5"/>
    <p:sldId id="295" r:id="rId6"/>
    <p:sldId id="276" r:id="rId7"/>
    <p:sldId id="280" r:id="rId8"/>
    <p:sldId id="290" r:id="rId9"/>
    <p:sldId id="297" r:id="rId10"/>
    <p:sldId id="299" r:id="rId11"/>
    <p:sldId id="298" r:id="rId12"/>
    <p:sldId id="300" r:id="rId13"/>
    <p:sldId id="285" r:id="rId14"/>
    <p:sldId id="301" r:id="rId15"/>
    <p:sldId id="287" r:id="rId16"/>
    <p:sldId id="29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0929"/>
  </p:normalViewPr>
  <p:slideViewPr>
    <p:cSldViewPr>
      <p:cViewPr varScale="1">
        <p:scale>
          <a:sx n="50" d="100"/>
          <a:sy n="50" d="100"/>
        </p:scale>
        <p:origin x="41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16825-4C82-4529-BAC7-B80B63EE4D5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3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28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1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4336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4337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238125" y="39688"/>
            <a:ext cx="3048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WARM UP  ..…..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52400" y="15240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A</a:t>
            </a:r>
            <a:r>
              <a:rPr lang="en-US"/>
              <a:t>.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2971800" y="15240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B.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5867400" y="15240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C.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3027363" y="106363"/>
            <a:ext cx="2895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Expand each</a:t>
            </a:r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log</a:t>
            </a:r>
            <a:r>
              <a:rPr lang="en-US" sz="3200" baseline="-25000" dirty="0"/>
              <a:t>3</a:t>
            </a:r>
            <a:r>
              <a:rPr lang="en-US" sz="3200" dirty="0"/>
              <a:t>2x</a:t>
            </a:r>
            <a:r>
              <a:rPr lang="en-US" sz="3200" baseline="30000" dirty="0"/>
              <a:t>6</a:t>
            </a:r>
            <a:r>
              <a:rPr lang="en-US" sz="3200" dirty="0"/>
              <a:t>y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250455"/>
              </p:ext>
            </p:extLst>
          </p:nvPr>
        </p:nvGraphicFramePr>
        <p:xfrm>
          <a:off x="3675063" y="1219200"/>
          <a:ext cx="16954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685800" imgH="457200" progId="Equation.DSMT4">
                  <p:embed/>
                </p:oleObj>
              </mc:Choice>
              <mc:Fallback>
                <p:oleObj name="Equation" r:id="rId3" imgW="685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1219200"/>
                        <a:ext cx="169545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34972"/>
              </p:ext>
            </p:extLst>
          </p:nvPr>
        </p:nvGraphicFramePr>
        <p:xfrm>
          <a:off x="6651625" y="1098550"/>
          <a:ext cx="179863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5" imgW="634680" imgH="419040" progId="Equation.DSMT4">
                  <p:embed/>
                </p:oleObj>
              </mc:Choice>
              <mc:Fallback>
                <p:oleObj name="Equation" r:id="rId5" imgW="6346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1098550"/>
                        <a:ext cx="1798638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#4</a:t>
            </a:r>
            <a:endParaRPr lang="en-US" sz="6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140065"/>
              </p:ext>
            </p:extLst>
          </p:nvPr>
        </p:nvGraphicFramePr>
        <p:xfrm>
          <a:off x="909638" y="1752600"/>
          <a:ext cx="7019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1650960" imgH="177480" progId="Equation.DSMT4">
                  <p:embed/>
                </p:oleObj>
              </mc:Choice>
              <mc:Fallback>
                <p:oleObj name="Equation" r:id="rId3" imgW="16509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9638" y="1752600"/>
                        <a:ext cx="7019925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9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5867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 smtClean="0"/>
              <a:t>EXAMPLE #5</a:t>
            </a:r>
            <a:endParaRPr lang="en-US" sz="6000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480036"/>
              </p:ext>
            </p:extLst>
          </p:nvPr>
        </p:nvGraphicFramePr>
        <p:xfrm>
          <a:off x="228600" y="1229022"/>
          <a:ext cx="8801048" cy="227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MathType Equation" r:id="rId3" imgW="1473120" imgH="393480" progId="Equation">
                  <p:embed/>
                </p:oleObj>
              </mc:Choice>
              <mc:Fallback>
                <p:oleObj name="MathType Equation" r:id="rId3" imgW="1473120" imgH="393480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29022"/>
                        <a:ext cx="8801048" cy="2276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556075"/>
              </p:ext>
            </p:extLst>
          </p:nvPr>
        </p:nvGraphicFramePr>
        <p:xfrm>
          <a:off x="768926" y="1524000"/>
          <a:ext cx="7137865" cy="122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180800" imgH="203040" progId="Equation.DSMT4">
                  <p:embed/>
                </p:oleObj>
              </mc:Choice>
              <mc:Fallback>
                <p:oleObj name="Equation" r:id="rId3" imgW="1180800" imgH="203040" progId="Equation.DSMT4">
                  <p:embed/>
                  <p:pic>
                    <p:nvPicPr>
                      <p:cNvPr id="532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26" y="1524000"/>
                        <a:ext cx="7137865" cy="1224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381000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#6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8649599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81400" y="152400"/>
            <a:ext cx="3048000" cy="685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Last Ones!!!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759988"/>
              </p:ext>
            </p:extLst>
          </p:nvPr>
        </p:nvGraphicFramePr>
        <p:xfrm>
          <a:off x="220663" y="941388"/>
          <a:ext cx="8802687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3" imgW="1777680" imgH="393480" progId="Equation.DSMT4">
                  <p:embed/>
                </p:oleObj>
              </mc:Choice>
              <mc:Fallback>
                <p:oleObj name="Equation" r:id="rId3" imgW="1777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941388"/>
                        <a:ext cx="8802687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699228"/>
              </p:ext>
            </p:extLst>
          </p:nvPr>
        </p:nvGraphicFramePr>
        <p:xfrm>
          <a:off x="479425" y="3733800"/>
          <a:ext cx="81867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5" imgW="2438280" imgH="393480" progId="Equation.DSMT4">
                  <p:embed/>
                </p:oleObj>
              </mc:Choice>
              <mc:Fallback>
                <p:oleObj name="Equation" r:id="rId5" imgW="2438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733800"/>
                        <a:ext cx="81867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676400"/>
          </a:xfrm>
        </p:spPr>
        <p:txBody>
          <a:bodyPr/>
          <a:lstStyle/>
          <a:p>
            <a:pPr eaLnBrk="1" hangingPunct="1"/>
            <a:r>
              <a:rPr lang="en-US" sz="8000" dirty="0" smtClean="0"/>
              <a:t>Homework: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-76200" y="2362200"/>
            <a:ext cx="937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dirty="0"/>
              <a:t>5</a:t>
            </a:r>
            <a:r>
              <a:rPr lang="en-US" sz="7200" smtClean="0"/>
              <a:t>A.3 </a:t>
            </a:r>
            <a:r>
              <a:rPr lang="en-US" sz="7200" dirty="0" smtClean="0"/>
              <a:t>HW WS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710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3400" y="1676400"/>
            <a:ext cx="7848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/>
              <a:t>Let’s go over the homework!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/>
              <a:t>5</a:t>
            </a:r>
            <a:r>
              <a:rPr lang="en-US" sz="8800" b="1" dirty="0" smtClean="0"/>
              <a:t>A.3 SKILL CHECK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Expanding Logarithms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6400800" cy="4267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dirty="0" smtClean="0"/>
              <a:t>Daily Question: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sz="4000" dirty="0" smtClean="0"/>
              <a:t>How do you condense logarithms?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0886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/>
              <a:t>5</a:t>
            </a:r>
            <a:r>
              <a:rPr lang="en-US" sz="6600" b="1" dirty="0" smtClean="0"/>
              <a:t>A.3 Condensing Logs</a:t>
            </a:r>
            <a:endParaRPr lang="en-US" sz="6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111314"/>
              </p:ext>
            </p:extLst>
          </p:nvPr>
        </p:nvGraphicFramePr>
        <p:xfrm>
          <a:off x="685800" y="780412"/>
          <a:ext cx="5146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3" imgW="1562040" imgH="457200" progId="Equation.3">
                  <p:embed/>
                </p:oleObj>
              </mc:Choice>
              <mc:Fallback>
                <p:oleObj name="Equation" r:id="rId3" imgW="156204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80412"/>
                        <a:ext cx="5146675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20168"/>
              </p:ext>
            </p:extLst>
          </p:nvPr>
        </p:nvGraphicFramePr>
        <p:xfrm>
          <a:off x="685800" y="2534602"/>
          <a:ext cx="5121275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5" imgW="1434960" imgH="812520" progId="Equation.3">
                  <p:embed/>
                </p:oleObj>
              </mc:Choice>
              <mc:Fallback>
                <p:oleObj name="Equation" r:id="rId5" imgW="143496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34602"/>
                        <a:ext cx="5121275" cy="22621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738735"/>
              </p:ext>
            </p:extLst>
          </p:nvPr>
        </p:nvGraphicFramePr>
        <p:xfrm>
          <a:off x="1371600" y="5029200"/>
          <a:ext cx="3043238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7" imgW="1091880" imgH="457200" progId="Equation.3">
                  <p:embed/>
                </p:oleObj>
              </mc:Choice>
              <mc:Fallback>
                <p:oleObj name="Equation" r:id="rId7" imgW="10918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3043238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6043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943600" y="304419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029200" y="541559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sz="4000" smtClean="0"/>
              <a:t>Strategies for </a:t>
            </a:r>
            <a:r>
              <a:rPr lang="en-US" sz="4000" b="1" smtClean="0">
                <a:solidFill>
                  <a:srgbClr val="FF0000"/>
                </a:solidFill>
              </a:rPr>
              <a:t>condensing</a:t>
            </a:r>
            <a:r>
              <a:rPr lang="en-US" sz="4000" smtClean="0"/>
              <a:t> logarithms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r>
              <a:rPr lang="en-US" sz="2800" smtClean="0"/>
              <a:t>If there is a number in front of the log, move it back to an exponent FIRST.</a:t>
            </a:r>
          </a:p>
          <a:p>
            <a:endParaRPr lang="en-US" sz="1100" smtClean="0"/>
          </a:p>
          <a:p>
            <a:r>
              <a:rPr lang="en-US" sz="2800" smtClean="0"/>
              <a:t>Write fraction exponents as radicals.</a:t>
            </a:r>
          </a:p>
          <a:p>
            <a:endParaRPr lang="en-US" sz="1100" smtClean="0"/>
          </a:p>
          <a:p>
            <a:r>
              <a:rPr lang="en-US" sz="2800" smtClean="0"/>
              <a:t>If there is a number raised to a power, simplify.</a:t>
            </a:r>
          </a:p>
          <a:p>
            <a:endParaRPr lang="en-US" sz="1100" smtClean="0"/>
          </a:p>
          <a:p>
            <a:r>
              <a:rPr lang="en-US" sz="2800" smtClean="0"/>
              <a:t>Condense addition back to multiplication and subtraction back to division.</a:t>
            </a:r>
          </a:p>
          <a:p>
            <a:endParaRPr lang="en-US" sz="1100" smtClean="0"/>
          </a:p>
          <a:p>
            <a:r>
              <a:rPr lang="en-US" sz="2800" smtClean="0"/>
              <a:t>The final answer will have log written only ONCE and will have no fractions as exponents.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576194"/>
              </p:ext>
            </p:extLst>
          </p:nvPr>
        </p:nvGraphicFramePr>
        <p:xfrm>
          <a:off x="762000" y="1752600"/>
          <a:ext cx="728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3" imgW="1562040" imgH="228600" progId="Equation.DSMT4">
                  <p:embed/>
                </p:oleObj>
              </mc:Choice>
              <mc:Fallback>
                <p:oleObj name="Equation" r:id="rId3" imgW="1562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752600"/>
                        <a:ext cx="7289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47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#2</a:t>
            </a:r>
            <a:endParaRPr lang="en-US" sz="6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963093"/>
              </p:ext>
            </p:extLst>
          </p:nvPr>
        </p:nvGraphicFramePr>
        <p:xfrm>
          <a:off x="990600" y="1752600"/>
          <a:ext cx="6858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1612800" imgH="393480" progId="Equation.DSMT4">
                  <p:embed/>
                </p:oleObj>
              </mc:Choice>
              <mc:Fallback>
                <p:oleObj name="Equation" r:id="rId3" imgW="161280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752600"/>
                        <a:ext cx="68580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2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941461"/>
              </p:ext>
            </p:extLst>
          </p:nvPr>
        </p:nvGraphicFramePr>
        <p:xfrm>
          <a:off x="1114425" y="1524000"/>
          <a:ext cx="65786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3" imgW="1409400" imgH="393480" progId="Equation.DSMT4">
                  <p:embed/>
                </p:oleObj>
              </mc:Choice>
              <mc:Fallback>
                <p:oleObj name="Equation" r:id="rId3" imgW="1409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425" y="1524000"/>
                        <a:ext cx="6578600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85800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89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3033</TotalTime>
  <Words>140</Words>
  <Application>Microsoft Office PowerPoint</Application>
  <PresentationFormat>On-screen Show (4:3)</PresentationFormat>
  <Paragraphs>36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Watermark</vt:lpstr>
      <vt:lpstr>iRespondQuestionMaster</vt:lpstr>
      <vt:lpstr>iRespondGraphMaster</vt:lpstr>
      <vt:lpstr>MathType 6.0 Equation</vt:lpstr>
      <vt:lpstr>Equation</vt:lpstr>
      <vt:lpstr>MathType Equation</vt:lpstr>
      <vt:lpstr>WARM UP  ..…..</vt:lpstr>
      <vt:lpstr>PowerPoint Presentation</vt:lpstr>
      <vt:lpstr>5A.3 SKILL CHECK</vt:lpstr>
      <vt:lpstr>PowerPoint Presentation</vt:lpstr>
      <vt:lpstr>Properties of Logarithms </vt:lpstr>
      <vt:lpstr>Strategies for condensing logarithms</vt:lpstr>
      <vt:lpstr>EXAMPLE #1</vt:lpstr>
      <vt:lpstr>EXAMPLE #2</vt:lpstr>
      <vt:lpstr>PowerPoint Presentation</vt:lpstr>
      <vt:lpstr>EXAMPLE #4</vt:lpstr>
      <vt:lpstr>PowerPoint Presentation</vt:lpstr>
      <vt:lpstr>PowerPoint Presentation</vt:lpstr>
      <vt:lpstr>PowerPoint Presentation</vt:lpstr>
      <vt:lpstr>Homework: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Allerie Sweet</cp:lastModifiedBy>
  <cp:revision>78</cp:revision>
  <dcterms:created xsi:type="dcterms:W3CDTF">2002-01-10T15:12:12Z</dcterms:created>
  <dcterms:modified xsi:type="dcterms:W3CDTF">2016-11-01T15:30:41Z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