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</p:sldMasterIdLst>
  <p:handoutMasterIdLst>
    <p:handoutMasterId r:id="rId22"/>
  </p:handoutMasterIdLst>
  <p:sldIdLst>
    <p:sldId id="299" r:id="rId4"/>
    <p:sldId id="279" r:id="rId5"/>
    <p:sldId id="278" r:id="rId6"/>
    <p:sldId id="281" r:id="rId7"/>
    <p:sldId id="280" r:id="rId8"/>
    <p:sldId id="275" r:id="rId9"/>
    <p:sldId id="282" r:id="rId10"/>
    <p:sldId id="283" r:id="rId11"/>
    <p:sldId id="294" r:id="rId12"/>
    <p:sldId id="295" r:id="rId13"/>
    <p:sldId id="296" r:id="rId14"/>
    <p:sldId id="297" r:id="rId15"/>
    <p:sldId id="286" r:id="rId16"/>
    <p:sldId id="288" r:id="rId17"/>
    <p:sldId id="300" r:id="rId18"/>
    <p:sldId id="303" r:id="rId19"/>
    <p:sldId id="301" r:id="rId20"/>
    <p:sldId id="30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800" b="1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800" b="1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800" b="1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800" b="1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800" b="1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FF9966"/>
    <a:srgbClr val="CC99FF"/>
    <a:srgbClr val="FF99CC"/>
    <a:srgbClr val="FF0000"/>
    <a:srgbClr val="0000FF"/>
    <a:srgbClr val="800000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12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F9CF5229-A1B7-4CD6-BB09-AAB2796FA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4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CAC2-9A33-4B06-9CE8-3A5F2DE03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F4A04-7C04-4397-9F3B-C3EED6162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7968C-878D-4F94-88BC-E24FFD5E8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A7C68-815B-497F-9266-32BADEED6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3480-BEC7-46BE-AAC0-0E79A41D1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62E39-22D6-4DB3-8C99-B690A9500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1E2D3-043C-41B6-9CC4-5FA95B5FB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50B23-CA83-4673-8179-D68D5BBC5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87F77-D44E-4A83-84C5-CF800FC84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5ED90-F1CA-4DC9-B3E6-4422D9D80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A43D1-DBF2-4F19-8B2D-B36E8BCAF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3480-BEC7-46BE-AAC0-0E79A41D1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59DD8-DB79-46B1-8B07-88BAC1C06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F4A04-7C04-4397-9F3B-C3EED6162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7968C-878D-4F94-88BC-E24FFD5E8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A7C68-815B-497F-9266-32BADEED6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3480-BEC7-46BE-AAC0-0E79A41D1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62E39-22D6-4DB3-8C99-B690A9500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1E2D3-043C-41B6-9CC4-5FA95B5FB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50B23-CA83-4673-8179-D68D5BBC5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87F77-D44E-4A83-84C5-CF800FC84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5ED90-F1CA-4DC9-B3E6-4422D9D80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62E39-22D6-4DB3-8C99-B690A9500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A43D1-DBF2-4F19-8B2D-B36E8BCAF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59DD8-DB79-46B1-8B07-88BAC1C06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F4A04-7C04-4397-9F3B-C3EED6162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7968C-878D-4F94-88BC-E24FFD5E8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A7C68-815B-497F-9266-32BADEED6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1E2D3-043C-41B6-9CC4-5FA95B5FB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50B23-CA83-4673-8179-D68D5BBC5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87F77-D44E-4A83-84C5-CF800FC84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5ED90-F1CA-4DC9-B3E6-4422D9D80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A43D1-DBF2-4F19-8B2D-B36E8BCAF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59DD8-DB79-46B1-8B07-88BAC1C06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FF6756B1-519D-41F4-A4C6-9296847C0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 bwMode="auto">
          <a:xfrm>
            <a:off x="127000" y="127000"/>
            <a:ext cx="8890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0"/>
              </a:spcBef>
            </a:pPr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 bwMode="auto">
          <a:xfrm>
            <a:off x="127000" y="3111500"/>
            <a:ext cx="889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 bwMode="auto">
          <a:xfrm>
            <a:off x="127000" y="3835400"/>
            <a:ext cx="889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 bwMode="auto">
          <a:xfrm>
            <a:off x="127000" y="4559300"/>
            <a:ext cx="889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 bwMode="auto">
          <a:xfrm>
            <a:off x="127000" y="5283200"/>
            <a:ext cx="889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 bwMode="auto">
          <a:xfrm>
            <a:off x="127000" y="6007100"/>
            <a:ext cx="889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 bwMode="auto">
          <a:xfrm>
            <a:off x="6350000" y="254000"/>
            <a:ext cx="2540000" cy="307777"/>
          </a:xfrm>
          <a:prstGeom prst="rect">
            <a:avLst/>
          </a:prstGeom>
          <a:solidFill>
            <a:scrgbClr r="0" g="0" b="0">
              <a:alpha val="0"/>
            </a:sc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 bwMode="auto">
          <a:xfrm>
            <a:off x="254000" y="254000"/>
            <a:ext cx="2540000" cy="307777"/>
          </a:xfrm>
          <a:prstGeom prst="rect">
            <a:avLst/>
          </a:prstGeom>
          <a:solidFill>
            <a:scrgbClr r="0" g="0" b="0">
              <a:alpha val="0"/>
            </a:sc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 bwMode="auto">
          <a:xfrm>
            <a:off x="127000" y="254000"/>
            <a:ext cx="1270000" cy="18158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rPr>
              <a:t>iRespond Graph</a:t>
            </a:r>
          </a:p>
        </p:txBody>
      </p:sp>
      <p:grpSp>
        <p:nvGrpSpPr>
          <p:cNvPr id="18432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  <p:sp>
          <p:nvSpPr>
            <p:cNvPr id="7" name="CorrectBar1"/>
            <p:cNvSpPr/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362351" y="1270000"/>
            <a:ext cx="7244797" cy="523220"/>
            <a:chOff x="1362351" y="1270000"/>
            <a:chExt cx="7244797" cy="523220"/>
          </a:xfrm>
        </p:grpSpPr>
        <p:sp>
          <p:nvSpPr>
            <p:cNvPr id="3" name="PercentLabel0"/>
            <p:cNvSpPr/>
            <p:nvPr userDrawn="1"/>
          </p:nvSpPr>
          <p:spPr bwMode="auto">
            <a:xfrm>
              <a:off x="1362351" y="1270000"/>
              <a:ext cx="894797" cy="52322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 bwMode="auto">
            <a:xfrm>
              <a:off x="2949851" y="1270000"/>
              <a:ext cx="894797" cy="52322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 bwMode="auto">
            <a:xfrm>
              <a:off x="4437164" y="1270000"/>
              <a:ext cx="1095172" cy="52322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 bwMode="auto">
            <a:xfrm>
              <a:off x="6024664" y="1270000"/>
              <a:ext cx="1095172" cy="52322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 bwMode="auto">
            <a:xfrm>
              <a:off x="7712351" y="1270000"/>
              <a:ext cx="894797" cy="52322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67%</a:t>
              </a:r>
            </a:p>
          </p:txBody>
        </p:sp>
      </p:grpSp>
      <p:grpSp>
        <p:nvGrpSpPr>
          <p:cNvPr id="18433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  <p:sp>
          <p:nvSpPr>
            <p:cNvPr id="13" name="IncorrectBar3"/>
            <p:cNvSpPr/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  <p:sp>
          <p:nvSpPr>
            <p:cNvPr id="16" name="IncorrectBar4"/>
            <p:cNvSpPr/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505019" y="5842000"/>
            <a:ext cx="6840038" cy="523220"/>
            <a:chOff x="1505019" y="5842000"/>
            <a:chExt cx="6840038" cy="523220"/>
          </a:xfrm>
        </p:grpSpPr>
        <p:sp>
          <p:nvSpPr>
            <p:cNvPr id="5" name="XValueLabel0"/>
            <p:cNvSpPr/>
            <p:nvPr userDrawn="1"/>
          </p:nvSpPr>
          <p:spPr bwMode="auto">
            <a:xfrm>
              <a:off x="1505019" y="5842000"/>
              <a:ext cx="609461" cy="52322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 bwMode="auto">
            <a:xfrm>
              <a:off x="3121373" y="5842000"/>
              <a:ext cx="551753" cy="52322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 bwMode="auto">
            <a:xfrm>
              <a:off x="4752154" y="5842000"/>
              <a:ext cx="465192" cy="52322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 bwMode="auto">
            <a:xfrm>
              <a:off x="6354081" y="5842000"/>
              <a:ext cx="436337" cy="52322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 bwMode="auto">
            <a:xfrm>
              <a:off x="7974443" y="5842000"/>
              <a:ext cx="370614" cy="52322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YAxisLine"/>
            <p:cNvCxnSpPr/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YAxisTick0"/>
            <p:cNvCxnSpPr/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YAxisTick1"/>
            <p:cNvCxnSpPr/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YAxisTick2"/>
            <p:cNvCxnSpPr/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YAxisTick3"/>
            <p:cNvCxnSpPr/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4210110"/>
            <a:chOff x="254000" y="1841500"/>
            <a:chExt cx="762000" cy="4210110"/>
          </a:xfrm>
        </p:grpSpPr>
        <p:sp>
          <p:nvSpPr>
            <p:cNvPr id="21" name="YValueLabel0"/>
            <p:cNvSpPr/>
            <p:nvPr userDrawn="1"/>
          </p:nvSpPr>
          <p:spPr bwMode="auto">
            <a:xfrm>
              <a:off x="254000" y="5651500"/>
              <a:ext cx="762000" cy="40011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 bwMode="auto">
            <a:xfrm>
              <a:off x="254000" y="4381500"/>
              <a:ext cx="762000" cy="40011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 bwMode="auto">
            <a:xfrm>
              <a:off x="254000" y="3111500"/>
              <a:ext cx="762000" cy="40011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 bwMode="auto">
            <a:xfrm>
              <a:off x="254000" y="1841500"/>
              <a:ext cx="762000" cy="40011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000" dirty="0" smtClean="0">
                <a:solidFill>
                  <a:schemeClr val="bg1"/>
                </a:solidFill>
              </a:rPr>
              <a:t>Daily Question</a:t>
            </a:r>
            <a:endParaRPr lang="en-US" sz="8000" dirty="0" smtClean="0">
              <a:solidFill>
                <a:schemeClr val="bg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How does one Graph an </a:t>
            </a:r>
            <a:r>
              <a:rPr lang="en-US" sz="5400" smtClean="0">
                <a:solidFill>
                  <a:schemeClr val="bg1"/>
                </a:solidFill>
              </a:rPr>
              <a:t>Exponential Equation</a:t>
            </a:r>
            <a:r>
              <a:rPr lang="en-US" sz="5400" smtClean="0">
                <a:solidFill>
                  <a:schemeClr val="bg1"/>
                </a:solidFill>
              </a:rPr>
              <a:t>?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eaLnBrk="1" hangingPunct="1">
              <a:defRPr/>
            </a:pPr>
            <a:r>
              <a:rPr lang="en-US" sz="1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Domain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32038"/>
            <a:ext cx="8229600" cy="12493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ALL REAL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874164"/>
              </p:ext>
            </p:extLst>
          </p:nvPr>
        </p:nvGraphicFramePr>
        <p:xfrm>
          <a:off x="1828800" y="3810000"/>
          <a:ext cx="5105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Equation" r:id="rId3" imgW="507780" imgH="253890" progId="Equation.DSMT4">
                  <p:embed/>
                </p:oleObj>
              </mc:Choice>
              <mc:Fallback>
                <p:oleObj name="Equation" r:id="rId3" imgW="507780" imgH="25389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10000"/>
                        <a:ext cx="5105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0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Range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229600" cy="914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5000" smtClean="0"/>
              <a:t>Use k</a:t>
            </a:r>
          </a:p>
        </p:txBody>
      </p:sp>
      <p:graphicFrame>
        <p:nvGraphicFramePr>
          <p:cNvPr id="16386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1600200" y="2971800"/>
          <a:ext cx="525780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name="Equation" r:id="rId3" imgW="939600" imgH="228600" progId="Equation.DSMT4">
                  <p:embed/>
                </p:oleObj>
              </mc:Choice>
              <mc:Fallback>
                <p:oleObj name="Equation" r:id="rId3" imgW="9396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971800"/>
                        <a:ext cx="5257800" cy="127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1447800" y="4648200"/>
            <a:ext cx="5181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/>
              <a:t>If a is </a:t>
            </a:r>
            <a:r>
              <a:rPr lang="en-US" sz="3200" u="sng" dirty="0"/>
              <a:t>positive</a:t>
            </a:r>
            <a:r>
              <a:rPr lang="en-US" sz="3200" dirty="0"/>
              <a:t> </a:t>
            </a:r>
            <a:r>
              <a:rPr lang="en-US" sz="3200" dirty="0" smtClean="0"/>
              <a:t>use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/>
              <a:t>  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/>
              <a:t>If </a:t>
            </a:r>
            <a:r>
              <a:rPr lang="en-US" sz="3200" dirty="0"/>
              <a:t>a is </a:t>
            </a:r>
            <a:r>
              <a:rPr lang="en-US" sz="3200" u="sng" dirty="0"/>
              <a:t>negative</a:t>
            </a:r>
            <a:r>
              <a:rPr lang="en-US" sz="3200" dirty="0"/>
              <a:t> </a:t>
            </a:r>
            <a:r>
              <a:rPr lang="en-US" sz="3200" dirty="0" smtClean="0"/>
              <a:t>use</a:t>
            </a:r>
            <a:endParaRPr lang="en-US" sz="32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366046"/>
              </p:ext>
            </p:extLst>
          </p:nvPr>
        </p:nvGraphicFramePr>
        <p:xfrm>
          <a:off x="5140960" y="4572000"/>
          <a:ext cx="125984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Equation" r:id="rId5" imgW="406080" imgH="253800" progId="Equation.DSMT4">
                  <p:embed/>
                </p:oleObj>
              </mc:Choice>
              <mc:Fallback>
                <p:oleObj name="Equation" r:id="rId5" imgW="406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40960" y="4572000"/>
                        <a:ext cx="125984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4745"/>
              </p:ext>
            </p:extLst>
          </p:nvPr>
        </p:nvGraphicFramePr>
        <p:xfrm>
          <a:off x="5284787" y="5715000"/>
          <a:ext cx="149701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Equation" r:id="rId7" imgW="482400" imgH="253800" progId="Equation.DSMT4">
                  <p:embed/>
                </p:oleObj>
              </mc:Choice>
              <mc:Fallback>
                <p:oleObj name="Equation" r:id="rId7" imgW="48240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4787" y="5715000"/>
                        <a:ext cx="1497013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/>
              <a:t>Identify the </a:t>
            </a:r>
            <a:r>
              <a:rPr lang="en-US" sz="4000" i="1" smtClean="0"/>
              <a:t>domain </a:t>
            </a:r>
            <a:r>
              <a:rPr lang="en-US" sz="4000" smtClean="0"/>
              <a:t>and</a:t>
            </a:r>
            <a:r>
              <a:rPr lang="en-US" sz="4000" i="1" smtClean="0"/>
              <a:t> range.</a:t>
            </a:r>
            <a:endParaRPr lang="en-US" sz="4000" smtClean="0"/>
          </a:p>
        </p:txBody>
      </p:sp>
      <p:graphicFrame>
        <p:nvGraphicFramePr>
          <p:cNvPr id="1741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1371600"/>
          <a:ext cx="48006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3" name="Equation" r:id="rId3" imgW="1231560" imgH="1231560" progId="Equation.DSMT4">
                  <p:embed/>
                </p:oleObj>
              </mc:Choice>
              <mc:Fallback>
                <p:oleObj name="Equation" r:id="rId3" imgW="1231560" imgH="1231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4800600" cy="480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5410200" y="1371600"/>
            <a:ext cx="3200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D: </a:t>
            </a:r>
            <a:endParaRPr lang="en-US" sz="3200">
              <a:solidFill>
                <a:srgbClr val="FF0000"/>
              </a:solidFill>
              <a:sym typeface="Symbol" pitchFamily="18" charset="2"/>
            </a:endParaRPr>
          </a:p>
          <a:p>
            <a:r>
              <a:rPr lang="en-US" sz="3200">
                <a:solidFill>
                  <a:srgbClr val="FF0000"/>
                </a:solidFill>
              </a:rPr>
              <a:t>R: 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5486400" y="3352800"/>
            <a:ext cx="2514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D: </a:t>
            </a:r>
          </a:p>
          <a:p>
            <a:r>
              <a:rPr lang="en-US" sz="3200">
                <a:solidFill>
                  <a:srgbClr val="FF0000"/>
                </a:solidFill>
              </a:rPr>
              <a:t>R: 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5410200" y="5334000"/>
            <a:ext cx="25146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D: </a:t>
            </a:r>
          </a:p>
          <a:p>
            <a:r>
              <a:rPr lang="en-US">
                <a:solidFill>
                  <a:srgbClr val="FF0000"/>
                </a:solidFill>
              </a:rPr>
              <a:t>R: </a:t>
            </a:r>
          </a:p>
        </p:txBody>
      </p:sp>
      <p:graphicFrame>
        <p:nvGraphicFramePr>
          <p:cNvPr id="17411" name="Object 7"/>
          <p:cNvGraphicFramePr>
            <a:graphicFrameLocks noChangeAspect="1"/>
          </p:cNvGraphicFramePr>
          <p:nvPr/>
        </p:nvGraphicFramePr>
        <p:xfrm>
          <a:off x="5867400" y="1219200"/>
          <a:ext cx="1905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4" name="Equation" r:id="rId5" imgW="507960" imgH="253800" progId="Equation.DSMT4">
                  <p:embed/>
                </p:oleObj>
              </mc:Choice>
              <mc:Fallback>
                <p:oleObj name="Equation" r:id="rId5" imgW="50796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219200"/>
                        <a:ext cx="19050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8"/>
          <p:cNvGraphicFramePr>
            <a:graphicFrameLocks noChangeAspect="1"/>
          </p:cNvGraphicFramePr>
          <p:nvPr/>
        </p:nvGraphicFramePr>
        <p:xfrm>
          <a:off x="6019800" y="3162300"/>
          <a:ext cx="1905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5" name="Equation" r:id="rId7" imgW="507960" imgH="253800" progId="Equation.DSMT4">
                  <p:embed/>
                </p:oleObj>
              </mc:Choice>
              <mc:Fallback>
                <p:oleObj name="Equation" r:id="rId7" imgW="50796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162300"/>
                        <a:ext cx="19050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9"/>
          <p:cNvGraphicFramePr>
            <a:graphicFrameLocks noChangeAspect="1"/>
          </p:cNvGraphicFramePr>
          <p:nvPr/>
        </p:nvGraphicFramePr>
        <p:xfrm>
          <a:off x="5867400" y="5105400"/>
          <a:ext cx="1905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6" name="Equation" r:id="rId8" imgW="507960" imgH="253800" progId="Equation.DSMT4">
                  <p:embed/>
                </p:oleObj>
              </mc:Choice>
              <mc:Fallback>
                <p:oleObj name="Equation" r:id="rId8" imgW="507960" imgH="253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105400"/>
                        <a:ext cx="19050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10"/>
          <p:cNvGraphicFramePr>
            <a:graphicFrameLocks noChangeAspect="1"/>
          </p:cNvGraphicFramePr>
          <p:nvPr/>
        </p:nvGraphicFramePr>
        <p:xfrm>
          <a:off x="5815013" y="2019300"/>
          <a:ext cx="18573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7" name="Equation" r:id="rId9" imgW="495000" imgH="253800" progId="Equation.DSMT4">
                  <p:embed/>
                </p:oleObj>
              </mc:Choice>
              <mc:Fallback>
                <p:oleObj name="Equation" r:id="rId9" imgW="49500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5013" y="2019300"/>
                        <a:ext cx="1857375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11"/>
          <p:cNvGraphicFramePr>
            <a:graphicFrameLocks noChangeAspect="1"/>
          </p:cNvGraphicFramePr>
          <p:nvPr/>
        </p:nvGraphicFramePr>
        <p:xfrm>
          <a:off x="6157913" y="4000500"/>
          <a:ext cx="14763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8" name="Equation" r:id="rId11" imgW="393480" imgH="253800" progId="Equation.DSMT4">
                  <p:embed/>
                </p:oleObj>
              </mc:Choice>
              <mc:Fallback>
                <p:oleObj name="Equation" r:id="rId11" imgW="39348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7913" y="4000500"/>
                        <a:ext cx="1476375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12"/>
          <p:cNvGraphicFramePr>
            <a:graphicFrameLocks noChangeAspect="1"/>
          </p:cNvGraphicFramePr>
          <p:nvPr/>
        </p:nvGraphicFramePr>
        <p:xfrm>
          <a:off x="5934075" y="5829300"/>
          <a:ext cx="176212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9" name="Equation" r:id="rId13" imgW="469800" imgH="253800" progId="Equation.DSMT4">
                  <p:embed/>
                </p:oleObj>
              </mc:Choice>
              <mc:Fallback>
                <p:oleObj name="Equation" r:id="rId13" imgW="469800" imgH="253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4075" y="5829300"/>
                        <a:ext cx="1762125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69" grpId="0"/>
      <p:bldP spid="624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000" u="sng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Asymptote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971800"/>
            <a:ext cx="8153400" cy="1066800"/>
          </a:xfrm>
        </p:spPr>
        <p:txBody>
          <a:bodyPr/>
          <a:lstStyle/>
          <a:p>
            <a:pPr eaLnBrk="1" hangingPunct="1"/>
            <a:r>
              <a:rPr lang="en-US" sz="3000" b="0" dirty="0" smtClean="0"/>
              <a:t>A </a:t>
            </a:r>
            <a:r>
              <a:rPr lang="en-US" sz="3000" b="0" i="1" dirty="0" smtClean="0"/>
              <a:t>line</a:t>
            </a:r>
            <a:r>
              <a:rPr lang="en-US" sz="3000" b="0" dirty="0" smtClean="0"/>
              <a:t> that a graph </a:t>
            </a:r>
            <a:r>
              <a:rPr lang="en-US" sz="3000" b="0" i="1" u="sng" dirty="0" smtClean="0"/>
              <a:t>approaches</a:t>
            </a:r>
            <a:r>
              <a:rPr lang="en-US" sz="3000" b="0" dirty="0" smtClean="0"/>
              <a:t> but will never touch</a:t>
            </a:r>
          </a:p>
          <a:p>
            <a:pPr eaLnBrk="1" hangingPunct="1"/>
            <a:r>
              <a:rPr lang="en-US" sz="3000" b="0" dirty="0" smtClean="0"/>
              <a:t>Horizontal, Dashed line</a:t>
            </a:r>
          </a:p>
          <a:p>
            <a:pPr marL="0" indent="0" eaLnBrk="1" hangingPunct="1">
              <a:buNone/>
            </a:pPr>
            <a:endParaRPr lang="en-US" sz="3000" b="0" dirty="0" smtClean="0"/>
          </a:p>
        </p:txBody>
      </p:sp>
      <p:graphicFrame>
        <p:nvGraphicFramePr>
          <p:cNvPr id="921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33400" y="4419600"/>
          <a:ext cx="7543800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3" imgW="939600" imgH="228600" progId="Equation.DSMT4">
                  <p:embed/>
                </p:oleObj>
              </mc:Choice>
              <mc:Fallback>
                <p:oleObj name="Equation" r:id="rId3" imgW="9396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19600"/>
                        <a:ext cx="7543800" cy="183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275490" y="1600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/>
            <a:r>
              <a:rPr lang="en-US" sz="7200" dirty="0" smtClean="0">
                <a:solidFill>
                  <a:srgbClr val="FF0000"/>
                </a:solidFill>
              </a:rPr>
              <a:t>y </a:t>
            </a:r>
            <a:r>
              <a:rPr lang="en-US" sz="7200" dirty="0">
                <a:solidFill>
                  <a:srgbClr val="FF0000"/>
                </a:solidFill>
              </a:rPr>
              <a:t>= 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/>
              <a:t>Identify the </a:t>
            </a:r>
            <a:r>
              <a:rPr lang="en-US" sz="4000" i="1" smtClean="0"/>
              <a:t>asymptote</a:t>
            </a:r>
            <a:r>
              <a:rPr lang="en-US" sz="4000" smtClean="0"/>
              <a:t> of the graph of the function.</a:t>
            </a:r>
          </a:p>
        </p:txBody>
      </p:sp>
      <p:graphicFrame>
        <p:nvGraphicFramePr>
          <p:cNvPr id="1024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04800" y="1981200"/>
          <a:ext cx="5486400" cy="432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3" imgW="1257120" imgH="990360" progId="Equation.DSMT4">
                  <p:embed/>
                </p:oleObj>
              </mc:Choice>
              <mc:Fallback>
                <p:oleObj name="Equation" r:id="rId3" imgW="1257120" imgH="990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81200"/>
                        <a:ext cx="5486400" cy="432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6324600" y="21336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y = 4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6172200" y="3352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y = -3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791200" y="5029200"/>
            <a:ext cx="2514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y = 0</a:t>
            </a:r>
          </a:p>
          <a:p>
            <a:pPr algn="ctr"/>
            <a:r>
              <a:rPr lang="en-US" sz="3600">
                <a:solidFill>
                  <a:srgbClr val="FF0000"/>
                </a:solidFill>
              </a:rPr>
              <a:t>the x-axis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  <p:bldP spid="50183" grpId="0"/>
      <p:bldP spid="501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7696200" cy="4267200"/>
          </a:xfrm>
        </p:spPr>
        <p:txBody>
          <a:bodyPr/>
          <a:lstStyle/>
          <a:p>
            <a:pPr eaLnBrk="1" hangingPunct="1"/>
            <a:r>
              <a:rPr lang="en-US" sz="10000" dirty="0" smtClean="0">
                <a:solidFill>
                  <a:srgbClr val="0000FF"/>
                </a:solidFill>
              </a:rPr>
              <a:t>X-</a:t>
            </a:r>
            <a:r>
              <a:rPr lang="en-US" sz="10000" dirty="0" err="1" smtClean="0">
                <a:solidFill>
                  <a:srgbClr val="0000FF"/>
                </a:solidFill>
              </a:rPr>
              <a:t>Int</a:t>
            </a:r>
            <a:r>
              <a:rPr lang="en-US" sz="10000" dirty="0" smtClean="0">
                <a:solidFill>
                  <a:srgbClr val="0000FF"/>
                </a:solidFill>
              </a:rPr>
              <a:t>:</a:t>
            </a:r>
            <a:r>
              <a:rPr lang="en-US" sz="10000" dirty="0" smtClean="0"/>
              <a:t/>
            </a:r>
            <a:br>
              <a:rPr lang="en-US" sz="10000" dirty="0" smtClean="0"/>
            </a:br>
            <a:r>
              <a:rPr lang="en-US" sz="2500" b="0" dirty="0" smtClean="0">
                <a:solidFill>
                  <a:schemeClr val="tx1"/>
                </a:solidFill>
              </a:rPr>
              <a:t>(#, 0)  -   Where the graph crosses the x-axis</a:t>
            </a:r>
            <a:r>
              <a:rPr lang="en-US" sz="10000" dirty="0" smtClean="0"/>
              <a:t/>
            </a:r>
            <a:br>
              <a:rPr lang="en-US" sz="10000" dirty="0" smtClean="0"/>
            </a:br>
            <a:r>
              <a:rPr lang="en-US" sz="10000" dirty="0" smtClean="0"/>
              <a:t/>
            </a:r>
            <a:br>
              <a:rPr lang="en-US" sz="10000" dirty="0" smtClean="0"/>
            </a:br>
            <a:r>
              <a:rPr lang="en-US" sz="10000" dirty="0" smtClean="0">
                <a:solidFill>
                  <a:srgbClr val="FF0000"/>
                </a:solidFill>
              </a:rPr>
              <a:t>Y-</a:t>
            </a:r>
            <a:r>
              <a:rPr lang="en-US" sz="10000" dirty="0" err="1" smtClean="0">
                <a:solidFill>
                  <a:srgbClr val="FF0000"/>
                </a:solidFill>
              </a:rPr>
              <a:t>Int</a:t>
            </a:r>
            <a:r>
              <a:rPr lang="en-US" sz="10000" dirty="0" smtClean="0">
                <a:solidFill>
                  <a:srgbClr val="FF0000"/>
                </a:solidFill>
              </a:rPr>
              <a:t>:</a:t>
            </a:r>
            <a:br>
              <a:rPr lang="en-US" sz="10000" dirty="0" smtClean="0">
                <a:solidFill>
                  <a:srgbClr val="FF0000"/>
                </a:solidFill>
              </a:rPr>
            </a:br>
            <a:r>
              <a:rPr lang="en-US" sz="2500" b="0" dirty="0" smtClean="0">
                <a:solidFill>
                  <a:schemeClr val="tx1"/>
                </a:solidFill>
              </a:rPr>
              <a:t>(0, #)  </a:t>
            </a:r>
            <a:r>
              <a:rPr lang="en-US" sz="2500" b="0" dirty="0">
                <a:solidFill>
                  <a:schemeClr val="tx1"/>
                </a:solidFill>
              </a:rPr>
              <a:t>-   Where the graph crosses the </a:t>
            </a:r>
            <a:r>
              <a:rPr lang="en-US" sz="2500" b="0" dirty="0" smtClean="0">
                <a:solidFill>
                  <a:schemeClr val="tx1"/>
                </a:solidFill>
              </a:rPr>
              <a:t>Y-axis</a:t>
            </a:r>
            <a:r>
              <a:rPr lang="en-US" sz="40000" dirty="0"/>
              <a:t/>
            </a:r>
            <a:br>
              <a:rPr lang="en-US" sz="40000" dirty="0"/>
            </a:br>
            <a:endParaRPr lang="en-US" sz="10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36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7696200" cy="4267200"/>
          </a:xfrm>
        </p:spPr>
        <p:txBody>
          <a:bodyPr/>
          <a:lstStyle/>
          <a:p>
            <a:pPr eaLnBrk="1" hangingPunct="1"/>
            <a:r>
              <a:rPr lang="en-US" sz="5000" dirty="0" smtClean="0">
                <a:solidFill>
                  <a:schemeClr val="tx1"/>
                </a:solidFill>
              </a:rPr>
              <a:t>Read from left to right!</a:t>
            </a:r>
            <a:r>
              <a:rPr lang="en-US" sz="10000" dirty="0" smtClean="0">
                <a:solidFill>
                  <a:schemeClr val="tx1"/>
                </a:solidFill>
              </a:rPr>
              <a:t/>
            </a:r>
            <a:br>
              <a:rPr lang="en-US" sz="10000" dirty="0" smtClean="0">
                <a:solidFill>
                  <a:schemeClr val="tx1"/>
                </a:solidFill>
              </a:rPr>
            </a:br>
            <a:r>
              <a:rPr lang="en-US" sz="10000" dirty="0" smtClean="0">
                <a:solidFill>
                  <a:srgbClr val="0000FF"/>
                </a:solidFill>
              </a:rPr>
              <a:t>Increasing:</a:t>
            </a:r>
            <a:r>
              <a:rPr lang="en-US" sz="10000" dirty="0" smtClean="0"/>
              <a:t/>
            </a:r>
            <a:br>
              <a:rPr lang="en-US" sz="10000" dirty="0" smtClean="0"/>
            </a:br>
            <a:r>
              <a:rPr lang="en-US" sz="2500" b="0" u="sng" dirty="0" smtClean="0">
                <a:solidFill>
                  <a:schemeClr val="tx1"/>
                </a:solidFill>
              </a:rPr>
              <a:t>up</a:t>
            </a:r>
            <a:r>
              <a:rPr lang="en-US" sz="2500" b="0" dirty="0" smtClean="0">
                <a:solidFill>
                  <a:schemeClr val="tx1"/>
                </a:solidFill>
              </a:rPr>
              <a:t> from left to right</a:t>
            </a:r>
            <a:r>
              <a:rPr lang="en-US" sz="10000" dirty="0" smtClean="0"/>
              <a:t/>
            </a:r>
            <a:br>
              <a:rPr lang="en-US" sz="10000" dirty="0" smtClean="0"/>
            </a:br>
            <a:r>
              <a:rPr lang="en-US" sz="10000" dirty="0" smtClean="0">
                <a:solidFill>
                  <a:srgbClr val="FF0000"/>
                </a:solidFill>
              </a:rPr>
              <a:t>Decreasing:</a:t>
            </a:r>
            <a:br>
              <a:rPr lang="en-US" sz="10000" dirty="0" smtClean="0">
                <a:solidFill>
                  <a:srgbClr val="FF0000"/>
                </a:solidFill>
              </a:rPr>
            </a:br>
            <a:r>
              <a:rPr lang="en-US" sz="2500" b="0" u="sng" dirty="0" smtClean="0">
                <a:solidFill>
                  <a:schemeClr val="tx1"/>
                </a:solidFill>
              </a:rPr>
              <a:t>down</a:t>
            </a:r>
            <a:r>
              <a:rPr lang="en-US" sz="2500" b="0" dirty="0" smtClean="0">
                <a:solidFill>
                  <a:schemeClr val="tx1"/>
                </a:solidFill>
              </a:rPr>
              <a:t> from left to right</a:t>
            </a:r>
            <a:r>
              <a:rPr lang="en-US" sz="40000" dirty="0"/>
              <a:t/>
            </a:r>
            <a:br>
              <a:rPr lang="en-US" sz="40000" dirty="0"/>
            </a:br>
            <a:endParaRPr lang="en-US" sz="10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15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eaLnBrk="1" hangingPunct="1">
              <a:defRPr/>
            </a:pPr>
            <a:r>
              <a:rPr lang="en-US" sz="1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End Behavior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532940"/>
              </p:ext>
            </p:extLst>
          </p:nvPr>
        </p:nvGraphicFramePr>
        <p:xfrm>
          <a:off x="2743200" y="3048000"/>
          <a:ext cx="4114800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3" imgW="2425680" imgH="787320" progId="Equation.DSMT4">
                  <p:embed/>
                </p:oleObj>
              </mc:Choice>
              <mc:Fallback>
                <p:oleObj name="Equation" r:id="rId3" imgW="242568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048000"/>
                        <a:ext cx="4114800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971800"/>
            <a:ext cx="2514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Domain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934200" y="3017838"/>
            <a:ext cx="2286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Range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209800" y="2819400"/>
            <a:ext cx="76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sz="10000" b="0" kern="0" dirty="0" smtClean="0">
                <a:solidFill>
                  <a:schemeClr val="tx1"/>
                </a:solidFill>
              </a:rPr>
              <a:t>{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553200" y="2895600"/>
            <a:ext cx="76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sz="10000" b="0" kern="0" dirty="0" smtClean="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6239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1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Let’s</a:t>
            </a:r>
            <a:br>
              <a:rPr lang="en-US" sz="1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Practice</a:t>
            </a:r>
          </a:p>
        </p:txBody>
      </p:sp>
    </p:spTree>
    <p:extLst>
      <p:ext uri="{BB962C8B-B14F-4D97-AF65-F5344CB8AC3E}">
        <p14:creationId xmlns:p14="http://schemas.microsoft.com/office/powerpoint/2010/main" val="22940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0"/>
            <a:ext cx="8686800" cy="1249363"/>
          </a:xfrm>
        </p:spPr>
        <p:txBody>
          <a:bodyPr/>
          <a:lstStyle/>
          <a:p>
            <a:pPr eaLnBrk="1" hangingPunct="1"/>
            <a:r>
              <a:rPr lang="en-US" sz="3200" u="sng" smtClean="0">
                <a:solidFill>
                  <a:srgbClr val="0000FF"/>
                </a:solidFill>
              </a:rPr>
              <a:t>It’s an Exponential </a:t>
            </a:r>
            <a:r>
              <a:rPr lang="en-US" sz="3200" u="sng" smtClean="0">
                <a:solidFill>
                  <a:srgbClr val="FF0000"/>
                </a:solidFill>
              </a:rPr>
              <a:t>Growth</a:t>
            </a:r>
            <a:r>
              <a:rPr lang="en-US" sz="3200" u="sng" smtClean="0">
                <a:solidFill>
                  <a:srgbClr val="0000FF"/>
                </a:solidFill>
              </a:rPr>
              <a:t> Function when…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33400" y="228600"/>
          <a:ext cx="7848600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939600" imgH="228600" progId="Equation.DSMT4">
                  <p:embed/>
                </p:oleObj>
              </mc:Choice>
              <mc:Fallback>
                <p:oleObj name="Equation" r:id="rId3" imgW="9396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"/>
                        <a:ext cx="7848600" cy="190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04800" y="3810000"/>
            <a:ext cx="8153400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/>
              <a:t>b</a:t>
            </a:r>
            <a:r>
              <a:rPr lang="en-US" sz="3200"/>
              <a:t> is greater than1</a:t>
            </a:r>
          </a:p>
          <a:p>
            <a:pPr algn="ctr">
              <a:spcBef>
                <a:spcPct val="0"/>
              </a:spcBef>
            </a:pPr>
            <a:r>
              <a:rPr lang="en-US" sz="2600"/>
              <a:t>OR </a:t>
            </a:r>
          </a:p>
          <a:p>
            <a:pPr algn="ctr">
              <a:spcBef>
                <a:spcPct val="0"/>
              </a:spcBef>
            </a:pPr>
            <a:r>
              <a:rPr lang="en-US" sz="2600"/>
              <a:t>if the exponent is negative and it flips b and b is greater than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0"/>
            <a:ext cx="8686800" cy="1249363"/>
          </a:xfrm>
        </p:spPr>
        <p:txBody>
          <a:bodyPr/>
          <a:lstStyle/>
          <a:p>
            <a:pPr eaLnBrk="1" hangingPunct="1"/>
            <a:r>
              <a:rPr lang="en-US" sz="3200" u="sng" smtClean="0">
                <a:solidFill>
                  <a:srgbClr val="0000FF"/>
                </a:solidFill>
              </a:rPr>
              <a:t>It’s an Exponential </a:t>
            </a:r>
            <a:r>
              <a:rPr lang="en-US" sz="3200" u="sng" smtClean="0">
                <a:solidFill>
                  <a:srgbClr val="FF0000"/>
                </a:solidFill>
              </a:rPr>
              <a:t>Decay</a:t>
            </a:r>
            <a:r>
              <a:rPr lang="en-US" sz="3200" u="sng" smtClean="0">
                <a:solidFill>
                  <a:srgbClr val="0000FF"/>
                </a:solidFill>
              </a:rPr>
              <a:t> Function when…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33400" y="228600"/>
          <a:ext cx="8001000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939600" imgH="228600" progId="Equation.DSMT4">
                  <p:embed/>
                </p:oleObj>
              </mc:Choice>
              <mc:Fallback>
                <p:oleObj name="Equation" r:id="rId3" imgW="9396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"/>
                        <a:ext cx="8001000" cy="194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304800" y="3810000"/>
            <a:ext cx="8153400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/>
              <a:t>b</a:t>
            </a:r>
            <a:r>
              <a:rPr lang="en-US" sz="3200"/>
              <a:t> is a fraction </a:t>
            </a:r>
            <a:r>
              <a:rPr lang="en-US" sz="2600"/>
              <a:t>(greater than 0 and less than 1)</a:t>
            </a:r>
          </a:p>
          <a:p>
            <a:pPr algn="ctr"/>
            <a:r>
              <a:rPr lang="en-US" sz="2600"/>
              <a:t>OR </a:t>
            </a:r>
          </a:p>
          <a:p>
            <a:pPr algn="ctr"/>
            <a:r>
              <a:rPr lang="en-US" sz="2600"/>
              <a:t>if the exponent is negative and it flips b and b is less than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096962"/>
          </a:xfrm>
        </p:spPr>
        <p:txBody>
          <a:bodyPr/>
          <a:lstStyle/>
          <a:p>
            <a:pPr algn="l" eaLnBrk="1" hangingPunct="1"/>
            <a:r>
              <a:rPr lang="en-US" sz="3200" smtClean="0"/>
              <a:t>State whether f(x) is an exponential growth or exponential decay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875714"/>
              </p:ext>
            </p:extLst>
          </p:nvPr>
        </p:nvGraphicFramePr>
        <p:xfrm>
          <a:off x="277813" y="1371600"/>
          <a:ext cx="4494212" cy="520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" imgW="1041120" imgH="1206360" progId="Equation.DSMT4">
                  <p:embed/>
                </p:oleObj>
              </mc:Choice>
              <mc:Fallback>
                <p:oleObj name="Equation" r:id="rId3" imgW="1041120" imgH="1206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3" y="1371600"/>
                        <a:ext cx="4494212" cy="5205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638800" y="19050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DECAY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562600" y="38862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GROWTH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715000" y="55626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  <p:bldP spid="409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096962"/>
          </a:xfrm>
        </p:spPr>
        <p:txBody>
          <a:bodyPr/>
          <a:lstStyle/>
          <a:p>
            <a:pPr algn="l" eaLnBrk="1" hangingPunct="1"/>
            <a:r>
              <a:rPr lang="en-US" sz="3200" smtClean="0"/>
              <a:t>State whether f(x) is an exponential growth or exponential decay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380986"/>
              </p:ext>
            </p:extLst>
          </p:nvPr>
        </p:nvGraphicFramePr>
        <p:xfrm>
          <a:off x="-25400" y="1371600"/>
          <a:ext cx="5233988" cy="512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1257120" imgH="1231560" progId="Equation.DSMT4">
                  <p:embed/>
                </p:oleObj>
              </mc:Choice>
              <mc:Fallback>
                <p:oleObj name="Equation" r:id="rId3" imgW="1257120" imgH="1231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5400" y="1371600"/>
                        <a:ext cx="5233988" cy="512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638800" y="19050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DECAY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5562600" y="38862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GROWTH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5715000" y="55626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DECAY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  <p:bldP spid="39942" grpId="0"/>
      <p:bldP spid="399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Transformations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077281"/>
              </p:ext>
            </p:extLst>
          </p:nvPr>
        </p:nvGraphicFramePr>
        <p:xfrm>
          <a:off x="1066800" y="2514600"/>
          <a:ext cx="66294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" imgW="939600" imgH="228600" progId="Equation.DSMT4">
                  <p:embed/>
                </p:oleObj>
              </mc:Choice>
              <mc:Fallback>
                <p:oleObj name="Equation" r:id="rId3" imgW="9396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14600"/>
                        <a:ext cx="6629400" cy="161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096962"/>
          </a:xfrm>
        </p:spPr>
        <p:txBody>
          <a:bodyPr/>
          <a:lstStyle/>
          <a:p>
            <a:pPr algn="l" eaLnBrk="1" hangingPunct="1"/>
            <a:r>
              <a:rPr lang="en-US" sz="3200" smtClean="0"/>
              <a:t>Describe the transformation.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0" y="1128713"/>
          <a:ext cx="5486400" cy="531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" imgW="1244520" imgH="1206360" progId="Equation.DSMT4">
                  <p:embed/>
                </p:oleObj>
              </mc:Choice>
              <mc:Fallback>
                <p:oleObj name="Equation" r:id="rId3" imgW="1244520" imgH="1206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28713"/>
                        <a:ext cx="5486400" cy="531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638800" y="19050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Up 2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5562600" y="38862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Down 5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715000" y="55626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Left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/>
      <p:bldP spid="419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096962"/>
          </a:xfrm>
        </p:spPr>
        <p:txBody>
          <a:bodyPr/>
          <a:lstStyle/>
          <a:p>
            <a:pPr algn="l" eaLnBrk="1" hangingPunct="1"/>
            <a:r>
              <a:rPr lang="en-US" sz="3200" smtClean="0"/>
              <a:t>Describe the transformation.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0" y="1676400"/>
          <a:ext cx="6596063" cy="395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3" imgW="1333440" imgH="799920" progId="Equation.DSMT4">
                  <p:embed/>
                </p:oleObj>
              </mc:Choice>
              <mc:Fallback>
                <p:oleObj name="Equation" r:id="rId3" imgW="1333440" imgH="7999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76400"/>
                        <a:ext cx="6596063" cy="3956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638800" y="19050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Right 3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953000" y="2971800"/>
            <a:ext cx="3657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Reflect across the x-axis (flips)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629400" y="46482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Up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/>
      <p:bldP spid="430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7696200" cy="4267200"/>
          </a:xfrm>
        </p:spPr>
        <p:txBody>
          <a:bodyPr/>
          <a:lstStyle/>
          <a:p>
            <a:pPr eaLnBrk="1" hangingPunct="1"/>
            <a:r>
              <a:rPr lang="en-US" sz="10000" smtClean="0">
                <a:solidFill>
                  <a:srgbClr val="0000FF"/>
                </a:solidFill>
              </a:rPr>
              <a:t>Domain</a:t>
            </a:r>
            <a:r>
              <a:rPr lang="en-US" sz="10000" smtClean="0"/>
              <a:t/>
            </a:r>
            <a:br>
              <a:rPr lang="en-US" sz="10000" smtClean="0"/>
            </a:br>
            <a:r>
              <a:rPr lang="en-US" sz="10000" smtClean="0"/>
              <a:t>and</a:t>
            </a:r>
            <a:br>
              <a:rPr lang="en-US" sz="10000" smtClean="0"/>
            </a:br>
            <a:r>
              <a:rPr lang="en-US" sz="10000" smtClean="0">
                <a:solidFill>
                  <a:srgbClr val="FF0000"/>
                </a:solidFill>
              </a:rPr>
              <a:t>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4464</TotalTime>
  <Words>218</Words>
  <Application>Microsoft Office PowerPoint</Application>
  <PresentationFormat>On-screen Show (4:3)</PresentationFormat>
  <Paragraphs>62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Default Design</vt:lpstr>
      <vt:lpstr>iRespondQuestionMaster</vt:lpstr>
      <vt:lpstr>iRespondGraphMaster</vt:lpstr>
      <vt:lpstr>Equation</vt:lpstr>
      <vt:lpstr>Daily Question</vt:lpstr>
      <vt:lpstr>It’s an Exponential Growth Function when…</vt:lpstr>
      <vt:lpstr>It’s an Exponential Decay Function when…</vt:lpstr>
      <vt:lpstr>State whether f(x) is an exponential growth or exponential decay</vt:lpstr>
      <vt:lpstr>State whether f(x) is an exponential growth or exponential decay</vt:lpstr>
      <vt:lpstr>Transformations</vt:lpstr>
      <vt:lpstr>Describe the transformation.</vt:lpstr>
      <vt:lpstr>Describe the transformation.</vt:lpstr>
      <vt:lpstr>Domain and Range</vt:lpstr>
      <vt:lpstr>Domain</vt:lpstr>
      <vt:lpstr>Range</vt:lpstr>
      <vt:lpstr>Identify the domain and range.</vt:lpstr>
      <vt:lpstr>Asymptote</vt:lpstr>
      <vt:lpstr>Identify the asymptote of the graph of the function.</vt:lpstr>
      <vt:lpstr>X-Int: (#, 0)  -   Where the graph crosses the x-axis  Y-Int: (0, #)  -   Where the graph crosses the Y-axis </vt:lpstr>
      <vt:lpstr>Read from left to right! Increasing: up from left to right Decreasing: down from left to right </vt:lpstr>
      <vt:lpstr>End Behavior</vt:lpstr>
      <vt:lpstr>Let’s Practice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Cobb County School District</dc:creator>
  <cp:lastModifiedBy>David Richardson</cp:lastModifiedBy>
  <cp:revision>72</cp:revision>
  <dcterms:created xsi:type="dcterms:W3CDTF">2007-10-26T14:22:55Z</dcterms:created>
  <dcterms:modified xsi:type="dcterms:W3CDTF">2014-10-21T16:20:14Z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