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3"/>
  </p:notesMasterIdLst>
  <p:handoutMasterIdLst>
    <p:handoutMasterId r:id="rId34"/>
  </p:handoutMasterIdLst>
  <p:sldIdLst>
    <p:sldId id="257" r:id="rId4"/>
    <p:sldId id="323" r:id="rId5"/>
    <p:sldId id="262" r:id="rId6"/>
    <p:sldId id="326" r:id="rId7"/>
    <p:sldId id="327" r:id="rId8"/>
    <p:sldId id="282" r:id="rId9"/>
    <p:sldId id="290" r:id="rId10"/>
    <p:sldId id="283" r:id="rId11"/>
    <p:sldId id="293" r:id="rId12"/>
    <p:sldId id="284" r:id="rId13"/>
    <p:sldId id="268" r:id="rId14"/>
    <p:sldId id="354" r:id="rId15"/>
    <p:sldId id="319" r:id="rId16"/>
    <p:sldId id="325" r:id="rId17"/>
    <p:sldId id="330" r:id="rId18"/>
    <p:sldId id="328" r:id="rId19"/>
    <p:sldId id="329" r:id="rId20"/>
    <p:sldId id="331" r:id="rId21"/>
    <p:sldId id="332" r:id="rId22"/>
    <p:sldId id="333" r:id="rId23"/>
    <p:sldId id="334" r:id="rId24"/>
    <p:sldId id="336" r:id="rId25"/>
    <p:sldId id="337" r:id="rId26"/>
    <p:sldId id="350" r:id="rId27"/>
    <p:sldId id="351" r:id="rId28"/>
    <p:sldId id="352" r:id="rId29"/>
    <p:sldId id="353" r:id="rId30"/>
    <p:sldId id="348" r:id="rId31"/>
    <p:sldId id="349" r:id="rId32"/>
  </p:sldIdLst>
  <p:sldSz cx="9144000" cy="6858000" type="screen4x3"/>
  <p:notesSz cx="6858000" cy="9199563"/>
  <p:custDataLst>
    <p:tags r:id="rId35"/>
  </p:custDataLst>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9900"/>
    <a:srgbClr val="FF3300"/>
    <a:srgbClr val="FF0000"/>
    <a:srgbClr val="006699"/>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38" autoAdjust="0"/>
    <p:restoredTop sz="93412" autoAdjust="0"/>
  </p:normalViewPr>
  <p:slideViewPr>
    <p:cSldViewPr>
      <p:cViewPr varScale="1">
        <p:scale>
          <a:sx n="82" d="100"/>
          <a:sy n="82" d="100"/>
        </p:scale>
        <p:origin x="1325"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0" d="100"/>
          <a:sy n="50" d="100"/>
        </p:scale>
        <p:origin x="-1992" y="-90"/>
      </p:cViewPr>
      <p:guideLst>
        <p:guide orient="horz" pos="289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gs" Target="tags/tag1.xml"/><Relationship Id="rId8" Type="http://schemas.openxmlformats.org/officeDocument/2006/relationships/slide" Target="slides/slide5.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71800" cy="45997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90115" name="Rectangle 3"/>
          <p:cNvSpPr>
            <a:spLocks noGrp="1" noChangeArrowheads="1"/>
          </p:cNvSpPr>
          <p:nvPr>
            <p:ph type="dt" sz="quarter" idx="1"/>
          </p:nvPr>
        </p:nvSpPr>
        <p:spPr bwMode="auto">
          <a:xfrm>
            <a:off x="3884613" y="0"/>
            <a:ext cx="2971800" cy="45997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0116" name="Rectangle 4"/>
          <p:cNvSpPr>
            <a:spLocks noGrp="1" noChangeArrowheads="1"/>
          </p:cNvSpPr>
          <p:nvPr>
            <p:ph type="ftr" sz="quarter" idx="2"/>
          </p:nvPr>
        </p:nvSpPr>
        <p:spPr bwMode="auto">
          <a:xfrm>
            <a:off x="0" y="8737988"/>
            <a:ext cx="2971800" cy="45997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90117" name="Rectangle 5"/>
          <p:cNvSpPr>
            <a:spLocks noGrp="1" noChangeArrowheads="1"/>
          </p:cNvSpPr>
          <p:nvPr>
            <p:ph type="sldNum" sz="quarter" idx="3"/>
          </p:nvPr>
        </p:nvSpPr>
        <p:spPr bwMode="auto">
          <a:xfrm>
            <a:off x="3884613" y="8737988"/>
            <a:ext cx="2971800" cy="45997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5DB460E-1346-4BC9-B949-DA02419C440A}" type="slidenum">
              <a:rPr lang="en-US"/>
              <a:pPr>
                <a:defRPr/>
              </a:pPr>
              <a:t>‹#›</a:t>
            </a:fld>
            <a:endParaRPr lang="en-US"/>
          </a:p>
        </p:txBody>
      </p:sp>
    </p:spTree>
    <p:extLst>
      <p:ext uri="{BB962C8B-B14F-4D97-AF65-F5344CB8AC3E}">
        <p14:creationId xmlns:p14="http://schemas.microsoft.com/office/powerpoint/2010/main" val="3398540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997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997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7108" name="Rectangle 4"/>
          <p:cNvSpPr>
            <a:spLocks noGrp="1" noRot="1" noChangeAspect="1" noChangeArrowheads="1" noTextEdit="1"/>
          </p:cNvSpPr>
          <p:nvPr>
            <p:ph type="sldImg" idx="2"/>
          </p:nvPr>
        </p:nvSpPr>
        <p:spPr bwMode="auto">
          <a:xfrm>
            <a:off x="1130300" y="690563"/>
            <a:ext cx="4597400" cy="34496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69793"/>
            <a:ext cx="5486400" cy="413980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737988"/>
            <a:ext cx="2971800" cy="45997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884613" y="8737988"/>
            <a:ext cx="2971800" cy="45997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68899BF-84F1-4043-9890-37BA6DB9849E}" type="slidenum">
              <a:rPr lang="en-US"/>
              <a:pPr>
                <a:defRPr/>
              </a:pPr>
              <a:t>‹#›</a:t>
            </a:fld>
            <a:endParaRPr lang="en-US"/>
          </a:p>
        </p:txBody>
      </p:sp>
    </p:spTree>
    <p:extLst>
      <p:ext uri="{BB962C8B-B14F-4D97-AF65-F5344CB8AC3E}">
        <p14:creationId xmlns:p14="http://schemas.microsoft.com/office/powerpoint/2010/main" val="30652456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FB954DE-E87E-4F70-B8F8-C511E4925A59}" type="slidenum">
              <a:rPr lang="en-US" altLang="en-US" smtClean="0"/>
              <a:pPr eaLnBrk="1" hangingPunct="1">
                <a:spcBef>
                  <a:spcPct val="0"/>
                </a:spcBef>
              </a:pPr>
              <a:t>11</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69793"/>
            <a:ext cx="5029200" cy="413980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94441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7694F3-CF42-43AC-9487-295CAF7C34C2}" type="slidenum">
              <a:rPr lang="en-US" altLang="en-US" smtClean="0"/>
              <a:pPr eaLnBrk="1" hangingPunct="1">
                <a:spcBef>
                  <a:spcPct val="0"/>
                </a:spcBef>
              </a:pPr>
              <a:t>13</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914400" y="4369793"/>
            <a:ext cx="5029200" cy="413980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9534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8E8063-7A94-47B6-8BEA-DEE39B472DB7}" type="slidenum">
              <a:rPr lang="en-US"/>
              <a:pPr>
                <a:defRPr/>
              </a:pPr>
              <a:t>‹#›</a:t>
            </a:fld>
            <a:endParaRPr lang="en-US"/>
          </a:p>
        </p:txBody>
      </p:sp>
    </p:spTree>
    <p:extLst>
      <p:ext uri="{BB962C8B-B14F-4D97-AF65-F5344CB8AC3E}">
        <p14:creationId xmlns:p14="http://schemas.microsoft.com/office/powerpoint/2010/main" val="77847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277077-B51B-4499-9D77-9897AF0E3DDB}" type="slidenum">
              <a:rPr lang="en-US"/>
              <a:pPr>
                <a:defRPr/>
              </a:pPr>
              <a:t>‹#›</a:t>
            </a:fld>
            <a:endParaRPr lang="en-US"/>
          </a:p>
        </p:txBody>
      </p:sp>
    </p:spTree>
    <p:extLst>
      <p:ext uri="{BB962C8B-B14F-4D97-AF65-F5344CB8AC3E}">
        <p14:creationId xmlns:p14="http://schemas.microsoft.com/office/powerpoint/2010/main" val="1100763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A3F0E8-5CCF-48F7-A39B-19D01A2BA5CA}" type="slidenum">
              <a:rPr lang="en-US"/>
              <a:pPr>
                <a:defRPr/>
              </a:pPr>
              <a:t>‹#›</a:t>
            </a:fld>
            <a:endParaRPr lang="en-US"/>
          </a:p>
        </p:txBody>
      </p:sp>
    </p:spTree>
    <p:extLst>
      <p:ext uri="{BB962C8B-B14F-4D97-AF65-F5344CB8AC3E}">
        <p14:creationId xmlns:p14="http://schemas.microsoft.com/office/powerpoint/2010/main" val="4045853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7289AA9-0970-444A-AB5C-623B629A8129}" type="slidenum">
              <a:rPr lang="en-US"/>
              <a:pPr>
                <a:defRPr/>
              </a:pPr>
              <a:t>‹#›</a:t>
            </a:fld>
            <a:endParaRPr lang="en-US"/>
          </a:p>
        </p:txBody>
      </p:sp>
    </p:spTree>
    <p:extLst>
      <p:ext uri="{BB962C8B-B14F-4D97-AF65-F5344CB8AC3E}">
        <p14:creationId xmlns:p14="http://schemas.microsoft.com/office/powerpoint/2010/main" val="2979546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F060BFE-66B9-4BDA-943C-DCF292CB95E7}" type="slidenum">
              <a:rPr lang="en-US"/>
              <a:pPr>
                <a:defRPr/>
              </a:pPr>
              <a:t>‹#›</a:t>
            </a:fld>
            <a:endParaRPr lang="en-US"/>
          </a:p>
        </p:txBody>
      </p:sp>
    </p:spTree>
    <p:extLst>
      <p:ext uri="{BB962C8B-B14F-4D97-AF65-F5344CB8AC3E}">
        <p14:creationId xmlns:p14="http://schemas.microsoft.com/office/powerpoint/2010/main" val="15343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909497AF-6B71-41E9-ABA6-8DFD8F2B022B}" type="slidenum">
              <a:rPr lang="en-US"/>
              <a:pPr>
                <a:defRPr/>
              </a:pPr>
              <a:t>‹#›</a:t>
            </a:fld>
            <a:endParaRPr lang="en-US"/>
          </a:p>
        </p:txBody>
      </p:sp>
    </p:spTree>
    <p:extLst>
      <p:ext uri="{BB962C8B-B14F-4D97-AF65-F5344CB8AC3E}">
        <p14:creationId xmlns:p14="http://schemas.microsoft.com/office/powerpoint/2010/main" val="1752378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3F76187-9F0B-478C-8989-5355CFFB7BF7}" type="slidenum">
              <a:rPr lang="en-US"/>
              <a:pPr>
                <a:defRPr/>
              </a:pPr>
              <a:t>‹#›</a:t>
            </a:fld>
            <a:endParaRPr lang="en-US"/>
          </a:p>
        </p:txBody>
      </p:sp>
    </p:spTree>
    <p:extLst>
      <p:ext uri="{BB962C8B-B14F-4D97-AF65-F5344CB8AC3E}">
        <p14:creationId xmlns:p14="http://schemas.microsoft.com/office/powerpoint/2010/main" val="1106454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091E550-4A17-4707-A79D-6865D4E696DE}" type="slidenum">
              <a:rPr lang="en-US"/>
              <a:pPr>
                <a:defRPr/>
              </a:pPr>
              <a:t>‹#›</a:t>
            </a:fld>
            <a:endParaRPr lang="en-US"/>
          </a:p>
        </p:txBody>
      </p:sp>
    </p:spTree>
    <p:extLst>
      <p:ext uri="{BB962C8B-B14F-4D97-AF65-F5344CB8AC3E}">
        <p14:creationId xmlns:p14="http://schemas.microsoft.com/office/powerpoint/2010/main" val="1226960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19787CC7-C957-45FD-9AA4-6E41B7BF89E9}" type="slidenum">
              <a:rPr lang="en-US"/>
              <a:pPr>
                <a:defRPr/>
              </a:pPr>
              <a:t>‹#›</a:t>
            </a:fld>
            <a:endParaRPr lang="en-US"/>
          </a:p>
        </p:txBody>
      </p:sp>
    </p:spTree>
    <p:extLst>
      <p:ext uri="{BB962C8B-B14F-4D97-AF65-F5344CB8AC3E}">
        <p14:creationId xmlns:p14="http://schemas.microsoft.com/office/powerpoint/2010/main" val="248544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BDCA89A7-C39C-4360-A3B6-2DC25DC63CED}" type="slidenum">
              <a:rPr lang="en-US"/>
              <a:pPr>
                <a:defRPr/>
              </a:pPr>
              <a:t>‹#›</a:t>
            </a:fld>
            <a:endParaRPr lang="en-US"/>
          </a:p>
        </p:txBody>
      </p:sp>
    </p:spTree>
    <p:extLst>
      <p:ext uri="{BB962C8B-B14F-4D97-AF65-F5344CB8AC3E}">
        <p14:creationId xmlns:p14="http://schemas.microsoft.com/office/powerpoint/2010/main" val="12741365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5E7D4561-9277-459F-AE6F-7DECB7CCB55D}" type="slidenum">
              <a:rPr lang="en-US"/>
              <a:pPr>
                <a:defRPr/>
              </a:pPr>
              <a:t>‹#›</a:t>
            </a:fld>
            <a:endParaRPr lang="en-US"/>
          </a:p>
        </p:txBody>
      </p:sp>
    </p:spTree>
    <p:extLst>
      <p:ext uri="{BB962C8B-B14F-4D97-AF65-F5344CB8AC3E}">
        <p14:creationId xmlns:p14="http://schemas.microsoft.com/office/powerpoint/2010/main" val="3181133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289AA9-0970-444A-AB5C-623B629A8129}" type="slidenum">
              <a:rPr lang="en-US"/>
              <a:pPr>
                <a:defRPr/>
              </a:pPr>
              <a:t>‹#›</a:t>
            </a:fld>
            <a:endParaRPr lang="en-US"/>
          </a:p>
        </p:txBody>
      </p:sp>
    </p:spTree>
    <p:extLst>
      <p:ext uri="{BB962C8B-B14F-4D97-AF65-F5344CB8AC3E}">
        <p14:creationId xmlns:p14="http://schemas.microsoft.com/office/powerpoint/2010/main" val="29795462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0277077-B51B-4499-9D77-9897AF0E3DDB}" type="slidenum">
              <a:rPr lang="en-US"/>
              <a:pPr>
                <a:defRPr/>
              </a:pPr>
              <a:t>‹#›</a:t>
            </a:fld>
            <a:endParaRPr lang="en-US"/>
          </a:p>
        </p:txBody>
      </p:sp>
    </p:spTree>
    <p:extLst>
      <p:ext uri="{BB962C8B-B14F-4D97-AF65-F5344CB8AC3E}">
        <p14:creationId xmlns:p14="http://schemas.microsoft.com/office/powerpoint/2010/main" val="11007637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7A3F0E8-5CCF-48F7-A39B-19D01A2BA5CA}" type="slidenum">
              <a:rPr lang="en-US"/>
              <a:pPr>
                <a:defRPr/>
              </a:pPr>
              <a:t>‹#›</a:t>
            </a:fld>
            <a:endParaRPr lang="en-US"/>
          </a:p>
        </p:txBody>
      </p:sp>
    </p:spTree>
    <p:extLst>
      <p:ext uri="{BB962C8B-B14F-4D97-AF65-F5344CB8AC3E}">
        <p14:creationId xmlns:p14="http://schemas.microsoft.com/office/powerpoint/2010/main" val="4045853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7289AA9-0970-444A-AB5C-623B629A8129}" type="slidenum">
              <a:rPr lang="en-US"/>
              <a:pPr>
                <a:defRPr/>
              </a:pPr>
              <a:t>‹#›</a:t>
            </a:fld>
            <a:endParaRPr lang="en-US"/>
          </a:p>
        </p:txBody>
      </p:sp>
    </p:spTree>
    <p:extLst>
      <p:ext uri="{BB962C8B-B14F-4D97-AF65-F5344CB8AC3E}">
        <p14:creationId xmlns:p14="http://schemas.microsoft.com/office/powerpoint/2010/main" val="29795462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F060BFE-66B9-4BDA-943C-DCF292CB95E7}" type="slidenum">
              <a:rPr lang="en-US"/>
              <a:pPr>
                <a:defRPr/>
              </a:pPr>
              <a:t>‹#›</a:t>
            </a:fld>
            <a:endParaRPr lang="en-US"/>
          </a:p>
        </p:txBody>
      </p:sp>
    </p:spTree>
    <p:extLst>
      <p:ext uri="{BB962C8B-B14F-4D97-AF65-F5344CB8AC3E}">
        <p14:creationId xmlns:p14="http://schemas.microsoft.com/office/powerpoint/2010/main" val="15343574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909497AF-6B71-41E9-ABA6-8DFD8F2B022B}" type="slidenum">
              <a:rPr lang="en-US"/>
              <a:pPr>
                <a:defRPr/>
              </a:pPr>
              <a:t>‹#›</a:t>
            </a:fld>
            <a:endParaRPr lang="en-US"/>
          </a:p>
        </p:txBody>
      </p:sp>
    </p:spTree>
    <p:extLst>
      <p:ext uri="{BB962C8B-B14F-4D97-AF65-F5344CB8AC3E}">
        <p14:creationId xmlns:p14="http://schemas.microsoft.com/office/powerpoint/2010/main" val="17523788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3F76187-9F0B-478C-8989-5355CFFB7BF7}" type="slidenum">
              <a:rPr lang="en-US"/>
              <a:pPr>
                <a:defRPr/>
              </a:pPr>
              <a:t>‹#›</a:t>
            </a:fld>
            <a:endParaRPr lang="en-US"/>
          </a:p>
        </p:txBody>
      </p:sp>
    </p:spTree>
    <p:extLst>
      <p:ext uri="{BB962C8B-B14F-4D97-AF65-F5344CB8AC3E}">
        <p14:creationId xmlns:p14="http://schemas.microsoft.com/office/powerpoint/2010/main" val="1106454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091E550-4A17-4707-A79D-6865D4E696DE}" type="slidenum">
              <a:rPr lang="en-US"/>
              <a:pPr>
                <a:defRPr/>
              </a:pPr>
              <a:t>‹#›</a:t>
            </a:fld>
            <a:endParaRPr lang="en-US"/>
          </a:p>
        </p:txBody>
      </p:sp>
    </p:spTree>
    <p:extLst>
      <p:ext uri="{BB962C8B-B14F-4D97-AF65-F5344CB8AC3E}">
        <p14:creationId xmlns:p14="http://schemas.microsoft.com/office/powerpoint/2010/main" val="12269604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19787CC7-C957-45FD-9AA4-6E41B7BF89E9}" type="slidenum">
              <a:rPr lang="en-US"/>
              <a:pPr>
                <a:defRPr/>
              </a:pPr>
              <a:t>‹#›</a:t>
            </a:fld>
            <a:endParaRPr lang="en-US"/>
          </a:p>
        </p:txBody>
      </p:sp>
    </p:spTree>
    <p:extLst>
      <p:ext uri="{BB962C8B-B14F-4D97-AF65-F5344CB8AC3E}">
        <p14:creationId xmlns:p14="http://schemas.microsoft.com/office/powerpoint/2010/main" val="2485441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BDCA89A7-C39C-4360-A3B6-2DC25DC63CED}" type="slidenum">
              <a:rPr lang="en-US"/>
              <a:pPr>
                <a:defRPr/>
              </a:pPr>
              <a:t>‹#›</a:t>
            </a:fld>
            <a:endParaRPr lang="en-US"/>
          </a:p>
        </p:txBody>
      </p:sp>
    </p:spTree>
    <p:extLst>
      <p:ext uri="{BB962C8B-B14F-4D97-AF65-F5344CB8AC3E}">
        <p14:creationId xmlns:p14="http://schemas.microsoft.com/office/powerpoint/2010/main" val="12741365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5E7D4561-9277-459F-AE6F-7DECB7CCB55D}" type="slidenum">
              <a:rPr lang="en-US"/>
              <a:pPr>
                <a:defRPr/>
              </a:pPr>
              <a:t>‹#›</a:t>
            </a:fld>
            <a:endParaRPr lang="en-US"/>
          </a:p>
        </p:txBody>
      </p:sp>
    </p:spTree>
    <p:extLst>
      <p:ext uri="{BB962C8B-B14F-4D97-AF65-F5344CB8AC3E}">
        <p14:creationId xmlns:p14="http://schemas.microsoft.com/office/powerpoint/2010/main" val="3181133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060BFE-66B9-4BDA-943C-DCF292CB95E7}" type="slidenum">
              <a:rPr lang="en-US"/>
              <a:pPr>
                <a:defRPr/>
              </a:pPr>
              <a:t>‹#›</a:t>
            </a:fld>
            <a:endParaRPr lang="en-US"/>
          </a:p>
        </p:txBody>
      </p:sp>
    </p:spTree>
    <p:extLst>
      <p:ext uri="{BB962C8B-B14F-4D97-AF65-F5344CB8AC3E}">
        <p14:creationId xmlns:p14="http://schemas.microsoft.com/office/powerpoint/2010/main" val="15343574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0277077-B51B-4499-9D77-9897AF0E3DDB}" type="slidenum">
              <a:rPr lang="en-US"/>
              <a:pPr>
                <a:defRPr/>
              </a:pPr>
              <a:t>‹#›</a:t>
            </a:fld>
            <a:endParaRPr lang="en-US"/>
          </a:p>
        </p:txBody>
      </p:sp>
    </p:spTree>
    <p:extLst>
      <p:ext uri="{BB962C8B-B14F-4D97-AF65-F5344CB8AC3E}">
        <p14:creationId xmlns:p14="http://schemas.microsoft.com/office/powerpoint/2010/main" val="11007637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7A3F0E8-5CCF-48F7-A39B-19D01A2BA5CA}" type="slidenum">
              <a:rPr lang="en-US"/>
              <a:pPr>
                <a:defRPr/>
              </a:pPr>
              <a:t>‹#›</a:t>
            </a:fld>
            <a:endParaRPr lang="en-US"/>
          </a:p>
        </p:txBody>
      </p:sp>
    </p:spTree>
    <p:extLst>
      <p:ext uri="{BB962C8B-B14F-4D97-AF65-F5344CB8AC3E}">
        <p14:creationId xmlns:p14="http://schemas.microsoft.com/office/powerpoint/2010/main" val="4045853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9497AF-6B71-41E9-ABA6-8DFD8F2B022B}" type="slidenum">
              <a:rPr lang="en-US"/>
              <a:pPr>
                <a:defRPr/>
              </a:pPr>
              <a:t>‹#›</a:t>
            </a:fld>
            <a:endParaRPr lang="en-US"/>
          </a:p>
        </p:txBody>
      </p:sp>
    </p:spTree>
    <p:extLst>
      <p:ext uri="{BB962C8B-B14F-4D97-AF65-F5344CB8AC3E}">
        <p14:creationId xmlns:p14="http://schemas.microsoft.com/office/powerpoint/2010/main" val="175237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3F76187-9F0B-478C-8989-5355CFFB7BF7}" type="slidenum">
              <a:rPr lang="en-US"/>
              <a:pPr>
                <a:defRPr/>
              </a:pPr>
              <a:t>‹#›</a:t>
            </a:fld>
            <a:endParaRPr lang="en-US"/>
          </a:p>
        </p:txBody>
      </p:sp>
    </p:spTree>
    <p:extLst>
      <p:ext uri="{BB962C8B-B14F-4D97-AF65-F5344CB8AC3E}">
        <p14:creationId xmlns:p14="http://schemas.microsoft.com/office/powerpoint/2010/main" val="1106454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91E550-4A17-4707-A79D-6865D4E696DE}" type="slidenum">
              <a:rPr lang="en-US"/>
              <a:pPr>
                <a:defRPr/>
              </a:pPr>
              <a:t>‹#›</a:t>
            </a:fld>
            <a:endParaRPr lang="en-US"/>
          </a:p>
        </p:txBody>
      </p:sp>
    </p:spTree>
    <p:extLst>
      <p:ext uri="{BB962C8B-B14F-4D97-AF65-F5344CB8AC3E}">
        <p14:creationId xmlns:p14="http://schemas.microsoft.com/office/powerpoint/2010/main" val="122696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787CC7-C957-45FD-9AA4-6E41B7BF89E9}" type="slidenum">
              <a:rPr lang="en-US"/>
              <a:pPr>
                <a:defRPr/>
              </a:pPr>
              <a:t>‹#›</a:t>
            </a:fld>
            <a:endParaRPr lang="en-US"/>
          </a:p>
        </p:txBody>
      </p:sp>
    </p:spTree>
    <p:extLst>
      <p:ext uri="{BB962C8B-B14F-4D97-AF65-F5344CB8AC3E}">
        <p14:creationId xmlns:p14="http://schemas.microsoft.com/office/powerpoint/2010/main" val="248544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CA89A7-C39C-4360-A3B6-2DC25DC63CED}" type="slidenum">
              <a:rPr lang="en-US"/>
              <a:pPr>
                <a:defRPr/>
              </a:pPr>
              <a:t>‹#›</a:t>
            </a:fld>
            <a:endParaRPr lang="en-US"/>
          </a:p>
        </p:txBody>
      </p:sp>
    </p:spTree>
    <p:extLst>
      <p:ext uri="{BB962C8B-B14F-4D97-AF65-F5344CB8AC3E}">
        <p14:creationId xmlns:p14="http://schemas.microsoft.com/office/powerpoint/2010/main" val="127413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7D4561-9277-459F-AE6F-7DECB7CCB55D}" type="slidenum">
              <a:rPr lang="en-US"/>
              <a:pPr>
                <a:defRPr/>
              </a:pPr>
              <a:t>‹#›</a:t>
            </a:fld>
            <a:endParaRPr lang="en-US"/>
          </a:p>
        </p:txBody>
      </p:sp>
    </p:spTree>
    <p:extLst>
      <p:ext uri="{BB962C8B-B14F-4D97-AF65-F5344CB8AC3E}">
        <p14:creationId xmlns:p14="http://schemas.microsoft.com/office/powerpoint/2010/main" val="3181133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AEC84B27-4E2B-4314-B078-40671ED99EC8}" type="slidenum">
              <a:rPr lang="en-US"/>
              <a:pPr>
                <a:defRPr/>
              </a:pPr>
              <a:t>‹#›</a:t>
            </a:fld>
            <a:endParaRPr lang="en-US"/>
          </a:p>
        </p:txBody>
      </p:sp>
      <p:pic>
        <p:nvPicPr>
          <p:cNvPr id="1031"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9"/>
          <p:cNvSpPr txBox="1">
            <a:spLocks noChangeArrowheads="1"/>
          </p:cNvSpPr>
          <p:nvPr userDrawn="1"/>
        </p:nvSpPr>
        <p:spPr bwMode="auto">
          <a:xfrm>
            <a:off x="73025" y="6556375"/>
            <a:ext cx="3355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34" name="Text Box 11"/>
          <p:cNvSpPr txBox="1">
            <a:spLocks noChangeArrowheads="1"/>
          </p:cNvSpPr>
          <p:nvPr userDrawn="1"/>
        </p:nvSpPr>
        <p:spPr bwMode="auto">
          <a:xfrm>
            <a:off x="1066800" y="-26988"/>
            <a:ext cx="80772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85000"/>
              </a:lnSpc>
              <a:spcBef>
                <a:spcPct val="50000"/>
              </a:spcBef>
              <a:defRPr/>
            </a:pPr>
            <a:r>
              <a:rPr lang="en-US" sz="2800" dirty="0" smtClean="0">
                <a:solidFill>
                  <a:schemeClr val="bg1"/>
                </a:solidFill>
                <a:latin typeface="Arial Black" pitchFamily="34" charset="0"/>
              </a:rPr>
              <a:t>Measures of Central Tendency and Variation</a:t>
            </a:r>
            <a:endParaRPr lang="en-US" sz="2800" dirty="0">
              <a:solidFill>
                <a:schemeClr val="bg1"/>
              </a:solidFill>
              <a:latin typeface="Arial Black" pitchFamily="34" charset="0"/>
            </a:endParaRPr>
          </a:p>
        </p:txBody>
      </p:sp>
      <p:pic>
        <p:nvPicPr>
          <p:cNvPr id="1035" name="Picture 12" descr="chater_screen"/>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9"/>
          <p:cNvSpPr txBox="1">
            <a:spLocks noChangeArrowheads="1"/>
          </p:cNvSpPr>
          <p:nvPr userDrawn="1"/>
        </p:nvSpPr>
        <p:spPr bwMode="auto">
          <a:xfrm>
            <a:off x="73025" y="6556375"/>
            <a:ext cx="3355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34" name="Text Box 11"/>
          <p:cNvSpPr txBox="1">
            <a:spLocks noChangeArrowheads="1"/>
          </p:cNvSpPr>
          <p:nvPr userDrawn="1"/>
        </p:nvSpPr>
        <p:spPr bwMode="auto">
          <a:xfrm>
            <a:off x="1066800" y="-26988"/>
            <a:ext cx="80772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85000"/>
              </a:lnSpc>
              <a:spcBef>
                <a:spcPct val="50000"/>
              </a:spcBef>
              <a:defRPr/>
            </a:pPr>
            <a:r>
              <a:rPr lang="en-US" sz="2800" dirty="0" smtClean="0">
                <a:solidFill>
                  <a:schemeClr val="bg1"/>
                </a:solidFill>
                <a:latin typeface="Arial Black" pitchFamily="34" charset="0"/>
              </a:rPr>
              <a:t>Measures of Central Tendency and Variation</a:t>
            </a:r>
            <a:endParaRPr lang="en-US" sz="2800" dirty="0">
              <a:solidFill>
                <a:schemeClr val="bg1"/>
              </a:solidFill>
              <a:latin typeface="Arial Black" pitchFamily="34" charset="0"/>
            </a:endParaRPr>
          </a:p>
        </p:txBody>
      </p:sp>
      <p:pic>
        <p:nvPicPr>
          <p:cNvPr id="1035" name="Picture 12" descr="chater_screen"/>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QuestionShape"/>
          <p:cNvSpPr/>
          <p:nvPr userDrawn="1"/>
        </p:nvSpPr>
        <p:spPr>
          <a:xfrm>
            <a:off x="127000" y="127000"/>
            <a:ext cx="889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eaLnBrk="0" hangingPunct="0"/>
            <a:r>
              <a:rPr lang="en-US" sz="4400" smtClean="0">
                <a:solidFill>
                  <a:schemeClr val="tx2"/>
                </a:solidFill>
                <a:latin typeface="+mj-lt"/>
                <a:ea typeface="+mj-ea"/>
                <a:cs typeface="+mj-cs"/>
              </a:rPr>
              <a:t>iRespond Question Master</a:t>
            </a:r>
            <a:endParaRPr lang="en-US" sz="4400">
              <a:solidFill>
                <a:schemeClr val="tx2"/>
              </a:solidFill>
              <a:latin typeface="+mj-lt"/>
              <a:ea typeface="+mj-ea"/>
              <a:cs typeface="+mj-cs"/>
            </a:endParaRPr>
          </a:p>
        </p:txBody>
      </p:sp>
      <p:sp>
        <p:nvSpPr>
          <p:cNvPr id="3" name="AShape"/>
          <p:cNvSpPr/>
          <p:nvPr userDrawn="1"/>
        </p:nvSpPr>
        <p:spPr>
          <a:xfrm>
            <a:off x="127000" y="31115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solidFill>
                  <a:schemeClr val="tx1"/>
                </a:solidFill>
              </a:rPr>
              <a:t>A.) Response A</a:t>
            </a:r>
            <a:endParaRPr lang="en-US" sz="3200">
              <a:solidFill>
                <a:schemeClr val="tx1"/>
              </a:solidFill>
            </a:endParaRPr>
          </a:p>
        </p:txBody>
      </p:sp>
      <p:sp>
        <p:nvSpPr>
          <p:cNvPr id="4" name="BShape"/>
          <p:cNvSpPr/>
          <p:nvPr userDrawn="1"/>
        </p:nvSpPr>
        <p:spPr>
          <a:xfrm>
            <a:off x="127000" y="38354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solidFill>
                  <a:schemeClr val="tx1"/>
                </a:solidFill>
              </a:rPr>
              <a:t>B.) Response B</a:t>
            </a:r>
            <a:endParaRPr lang="en-US" sz="3200">
              <a:solidFill>
                <a:schemeClr val="tx1"/>
              </a:solidFill>
            </a:endParaRPr>
          </a:p>
        </p:txBody>
      </p:sp>
      <p:sp>
        <p:nvSpPr>
          <p:cNvPr id="5" name="CShape"/>
          <p:cNvSpPr/>
          <p:nvPr userDrawn="1"/>
        </p:nvSpPr>
        <p:spPr>
          <a:xfrm>
            <a:off x="127000" y="45593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solidFill>
                  <a:schemeClr val="tx1"/>
                </a:solidFill>
              </a:rPr>
              <a:t>C.) Response C</a:t>
            </a:r>
            <a:endParaRPr lang="en-US" sz="3200">
              <a:solidFill>
                <a:schemeClr val="tx1"/>
              </a:solidFill>
            </a:endParaRPr>
          </a:p>
        </p:txBody>
      </p:sp>
      <p:sp>
        <p:nvSpPr>
          <p:cNvPr id="6" name="DShape"/>
          <p:cNvSpPr/>
          <p:nvPr userDrawn="1"/>
        </p:nvSpPr>
        <p:spPr>
          <a:xfrm>
            <a:off x="127000" y="52832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solidFill>
                  <a:schemeClr val="tx1"/>
                </a:solidFill>
              </a:rPr>
              <a:t>D.) Response D</a:t>
            </a:r>
            <a:endParaRPr lang="en-US" sz="3200">
              <a:solidFill>
                <a:schemeClr val="tx1"/>
              </a:solidFill>
            </a:endParaRPr>
          </a:p>
        </p:txBody>
      </p:sp>
      <p:sp>
        <p:nvSpPr>
          <p:cNvPr id="7" name="EShape"/>
          <p:cNvSpPr/>
          <p:nvPr userDrawn="1"/>
        </p:nvSpPr>
        <p:spPr>
          <a:xfrm>
            <a:off x="127000" y="60071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solidFill>
                  <a:schemeClr val="tx1"/>
                </a:solidFill>
              </a:rPr>
              <a:t>E.) Response E</a:t>
            </a:r>
            <a:endParaRPr lang="en-US" sz="3200">
              <a:solidFill>
                <a:schemeClr val="tx1"/>
              </a:solidFill>
            </a:endParaRPr>
          </a:p>
        </p:txBody>
      </p:sp>
      <p:sp>
        <p:nvSpPr>
          <p:cNvPr id="8"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9"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9"/>
          <p:cNvSpPr txBox="1">
            <a:spLocks noChangeArrowheads="1"/>
          </p:cNvSpPr>
          <p:nvPr userDrawn="1"/>
        </p:nvSpPr>
        <p:spPr bwMode="auto">
          <a:xfrm>
            <a:off x="73025" y="6556375"/>
            <a:ext cx="3355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34" name="Text Box 11"/>
          <p:cNvSpPr txBox="1">
            <a:spLocks noChangeArrowheads="1"/>
          </p:cNvSpPr>
          <p:nvPr userDrawn="1"/>
        </p:nvSpPr>
        <p:spPr bwMode="auto">
          <a:xfrm>
            <a:off x="1066800" y="-26988"/>
            <a:ext cx="80772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85000"/>
              </a:lnSpc>
              <a:spcBef>
                <a:spcPct val="50000"/>
              </a:spcBef>
              <a:defRPr/>
            </a:pPr>
            <a:r>
              <a:rPr lang="en-US" sz="2800" dirty="0" smtClean="0">
                <a:solidFill>
                  <a:schemeClr val="bg1"/>
                </a:solidFill>
                <a:latin typeface="Arial Black" pitchFamily="34" charset="0"/>
              </a:rPr>
              <a:t>Measures of Central Tendency and Variation</a:t>
            </a:r>
            <a:endParaRPr lang="en-US" sz="2800" dirty="0">
              <a:solidFill>
                <a:schemeClr val="bg1"/>
              </a:solidFill>
              <a:latin typeface="Arial Black" pitchFamily="34" charset="0"/>
            </a:endParaRPr>
          </a:p>
        </p:txBody>
      </p:sp>
      <p:pic>
        <p:nvPicPr>
          <p:cNvPr id="1035" name="Picture 12" descr="chater_screen"/>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1024" name="CorrectBarGroup"/>
          <p:cNvGrpSpPr/>
          <p:nvPr userDrawn="1"/>
        </p:nvGrpSpPr>
        <p:grpSpPr>
          <a:xfrm>
            <a:off x="1270000" y="3175000"/>
            <a:ext cx="2667000" cy="2540000"/>
            <a:chOff x="1270000" y="3175000"/>
            <a:chExt cx="2667000" cy="2540000"/>
          </a:xfrm>
        </p:grpSpPr>
        <p:sp>
          <p:nvSpPr>
            <p:cNvPr id="4"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PercentLabelGroup"/>
          <p:cNvGrpSpPr/>
          <p:nvPr userDrawn="1"/>
        </p:nvGrpSpPr>
        <p:grpSpPr>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6"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9"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2"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5"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1025" name="IncorrectBarGroup"/>
          <p:cNvGrpSpPr/>
          <p:nvPr userDrawn="1"/>
        </p:nvGrpSpPr>
        <p:grpSpPr>
          <a:xfrm>
            <a:off x="4445000" y="1905000"/>
            <a:ext cx="4254500" cy="3810000"/>
            <a:chOff x="4445000" y="1905000"/>
            <a:chExt cx="4254500" cy="3810000"/>
          </a:xfrm>
        </p:grpSpPr>
        <p:sp>
          <p:nvSpPr>
            <p:cNvPr id="10"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XLabelGroup"/>
          <p:cNvGrpSpPr/>
          <p:nvPr userDrawn="1"/>
        </p:nvGrpSpPr>
        <p:grpSpPr>
          <a:xfrm>
            <a:off x="1270000" y="5842000"/>
            <a:ext cx="7429500" cy="317500"/>
            <a:chOff x="1270000" y="5842000"/>
            <a:chExt cx="7429500" cy="317500"/>
          </a:xfrm>
        </p:grpSpPr>
        <p:sp>
          <p:nvSpPr>
            <p:cNvPr id="5"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8"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1"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4"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17"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1" name="AxisLineGroup"/>
          <p:cNvGrpSpPr/>
          <p:nvPr userDrawn="1"/>
        </p:nvGrpSpPr>
        <p:grpSpPr>
          <a:xfrm>
            <a:off x="889000" y="1587500"/>
            <a:ext cx="8001000" cy="4127500"/>
            <a:chOff x="889000" y="1587500"/>
            <a:chExt cx="8001000" cy="4127500"/>
          </a:xfrm>
        </p:grpSpPr>
        <p:cxnSp>
          <p:nvCxnSpPr>
            <p:cNvPr id="18"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29" name="YLabelGroup"/>
          <p:cNvGrpSpPr/>
          <p:nvPr userDrawn="1"/>
        </p:nvGrpSpPr>
        <p:grpSpPr>
          <a:xfrm>
            <a:off x="254000" y="1841500"/>
            <a:ext cx="762000" cy="3937000"/>
            <a:chOff x="254000" y="1841500"/>
            <a:chExt cx="762000" cy="3937000"/>
          </a:xfrm>
        </p:grpSpPr>
        <p:sp>
          <p:nvSpPr>
            <p:cNvPr id="21"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3"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25"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27"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4.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4"/>
          <p:cNvSpPr txBox="1">
            <a:spLocks noChangeArrowheads="1"/>
          </p:cNvSpPr>
          <p:nvPr/>
        </p:nvSpPr>
        <p:spPr bwMode="auto">
          <a:xfrm>
            <a:off x="381000" y="896937"/>
            <a:ext cx="8763000"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85000"/>
              </a:lnSpc>
              <a:spcBef>
                <a:spcPct val="50000"/>
              </a:spcBef>
              <a:buFontTx/>
              <a:buNone/>
            </a:pPr>
            <a:r>
              <a:rPr lang="en-US" altLang="en-US" dirty="0">
                <a:solidFill>
                  <a:schemeClr val="bg1"/>
                </a:solidFill>
                <a:latin typeface="Arial Black" pitchFamily="34" charset="0"/>
              </a:rPr>
              <a:t>6</a:t>
            </a:r>
            <a:r>
              <a:rPr lang="en-US" altLang="en-US" dirty="0" smtClean="0">
                <a:solidFill>
                  <a:schemeClr val="bg1"/>
                </a:solidFill>
                <a:latin typeface="Arial Black" pitchFamily="34" charset="0"/>
              </a:rPr>
              <a:t>.1 - Measures </a:t>
            </a:r>
            <a:r>
              <a:rPr lang="en-US" altLang="en-US" dirty="0">
                <a:solidFill>
                  <a:schemeClr val="bg1"/>
                </a:solidFill>
                <a:latin typeface="Arial Black" pitchFamily="34" charset="0"/>
              </a:rPr>
              <a:t>of </a:t>
            </a:r>
            <a:r>
              <a:rPr lang="en-US" altLang="en-US" dirty="0" smtClean="0">
                <a:solidFill>
                  <a:schemeClr val="bg1"/>
                </a:solidFill>
                <a:latin typeface="Arial Black" pitchFamily="34" charset="0"/>
              </a:rPr>
              <a:t>Central Tendency </a:t>
            </a:r>
            <a:r>
              <a:rPr lang="en-US" altLang="en-US" dirty="0">
                <a:solidFill>
                  <a:schemeClr val="bg1"/>
                </a:solidFill>
                <a:latin typeface="Arial Black" pitchFamily="34" charset="0"/>
              </a:rPr>
              <a:t>and Variation</a:t>
            </a:r>
          </a:p>
        </p:txBody>
      </p:sp>
      <p:sp>
        <p:nvSpPr>
          <p:cNvPr id="2052" name="Text Box 8"/>
          <p:cNvSpPr txBox="1">
            <a:spLocks noChangeArrowheads="1"/>
          </p:cNvSpPr>
          <p:nvPr/>
        </p:nvSpPr>
        <p:spPr bwMode="auto">
          <a:xfrm>
            <a:off x="152400" y="6553200"/>
            <a:ext cx="213360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400" b="1">
                <a:solidFill>
                  <a:schemeClr val="bg1"/>
                </a:solidFill>
                <a:latin typeface="Verdana" pitchFamily="34" charset="0"/>
              </a:rPr>
              <a:t>Holt Algebra 2</a:t>
            </a:r>
          </a:p>
        </p:txBody>
      </p:sp>
      <p:pic>
        <p:nvPicPr>
          <p:cNvPr id="2056" name="Picture 9" descr="splash_firs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5341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ext Box 10"/>
          <p:cNvSpPr txBox="1">
            <a:spLocks noChangeArrowheads="1"/>
          </p:cNvSpPr>
          <p:nvPr/>
        </p:nvSpPr>
        <p:spPr bwMode="auto">
          <a:xfrm>
            <a:off x="76200" y="6553200"/>
            <a:ext cx="3276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400" b="1">
                <a:solidFill>
                  <a:schemeClr val="bg1"/>
                </a:solidFill>
                <a:latin typeface="Verdana" pitchFamily="34" charset="0"/>
              </a:rPr>
              <a:t>Holt McDougal Algebra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smtClean="0">
                <a:solidFill>
                  <a:srgbClr val="FF0000"/>
                </a:solidFill>
                <a:latin typeface="Arial Black" pitchFamily="34" charset="0"/>
              </a:rPr>
              <a:t>You Try!</a:t>
            </a:r>
            <a:r>
              <a:rPr lang="en-US" altLang="en-US" sz="2400" dirty="0" smtClean="0">
                <a:solidFill>
                  <a:srgbClr val="006699"/>
                </a:solidFill>
                <a:latin typeface="Arial Black" pitchFamily="34" charset="0"/>
              </a:rPr>
              <a:t> </a:t>
            </a:r>
            <a:r>
              <a:rPr lang="en-US" altLang="en-US" sz="2400" dirty="0">
                <a:solidFill>
                  <a:srgbClr val="006699"/>
                </a:solidFill>
                <a:latin typeface="Arial Black" pitchFamily="34" charset="0"/>
              </a:rPr>
              <a:t>Example </a:t>
            </a:r>
            <a:r>
              <a:rPr lang="en-US" altLang="en-US" sz="2400" dirty="0" smtClean="0">
                <a:solidFill>
                  <a:srgbClr val="006699"/>
                </a:solidFill>
                <a:latin typeface="Arial Black" pitchFamily="34" charset="0"/>
              </a:rPr>
              <a:t>4 </a:t>
            </a:r>
            <a:endParaRPr lang="en-US" altLang="en-US" sz="2600" dirty="0">
              <a:solidFill>
                <a:schemeClr val="accent2"/>
              </a:solidFill>
              <a:latin typeface="Arial MT Bl" charset="0"/>
            </a:endParaRPr>
          </a:p>
        </p:txBody>
      </p:sp>
      <p:sp>
        <p:nvSpPr>
          <p:cNvPr id="21507" name="Rectangle 3"/>
          <p:cNvSpPr>
            <a:spLocks noChangeArrowheads="1"/>
          </p:cNvSpPr>
          <p:nvPr/>
        </p:nvSpPr>
        <p:spPr bwMode="auto">
          <a:xfrm>
            <a:off x="228600" y="1447800"/>
            <a:ext cx="8686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Make a box-and-whisker plot of the data. Find the interquartile range. </a:t>
            </a:r>
            <a:r>
              <a:rPr lang="en-US" altLang="en-US" sz="2400" b="1" dirty="0" smtClean="0">
                <a:latin typeface="Verdana" pitchFamily="34" charset="0"/>
              </a:rPr>
              <a:t>{</a:t>
            </a:r>
            <a:r>
              <a:rPr lang="en-US" altLang="en-US" sz="2400" b="1" dirty="0">
                <a:latin typeface="Verdana" pitchFamily="34" charset="0"/>
              </a:rPr>
              <a:t>13, 14, 18, 13, 12, 17, 15, 12, 13, 19, 11, 14, 14, 18, 22, 23}</a:t>
            </a:r>
          </a:p>
        </p:txBody>
      </p:sp>
      <p:sp>
        <p:nvSpPr>
          <p:cNvPr id="7" name="Rectangle 4"/>
          <p:cNvSpPr>
            <a:spLocks noChangeArrowheads="1"/>
          </p:cNvSpPr>
          <p:nvPr/>
        </p:nvSpPr>
        <p:spPr bwMode="auto">
          <a:xfrm>
            <a:off x="228600" y="3106092"/>
            <a:ext cx="8610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Step 1</a:t>
            </a:r>
            <a:r>
              <a:rPr lang="en-US" altLang="en-US" sz="2400" dirty="0">
                <a:latin typeface="Verdana" pitchFamily="34" charset="0"/>
              </a:rPr>
              <a:t> </a:t>
            </a:r>
            <a:r>
              <a:rPr lang="en-US" altLang="en-US" sz="2400" dirty="0" smtClean="0">
                <a:latin typeface="Verdana" pitchFamily="34" charset="0"/>
              </a:rPr>
              <a:t>Plug values into L1</a:t>
            </a:r>
            <a:endParaRPr lang="en-US" altLang="en-US" sz="2400" dirty="0">
              <a:latin typeface="Verdana" pitchFamily="34" charset="0"/>
            </a:endParaRPr>
          </a:p>
        </p:txBody>
      </p:sp>
      <p:sp>
        <p:nvSpPr>
          <p:cNvPr id="8" name="Rectangle 7"/>
          <p:cNvSpPr>
            <a:spLocks noChangeArrowheads="1"/>
          </p:cNvSpPr>
          <p:nvPr/>
        </p:nvSpPr>
        <p:spPr bwMode="auto">
          <a:xfrm>
            <a:off x="228600" y="3902075"/>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Step 2 </a:t>
            </a:r>
            <a:r>
              <a:rPr lang="en-US" altLang="en-US" sz="2400">
                <a:latin typeface="Verdana" pitchFamily="34" charset="0"/>
              </a:rPr>
              <a:t>Find the minimum, maximum, median, and quartiles.</a:t>
            </a:r>
          </a:p>
        </p:txBody>
      </p:sp>
      <p:sp>
        <p:nvSpPr>
          <p:cNvPr id="9" name="Rectangle 8"/>
          <p:cNvSpPr>
            <a:spLocks noChangeArrowheads="1"/>
          </p:cNvSpPr>
          <p:nvPr/>
        </p:nvSpPr>
        <p:spPr bwMode="auto">
          <a:xfrm>
            <a:off x="304800" y="4953000"/>
            <a:ext cx="861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a:solidFill>
                  <a:srgbClr val="009900"/>
                </a:solidFill>
                <a:latin typeface="Verdana" pitchFamily="34" charset="0"/>
              </a:rPr>
              <a:t>11</a:t>
            </a:r>
            <a:r>
              <a:rPr lang="en-US" altLang="en-US" sz="2000">
                <a:latin typeface="Verdana" pitchFamily="34" charset="0"/>
              </a:rPr>
              <a:t>, 12, 12, </a:t>
            </a:r>
            <a:r>
              <a:rPr lang="en-US" altLang="en-US" sz="2000">
                <a:solidFill>
                  <a:srgbClr val="FF0000"/>
                </a:solidFill>
                <a:latin typeface="Verdana" pitchFamily="34" charset="0"/>
              </a:rPr>
              <a:t>13</a:t>
            </a:r>
            <a:r>
              <a:rPr lang="en-US" altLang="en-US" sz="2000">
                <a:latin typeface="Verdana" pitchFamily="34" charset="0"/>
              </a:rPr>
              <a:t>, </a:t>
            </a:r>
            <a:r>
              <a:rPr lang="en-US" altLang="en-US" sz="2000">
                <a:solidFill>
                  <a:srgbClr val="FF0000"/>
                </a:solidFill>
                <a:latin typeface="Verdana" pitchFamily="34" charset="0"/>
              </a:rPr>
              <a:t>13</a:t>
            </a:r>
            <a:r>
              <a:rPr lang="en-US" altLang="en-US" sz="2000">
                <a:latin typeface="Verdana" pitchFamily="34" charset="0"/>
              </a:rPr>
              <a:t>, 13, 14, </a:t>
            </a:r>
            <a:r>
              <a:rPr lang="en-US" altLang="en-US" sz="2000">
                <a:solidFill>
                  <a:srgbClr val="3366FF"/>
                </a:solidFill>
                <a:latin typeface="Verdana" pitchFamily="34" charset="0"/>
              </a:rPr>
              <a:t>14</a:t>
            </a:r>
            <a:r>
              <a:rPr lang="en-US" altLang="en-US" sz="2000">
                <a:latin typeface="Verdana" pitchFamily="34" charset="0"/>
              </a:rPr>
              <a:t>, </a:t>
            </a:r>
            <a:r>
              <a:rPr lang="en-US" altLang="en-US" sz="2000">
                <a:solidFill>
                  <a:srgbClr val="3366FF"/>
                </a:solidFill>
                <a:latin typeface="Verdana" pitchFamily="34" charset="0"/>
              </a:rPr>
              <a:t>14</a:t>
            </a:r>
            <a:r>
              <a:rPr lang="en-US" altLang="en-US" sz="2000">
                <a:latin typeface="Verdana" pitchFamily="34" charset="0"/>
              </a:rPr>
              <a:t>, 15, 17, </a:t>
            </a:r>
            <a:r>
              <a:rPr lang="en-US" altLang="en-US" sz="2000">
                <a:solidFill>
                  <a:srgbClr val="FF0000"/>
                </a:solidFill>
                <a:latin typeface="Verdana" pitchFamily="34" charset="0"/>
              </a:rPr>
              <a:t>18</a:t>
            </a:r>
            <a:r>
              <a:rPr lang="en-US" altLang="en-US" sz="2000">
                <a:latin typeface="Verdana" pitchFamily="34" charset="0"/>
              </a:rPr>
              <a:t>, </a:t>
            </a:r>
            <a:r>
              <a:rPr lang="en-US" altLang="en-US" sz="2000">
                <a:solidFill>
                  <a:srgbClr val="FF0000"/>
                </a:solidFill>
                <a:latin typeface="Verdana" pitchFamily="34" charset="0"/>
              </a:rPr>
              <a:t>18</a:t>
            </a:r>
            <a:r>
              <a:rPr lang="en-US" altLang="en-US" sz="2000">
                <a:latin typeface="Verdana" pitchFamily="34" charset="0"/>
              </a:rPr>
              <a:t>, 19, 22, </a:t>
            </a:r>
            <a:r>
              <a:rPr lang="en-US" altLang="en-US" sz="2000">
                <a:solidFill>
                  <a:srgbClr val="009900"/>
                </a:solidFill>
                <a:latin typeface="Verdana" pitchFamily="34" charset="0"/>
              </a:rPr>
              <a:t>23</a:t>
            </a:r>
          </a:p>
        </p:txBody>
      </p:sp>
      <p:sp>
        <p:nvSpPr>
          <p:cNvPr id="10" name="AutoShape 10"/>
          <p:cNvSpPr>
            <a:spLocks noChangeArrowheads="1"/>
          </p:cNvSpPr>
          <p:nvPr/>
        </p:nvSpPr>
        <p:spPr bwMode="auto">
          <a:xfrm>
            <a:off x="304800" y="5029200"/>
            <a:ext cx="4038600" cy="304800"/>
          </a:xfrm>
          <a:prstGeom prst="flowChartAlternateProcess">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latin typeface="Verdana" pitchFamily="34" charset="0"/>
            </a:endParaRPr>
          </a:p>
        </p:txBody>
      </p:sp>
      <p:sp>
        <p:nvSpPr>
          <p:cNvPr id="11" name="AutoShape 11"/>
          <p:cNvSpPr>
            <a:spLocks noChangeArrowheads="1"/>
          </p:cNvSpPr>
          <p:nvPr/>
        </p:nvSpPr>
        <p:spPr bwMode="auto">
          <a:xfrm>
            <a:off x="4419600" y="5029200"/>
            <a:ext cx="3886200" cy="304800"/>
          </a:xfrm>
          <a:prstGeom prst="flowChartAlternateProcess">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latin typeface="Verdana" pitchFamily="34" charset="0"/>
            </a:endParaRPr>
          </a:p>
        </p:txBody>
      </p:sp>
      <p:sp>
        <p:nvSpPr>
          <p:cNvPr id="12" name="Text Box 12"/>
          <p:cNvSpPr txBox="1">
            <a:spLocks noChangeArrowheads="1"/>
          </p:cNvSpPr>
          <p:nvPr/>
        </p:nvSpPr>
        <p:spPr bwMode="auto">
          <a:xfrm>
            <a:off x="152400" y="5410200"/>
            <a:ext cx="2209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a:solidFill>
                  <a:srgbClr val="009900"/>
                </a:solidFill>
                <a:latin typeface="Verdana" pitchFamily="34" charset="0"/>
              </a:rPr>
              <a:t>Mimimum</a:t>
            </a:r>
          </a:p>
        </p:txBody>
      </p:sp>
      <p:sp>
        <p:nvSpPr>
          <p:cNvPr id="13" name="Text Box 13"/>
          <p:cNvSpPr txBox="1">
            <a:spLocks noChangeArrowheads="1"/>
          </p:cNvSpPr>
          <p:nvPr/>
        </p:nvSpPr>
        <p:spPr bwMode="auto">
          <a:xfrm>
            <a:off x="3810000" y="54102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a:solidFill>
                  <a:srgbClr val="3366FF"/>
                </a:solidFill>
                <a:latin typeface="Verdana" pitchFamily="34" charset="0"/>
              </a:rPr>
              <a:t>Median</a:t>
            </a:r>
          </a:p>
        </p:txBody>
      </p:sp>
      <p:sp>
        <p:nvSpPr>
          <p:cNvPr id="14" name="Text Box 14"/>
          <p:cNvSpPr txBox="1">
            <a:spLocks noChangeArrowheads="1"/>
          </p:cNvSpPr>
          <p:nvPr/>
        </p:nvSpPr>
        <p:spPr bwMode="auto">
          <a:xfrm>
            <a:off x="6781800" y="54102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a:solidFill>
                  <a:srgbClr val="009900"/>
                </a:solidFill>
                <a:latin typeface="Verdana" pitchFamily="34" charset="0"/>
              </a:rPr>
              <a:t>Maximum</a:t>
            </a:r>
          </a:p>
        </p:txBody>
      </p:sp>
      <p:sp>
        <p:nvSpPr>
          <p:cNvPr id="15" name="Text Box 15"/>
          <p:cNvSpPr txBox="1">
            <a:spLocks noChangeArrowheads="1"/>
          </p:cNvSpPr>
          <p:nvPr/>
        </p:nvSpPr>
        <p:spPr bwMode="auto">
          <a:xfrm>
            <a:off x="1295400" y="5791200"/>
            <a:ext cx="2209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a:solidFill>
                  <a:srgbClr val="FF0000"/>
                </a:solidFill>
                <a:latin typeface="Verdana" pitchFamily="34" charset="0"/>
              </a:rPr>
              <a:t>First quartile 13</a:t>
            </a:r>
          </a:p>
        </p:txBody>
      </p:sp>
      <p:sp>
        <p:nvSpPr>
          <p:cNvPr id="16" name="Text Box 16"/>
          <p:cNvSpPr txBox="1">
            <a:spLocks noChangeArrowheads="1"/>
          </p:cNvSpPr>
          <p:nvPr/>
        </p:nvSpPr>
        <p:spPr bwMode="auto">
          <a:xfrm>
            <a:off x="5181600" y="5791200"/>
            <a:ext cx="2438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a:solidFill>
                  <a:srgbClr val="FF0000"/>
                </a:solidFill>
                <a:latin typeface="Verdana" pitchFamily="34" charset="0"/>
              </a:rPr>
              <a:t>Third quartile</a:t>
            </a:r>
          </a:p>
          <a:p>
            <a:pPr algn="ctr" eaLnBrk="1" hangingPunct="1">
              <a:spcBef>
                <a:spcPct val="0"/>
              </a:spcBef>
              <a:buFontTx/>
              <a:buNone/>
            </a:pPr>
            <a:r>
              <a:rPr lang="en-US" altLang="en-US" sz="2400">
                <a:solidFill>
                  <a:srgbClr val="FF0000"/>
                </a:solidFill>
                <a:latin typeface="Verdana" pitchFamily="34" charset="0"/>
              </a:rPr>
              <a:t>18</a:t>
            </a:r>
          </a:p>
        </p:txBody>
      </p:sp>
      <p:sp>
        <p:nvSpPr>
          <p:cNvPr id="17" name="Line 17"/>
          <p:cNvSpPr>
            <a:spLocks noChangeShapeType="1"/>
          </p:cNvSpPr>
          <p:nvPr/>
        </p:nvSpPr>
        <p:spPr bwMode="auto">
          <a:xfrm>
            <a:off x="2286000" y="5181600"/>
            <a:ext cx="0" cy="762000"/>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18"/>
          <p:cNvSpPr>
            <a:spLocks noChangeShapeType="1"/>
          </p:cNvSpPr>
          <p:nvPr/>
        </p:nvSpPr>
        <p:spPr bwMode="auto">
          <a:xfrm>
            <a:off x="6324600" y="5181600"/>
            <a:ext cx="0" cy="762000"/>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dissolve">
                                      <p:cBhvr>
                                        <p:cTn id="25" dur="500"/>
                                        <p:tgtEl>
                                          <p:spTgt spid="11"/>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dissolve">
                                      <p:cBhvr>
                                        <p:cTn id="28" dur="500"/>
                                        <p:tgtEl>
                                          <p:spTgt spid="12"/>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dissolve">
                                      <p:cBhvr>
                                        <p:cTn id="31" dur="500"/>
                                        <p:tgtEl>
                                          <p:spTgt spid="13"/>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dissolve">
                                      <p:cBhvr>
                                        <p:cTn id="34" dur="500"/>
                                        <p:tgtEl>
                                          <p:spTgt spid="1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up)">
                                      <p:cBhvr>
                                        <p:cTn id="39" dur="500"/>
                                        <p:tgtEl>
                                          <p:spTgt spid="17"/>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up)">
                                      <p:cBhvr>
                                        <p:cTn id="42" dur="500"/>
                                        <p:tgtEl>
                                          <p:spTgt spid="18"/>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up)">
                                      <p:cBhvr>
                                        <p:cTn id="45" dur="500"/>
                                        <p:tgtEl>
                                          <p:spTgt spid="15"/>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up)">
                                      <p:cBhvr>
                                        <p:cTn id="4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animBg="1"/>
      <p:bldP spid="12" grpId="0"/>
      <p:bldP spid="13" grpId="0"/>
      <p:bldP spid="14" grpId="0"/>
      <p:bldP spid="15" grpId="0"/>
      <p:bldP spid="16" grpId="0"/>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11430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a:solidFill>
                  <a:srgbClr val="FF0000"/>
                </a:solidFill>
                <a:latin typeface="Arial Black" pitchFamily="34" charset="0"/>
              </a:rPr>
              <a:t>Check It Out!</a:t>
            </a:r>
            <a:r>
              <a:rPr lang="en-US" altLang="en-US" sz="2400">
                <a:solidFill>
                  <a:srgbClr val="006699"/>
                </a:solidFill>
                <a:latin typeface="Arial Black" pitchFamily="34" charset="0"/>
              </a:rPr>
              <a:t> Example 3 Continued </a:t>
            </a:r>
            <a:endParaRPr lang="en-US" altLang="en-US" sz="2600">
              <a:solidFill>
                <a:schemeClr val="accent2"/>
              </a:solidFill>
              <a:latin typeface="Arial MT Bl" charset="0"/>
            </a:endParaRPr>
          </a:p>
        </p:txBody>
      </p:sp>
      <p:sp>
        <p:nvSpPr>
          <p:cNvPr id="8" name="Rectangle 11"/>
          <p:cNvSpPr>
            <a:spLocks noChangeArrowheads="1"/>
          </p:cNvSpPr>
          <p:nvPr/>
        </p:nvSpPr>
        <p:spPr bwMode="auto">
          <a:xfrm>
            <a:off x="381000" y="1676400"/>
            <a:ext cx="5957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Step 3</a:t>
            </a:r>
            <a:r>
              <a:rPr lang="en-US" altLang="en-US" sz="2400">
                <a:latin typeface="Verdana" pitchFamily="34" charset="0"/>
              </a:rPr>
              <a:t> Draw a box-and-whisker plot.</a:t>
            </a:r>
          </a:p>
        </p:txBody>
      </p:sp>
      <p:pic>
        <p:nvPicPr>
          <p:cNvPr id="9"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514600"/>
            <a:ext cx="6267450" cy="187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14"/>
          <p:cNvSpPr>
            <a:spLocks noChangeArrowheads="1"/>
          </p:cNvSpPr>
          <p:nvPr/>
        </p:nvSpPr>
        <p:spPr bwMode="auto">
          <a:xfrm>
            <a:off x="1905000" y="4495800"/>
            <a:ext cx="307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IQR = 18 – 13 = 5</a:t>
            </a:r>
          </a:p>
        </p:txBody>
      </p:sp>
      <p:sp>
        <p:nvSpPr>
          <p:cNvPr id="11" name="Rectangle 15"/>
          <p:cNvSpPr>
            <a:spLocks noChangeArrowheads="1"/>
          </p:cNvSpPr>
          <p:nvPr/>
        </p:nvSpPr>
        <p:spPr bwMode="auto">
          <a:xfrm>
            <a:off x="381000" y="5226050"/>
            <a:ext cx="845820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The interquartile range is 5, the length of the box in the diagram.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par>
                                <p:cTn id="13" presetID="9"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dissolv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828800"/>
            <a:ext cx="7215180" cy="1107996"/>
          </a:xfrm>
          <a:prstGeom prst="rect">
            <a:avLst/>
          </a:prstGeom>
          <a:noFill/>
        </p:spPr>
        <p:txBody>
          <a:bodyPr wrap="none" rtlCol="0">
            <a:spAutoFit/>
          </a:bodyPr>
          <a:lstStyle/>
          <a:p>
            <a:r>
              <a:rPr lang="en-US" sz="6600" dirty="0" smtClean="0"/>
              <a:t>Any Questions??</a:t>
            </a:r>
            <a:endParaRPr lang="en-US" sz="6600" dirty="0"/>
          </a:p>
        </p:txBody>
      </p:sp>
    </p:spTree>
    <p:extLst>
      <p:ext uri="{BB962C8B-B14F-4D97-AF65-F5344CB8AC3E}">
        <p14:creationId xmlns:p14="http://schemas.microsoft.com/office/powerpoint/2010/main" val="3045677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228600" y="2438400"/>
            <a:ext cx="8763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The data sets </a:t>
            </a:r>
            <a:r>
              <a:rPr lang="en-US" altLang="en-US" sz="2400" b="1">
                <a:solidFill>
                  <a:srgbClr val="FF0000"/>
                </a:solidFill>
                <a:latin typeface="Verdana" pitchFamily="34" charset="0"/>
              </a:rPr>
              <a:t>{19, 20, 21}</a:t>
            </a:r>
            <a:r>
              <a:rPr lang="en-US" altLang="en-US" sz="2400" b="1">
                <a:latin typeface="Verdana" pitchFamily="34" charset="0"/>
              </a:rPr>
              <a:t> </a:t>
            </a:r>
            <a:r>
              <a:rPr lang="en-US" altLang="en-US" sz="2400">
                <a:latin typeface="Verdana" pitchFamily="34" charset="0"/>
              </a:rPr>
              <a:t>and </a:t>
            </a:r>
            <a:r>
              <a:rPr lang="en-US" altLang="en-US" sz="2400" b="1">
                <a:solidFill>
                  <a:schemeClr val="accent2"/>
                </a:solidFill>
                <a:latin typeface="Verdana" pitchFamily="34" charset="0"/>
              </a:rPr>
              <a:t>{0, 20, 40}</a:t>
            </a:r>
            <a:r>
              <a:rPr lang="en-US" altLang="en-US" sz="2400" b="1">
                <a:latin typeface="Verdana" pitchFamily="34" charset="0"/>
              </a:rPr>
              <a:t> </a:t>
            </a:r>
            <a:r>
              <a:rPr lang="en-US" altLang="en-US" sz="2400">
                <a:latin typeface="Verdana" pitchFamily="34" charset="0"/>
              </a:rPr>
              <a:t>have the same mean and median, but the sets are very different. The way that data are spread out from the mean or median is important in the study of statistics.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152400" y="2714625"/>
            <a:ext cx="8763000"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A </a:t>
            </a:r>
            <a:r>
              <a:rPr lang="en-US" altLang="en-US" sz="2400" i="1">
                <a:latin typeface="Verdana" pitchFamily="34" charset="0"/>
              </a:rPr>
              <a:t>measure of variation </a:t>
            </a:r>
            <a:r>
              <a:rPr lang="en-US" altLang="en-US" sz="2400">
                <a:latin typeface="Verdana" pitchFamily="34" charset="0"/>
              </a:rPr>
              <a:t>is a value that describes the spread of a data set. The most commonly used measures of variation are the </a:t>
            </a:r>
            <a:r>
              <a:rPr lang="en-US" altLang="en-US" sz="2400" i="1">
                <a:latin typeface="Verdana" pitchFamily="34" charset="0"/>
              </a:rPr>
              <a:t>range</a:t>
            </a:r>
            <a:r>
              <a:rPr lang="en-US" altLang="en-US" sz="2400">
                <a:latin typeface="Verdana" pitchFamily="34" charset="0"/>
              </a:rPr>
              <a:t>, the interquartile range, the </a:t>
            </a:r>
            <a:r>
              <a:rPr lang="en-US" altLang="en-US" sz="2400" i="1">
                <a:latin typeface="Verdana" pitchFamily="34" charset="0"/>
              </a:rPr>
              <a:t>variance</a:t>
            </a:r>
            <a:r>
              <a:rPr lang="en-US" altLang="en-US" sz="2400">
                <a:latin typeface="Verdana" pitchFamily="34" charset="0"/>
              </a:rPr>
              <a:t>, and the </a:t>
            </a:r>
            <a:r>
              <a:rPr lang="en-US" altLang="en-US" sz="2400" i="1">
                <a:latin typeface="Verdana" pitchFamily="34" charset="0"/>
              </a:rPr>
              <a:t>standard deviation</a:t>
            </a:r>
            <a:r>
              <a:rPr lang="en-US" altLang="en-US" sz="2400">
                <a:latin typeface="Verdan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15"/>
          <p:cNvGrpSpPr>
            <a:grpSpLocks/>
          </p:cNvGrpSpPr>
          <p:nvPr/>
        </p:nvGrpSpPr>
        <p:grpSpPr bwMode="auto">
          <a:xfrm>
            <a:off x="609600" y="2132013"/>
            <a:ext cx="7896225" cy="1679575"/>
            <a:chOff x="384" y="1343"/>
            <a:chExt cx="4974" cy="1058"/>
          </a:xfrm>
        </p:grpSpPr>
        <p:grpSp>
          <p:nvGrpSpPr>
            <p:cNvPr id="27651" name="Group 8"/>
            <p:cNvGrpSpPr>
              <a:grpSpLocks/>
            </p:cNvGrpSpPr>
            <p:nvPr/>
          </p:nvGrpSpPr>
          <p:grpSpPr bwMode="auto">
            <a:xfrm>
              <a:off x="384" y="1343"/>
              <a:ext cx="4974" cy="1058"/>
              <a:chOff x="210" y="1487"/>
              <a:chExt cx="4974" cy="1058"/>
            </a:xfrm>
          </p:grpSpPr>
          <p:sp>
            <p:nvSpPr>
              <p:cNvPr id="27653" name="Text Box 9"/>
              <p:cNvSpPr txBox="1">
                <a:spLocks noChangeArrowheads="1"/>
              </p:cNvSpPr>
              <p:nvPr/>
            </p:nvSpPr>
            <p:spPr bwMode="auto">
              <a:xfrm>
                <a:off x="215" y="1776"/>
                <a:ext cx="4969" cy="769"/>
              </a:xfrm>
              <a:prstGeom prst="rect">
                <a:avLst/>
              </a:prstGeom>
              <a:noFill/>
              <a:ln w="19050">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The symbol commonly used to represent the mean is </a:t>
                </a:r>
                <a:r>
                  <a:rPr lang="en-US" altLang="en-US" sz="2400" i="1">
                    <a:latin typeface="Verdana" pitchFamily="34" charset="0"/>
                  </a:rPr>
                  <a:t>x</a:t>
                </a:r>
                <a:r>
                  <a:rPr lang="en-US" altLang="en-US" sz="2400">
                    <a:latin typeface="Verdana" pitchFamily="34" charset="0"/>
                  </a:rPr>
                  <a:t>, or “</a:t>
                </a:r>
                <a:r>
                  <a:rPr lang="en-US" altLang="en-US" sz="2400" i="1">
                    <a:latin typeface="Verdana" pitchFamily="34" charset="0"/>
                  </a:rPr>
                  <a:t>x </a:t>
                </a:r>
                <a:r>
                  <a:rPr lang="en-US" altLang="en-US" sz="2400">
                    <a:latin typeface="Verdana" pitchFamily="34" charset="0"/>
                  </a:rPr>
                  <a:t>bar.” The symbol for standard</a:t>
                </a:r>
              </a:p>
              <a:p>
                <a:pPr eaLnBrk="1" hangingPunct="1">
                  <a:spcBef>
                    <a:spcPct val="0"/>
                  </a:spcBef>
                  <a:buFontTx/>
                  <a:buNone/>
                </a:pPr>
                <a:r>
                  <a:rPr lang="en-US" altLang="en-US" sz="2400">
                    <a:latin typeface="Verdana" pitchFamily="34" charset="0"/>
                  </a:rPr>
                  <a:t>deviation is the lowercase Greek letter </a:t>
                </a:r>
                <a:r>
                  <a:rPr lang="en-US" altLang="en-US" sz="2400" i="1">
                    <a:latin typeface="Verdana" pitchFamily="34" charset="0"/>
                  </a:rPr>
                  <a:t>sigma</a:t>
                </a:r>
                <a:r>
                  <a:rPr lang="en-US" altLang="en-US" sz="2400">
                    <a:latin typeface="Verdana" pitchFamily="34" charset="0"/>
                  </a:rPr>
                  <a:t>, </a:t>
                </a:r>
                <a:r>
                  <a:rPr lang="en-US" altLang="en-US" sz="2400" i="1">
                    <a:latin typeface="Verdana" pitchFamily="34" charset="0"/>
                    <a:sym typeface="Symbol" pitchFamily="18" charset="2"/>
                  </a:rPr>
                  <a:t></a:t>
                </a:r>
                <a:r>
                  <a:rPr lang="en-US" altLang="en-US" sz="2400">
                    <a:latin typeface="Verdana" pitchFamily="34" charset="0"/>
                  </a:rPr>
                  <a:t>.</a:t>
                </a:r>
              </a:p>
            </p:txBody>
          </p:sp>
          <p:sp>
            <p:nvSpPr>
              <p:cNvPr id="27654" name="Text Box 10"/>
              <p:cNvSpPr txBox="1">
                <a:spLocks noChangeArrowheads="1"/>
              </p:cNvSpPr>
              <p:nvPr/>
            </p:nvSpPr>
            <p:spPr bwMode="auto">
              <a:xfrm>
                <a:off x="210" y="1487"/>
                <a:ext cx="1593" cy="291"/>
              </a:xfrm>
              <a:prstGeom prst="rect">
                <a:avLst/>
              </a:prstGeom>
              <a:solidFill>
                <a:srgbClr val="8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b="1">
                    <a:solidFill>
                      <a:schemeClr val="bg1"/>
                    </a:solidFill>
                    <a:latin typeface="Verdana" pitchFamily="34" charset="0"/>
                  </a:rPr>
                  <a:t>Reading Math</a:t>
                </a:r>
                <a:endParaRPr lang="en-US" altLang="en-US" sz="2400" b="1">
                  <a:latin typeface="Verdana" pitchFamily="34" charset="0"/>
                </a:endParaRPr>
              </a:p>
            </p:txBody>
          </p:sp>
        </p:grpSp>
        <p:sp>
          <p:nvSpPr>
            <p:cNvPr id="27652" name="Line 14"/>
            <p:cNvSpPr>
              <a:spLocks noChangeShapeType="1"/>
            </p:cNvSpPr>
            <p:nvPr/>
          </p:nvSpPr>
          <p:spPr bwMode="auto">
            <a:xfrm>
              <a:off x="1275" y="1941"/>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304800" y="2133600"/>
            <a:ext cx="86868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The </a:t>
            </a:r>
            <a:r>
              <a:rPr lang="en-US" altLang="en-US" sz="2400" b="1" u="sng">
                <a:latin typeface="Verdana" pitchFamily="34" charset="0"/>
              </a:rPr>
              <a:t>variance</a:t>
            </a:r>
            <a:r>
              <a:rPr lang="en-US" altLang="en-US" sz="2400">
                <a:latin typeface="Verdana" pitchFamily="34" charset="0"/>
              </a:rPr>
              <a:t>, denoted by </a:t>
            </a:r>
            <a:r>
              <a:rPr lang="en-US" altLang="en-US" sz="2400" i="1">
                <a:latin typeface="Verdana" pitchFamily="34" charset="0"/>
              </a:rPr>
              <a:t>σ</a:t>
            </a:r>
            <a:r>
              <a:rPr lang="en-US" altLang="en-US" sz="2400" baseline="30000">
                <a:latin typeface="Verdana" pitchFamily="34" charset="0"/>
              </a:rPr>
              <a:t>2</a:t>
            </a:r>
            <a:r>
              <a:rPr lang="en-US" altLang="en-US" sz="2400">
                <a:latin typeface="Verdana" pitchFamily="34" charset="0"/>
              </a:rPr>
              <a:t>, is the average of the squared differences from the mean. </a:t>
            </a:r>
            <a:r>
              <a:rPr lang="en-US" altLang="en-US" sz="2400" b="1" u="sng">
                <a:latin typeface="Verdana" pitchFamily="34" charset="0"/>
              </a:rPr>
              <a:t>Standard deviation</a:t>
            </a:r>
            <a:r>
              <a:rPr lang="en-US" altLang="en-US" sz="2400">
                <a:latin typeface="Verdana" pitchFamily="34" charset="0"/>
              </a:rPr>
              <a:t>, denoted by </a:t>
            </a:r>
            <a:r>
              <a:rPr lang="en-US" altLang="en-US" sz="2400" i="1">
                <a:latin typeface="Verdana" pitchFamily="34" charset="0"/>
              </a:rPr>
              <a:t>σ</a:t>
            </a:r>
            <a:r>
              <a:rPr lang="en-US" altLang="en-US" sz="2400">
                <a:latin typeface="Verdana" pitchFamily="34" charset="0"/>
              </a:rPr>
              <a:t>, is the square root of the variance and is one of the most common and useful measures of variation.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4800" y="1447800"/>
            <a:ext cx="86868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Low standard deviations indicate data that are clustered near the measures of central tendency, whereas high standard deviations indicate data that are spread out from the center.</a:t>
            </a: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200400"/>
            <a:ext cx="8839200" cy="231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11430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a:solidFill>
                  <a:srgbClr val="006699"/>
                </a:solidFill>
                <a:latin typeface="Arial Black" pitchFamily="34" charset="0"/>
              </a:rPr>
              <a:t>Example </a:t>
            </a:r>
            <a:r>
              <a:rPr lang="en-US" altLang="en-US" sz="2400" dirty="0" smtClean="0">
                <a:solidFill>
                  <a:srgbClr val="006699"/>
                </a:solidFill>
                <a:latin typeface="Arial Black" pitchFamily="34" charset="0"/>
              </a:rPr>
              <a:t>5: </a:t>
            </a:r>
            <a:r>
              <a:rPr lang="en-US" altLang="en-US" sz="2400" dirty="0">
                <a:solidFill>
                  <a:srgbClr val="006699"/>
                </a:solidFill>
                <a:latin typeface="Arial Black" pitchFamily="34" charset="0"/>
              </a:rPr>
              <a:t>Finding the Mean and Standard Deviation</a:t>
            </a:r>
          </a:p>
        </p:txBody>
      </p:sp>
      <p:sp>
        <p:nvSpPr>
          <p:cNvPr id="28675" name="Rectangle 3"/>
          <p:cNvSpPr>
            <a:spLocks noChangeArrowheads="1"/>
          </p:cNvSpPr>
          <p:nvPr/>
        </p:nvSpPr>
        <p:spPr bwMode="auto">
          <a:xfrm>
            <a:off x="152400" y="1638300"/>
            <a:ext cx="8763000"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Find the mean and standard deviation for the data set of the number of people getting on and off a bus for several stops. </a:t>
            </a:r>
          </a:p>
          <a:p>
            <a:pPr eaLnBrk="1" hangingPunct="1">
              <a:spcBef>
                <a:spcPct val="0"/>
              </a:spcBef>
              <a:buFontTx/>
              <a:buNone/>
            </a:pPr>
            <a:r>
              <a:rPr lang="en-US" altLang="en-US" sz="2400" b="1">
                <a:latin typeface="Verdana" pitchFamily="34" charset="0"/>
              </a:rPr>
              <a:t>{6, 8, 7, 5, 10, 6, 9, 8, 4}</a:t>
            </a:r>
          </a:p>
        </p:txBody>
      </p:sp>
      <p:sp>
        <p:nvSpPr>
          <p:cNvPr id="13" name="Rectangle 4"/>
          <p:cNvSpPr>
            <a:spLocks noChangeArrowheads="1"/>
          </p:cNvSpPr>
          <p:nvPr/>
        </p:nvSpPr>
        <p:spPr bwMode="auto">
          <a:xfrm>
            <a:off x="152400" y="3503613"/>
            <a:ext cx="3703638"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Step 1</a:t>
            </a:r>
            <a:r>
              <a:rPr lang="en-US" altLang="en-US" sz="2400" dirty="0">
                <a:latin typeface="Verdana" pitchFamily="34" charset="0"/>
              </a:rPr>
              <a:t> Find the mean.</a:t>
            </a:r>
          </a:p>
        </p:txBody>
      </p:sp>
      <p:pic>
        <p:nvPicPr>
          <p:cNvPr id="14" name="Picture 7"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038600"/>
            <a:ext cx="50292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ChangeArrowheads="1"/>
          </p:cNvSpPr>
          <p:nvPr/>
        </p:nvSpPr>
        <p:spPr bwMode="auto">
          <a:xfrm>
            <a:off x="6553200" y="3049012"/>
            <a:ext cx="213552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u="sng" dirty="0" smtClean="0">
                <a:solidFill>
                  <a:srgbClr val="FF0000"/>
                </a:solidFill>
                <a:latin typeface="Verdana" pitchFamily="34" charset="0"/>
              </a:rPr>
              <a:t>In CALC – </a:t>
            </a:r>
          </a:p>
          <a:p>
            <a:pPr eaLnBrk="1" hangingPunct="1">
              <a:spcBef>
                <a:spcPct val="0"/>
              </a:spcBef>
              <a:buFontTx/>
              <a:buNone/>
            </a:pPr>
            <a:r>
              <a:rPr lang="en-US" altLang="en-US" sz="2400" b="1" dirty="0" smtClean="0">
                <a:latin typeface="Verdana" pitchFamily="34" charset="0"/>
              </a:rPr>
              <a:t>DATA</a:t>
            </a:r>
          </a:p>
          <a:p>
            <a:pPr eaLnBrk="1" hangingPunct="1">
              <a:spcBef>
                <a:spcPct val="0"/>
              </a:spcBef>
              <a:buFontTx/>
              <a:buNone/>
            </a:pPr>
            <a:r>
              <a:rPr lang="en-US" altLang="en-US" sz="2400" b="1" dirty="0" smtClean="0">
                <a:latin typeface="Verdana" pitchFamily="34" charset="0"/>
              </a:rPr>
              <a:t>Enter in L1</a:t>
            </a:r>
          </a:p>
          <a:p>
            <a:pPr eaLnBrk="1" hangingPunct="1">
              <a:spcBef>
                <a:spcPct val="0"/>
              </a:spcBef>
              <a:buFontTx/>
              <a:buNone/>
            </a:pPr>
            <a:r>
              <a:rPr lang="en-US" altLang="en-US" sz="2400" b="1" dirty="0" smtClean="0">
                <a:latin typeface="Verdana" pitchFamily="34" charset="0"/>
              </a:rPr>
              <a:t>2</a:t>
            </a:r>
            <a:r>
              <a:rPr lang="en-US" altLang="en-US" sz="2400" b="1" baseline="30000" dirty="0" smtClean="0">
                <a:latin typeface="Verdana" pitchFamily="34" charset="0"/>
              </a:rPr>
              <a:t>nd</a:t>
            </a:r>
            <a:r>
              <a:rPr lang="en-US" altLang="en-US" sz="2400" b="1" dirty="0" smtClean="0">
                <a:latin typeface="Verdana" pitchFamily="34" charset="0"/>
              </a:rPr>
              <a:t> DATA</a:t>
            </a:r>
          </a:p>
          <a:p>
            <a:pPr eaLnBrk="1" hangingPunct="1">
              <a:spcBef>
                <a:spcPct val="0"/>
              </a:spcBef>
              <a:buFontTx/>
              <a:buNone/>
            </a:pPr>
            <a:r>
              <a:rPr lang="en-US" altLang="en-US" sz="2400" b="1" dirty="0" smtClean="0">
                <a:latin typeface="Verdana" pitchFamily="34" charset="0"/>
              </a:rPr>
              <a:t>1-Var Stats</a:t>
            </a:r>
          </a:p>
          <a:p>
            <a:pPr eaLnBrk="1" hangingPunct="1">
              <a:spcBef>
                <a:spcPct val="0"/>
              </a:spcBef>
              <a:buFontTx/>
              <a:buNone/>
            </a:pPr>
            <a:r>
              <a:rPr lang="en-US" altLang="en-US" sz="2400" b="1" dirty="0" smtClean="0">
                <a:latin typeface="Verdana" pitchFamily="34" charset="0"/>
              </a:rPr>
              <a:t>L1</a:t>
            </a:r>
          </a:p>
          <a:p>
            <a:pPr eaLnBrk="1" hangingPunct="1">
              <a:spcBef>
                <a:spcPct val="0"/>
              </a:spcBef>
              <a:buFontTx/>
              <a:buNone/>
            </a:pPr>
            <a:r>
              <a:rPr lang="en-US" altLang="en-US" sz="2400" b="1" dirty="0" smtClean="0">
                <a:latin typeface="Verdana" pitchFamily="34" charset="0"/>
              </a:rPr>
              <a:t>ONE</a:t>
            </a:r>
          </a:p>
          <a:p>
            <a:pPr eaLnBrk="1" hangingPunct="1">
              <a:spcBef>
                <a:spcPct val="0"/>
              </a:spcBef>
              <a:buFontTx/>
              <a:buNone/>
            </a:pPr>
            <a:r>
              <a:rPr lang="en-US" altLang="en-US" sz="2400" b="1" dirty="0" smtClean="0">
                <a:latin typeface="Verdana" pitchFamily="34" charset="0"/>
              </a:rPr>
              <a:t>CALC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ox(i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11430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a:solidFill>
                  <a:srgbClr val="006699"/>
                </a:solidFill>
                <a:latin typeface="Arial Black" pitchFamily="34" charset="0"/>
              </a:rPr>
              <a:t>Example </a:t>
            </a:r>
            <a:r>
              <a:rPr lang="en-US" altLang="en-US" sz="2400" dirty="0" smtClean="0">
                <a:solidFill>
                  <a:srgbClr val="006699"/>
                </a:solidFill>
                <a:latin typeface="Arial Black" pitchFamily="34" charset="0"/>
              </a:rPr>
              <a:t>5 </a:t>
            </a:r>
            <a:r>
              <a:rPr lang="en-US" altLang="en-US" sz="2400" dirty="0">
                <a:solidFill>
                  <a:srgbClr val="006699"/>
                </a:solidFill>
                <a:latin typeface="Arial Black" pitchFamily="34" charset="0"/>
              </a:rPr>
              <a:t>Continued</a:t>
            </a:r>
          </a:p>
        </p:txBody>
      </p:sp>
      <p:sp>
        <p:nvSpPr>
          <p:cNvPr id="7" name="Rectangle 3"/>
          <p:cNvSpPr>
            <a:spLocks noChangeArrowheads="1"/>
          </p:cNvSpPr>
          <p:nvPr/>
        </p:nvSpPr>
        <p:spPr bwMode="auto">
          <a:xfrm>
            <a:off x="152400" y="1828800"/>
            <a:ext cx="8686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Step 2</a:t>
            </a:r>
            <a:r>
              <a:rPr lang="en-US" altLang="en-US" sz="2400" dirty="0">
                <a:latin typeface="Verdana" pitchFamily="34" charset="0"/>
              </a:rPr>
              <a:t> Find the difference between the mean and each data value, and square it. </a:t>
            </a:r>
          </a:p>
        </p:txBody>
      </p:sp>
      <p:pic>
        <p:nvPicPr>
          <p:cNvPr id="8"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3581400"/>
            <a:ext cx="8839200" cy="141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Object 1"/>
          <p:cNvGraphicFramePr>
            <a:graphicFrameLocks noChangeAspect="1"/>
          </p:cNvGraphicFramePr>
          <p:nvPr>
            <p:extLst>
              <p:ext uri="{D42A27DB-BD31-4B8C-83A1-F6EECF244321}">
                <p14:modId xmlns:p14="http://schemas.microsoft.com/office/powerpoint/2010/main" val="2081304173"/>
              </p:ext>
            </p:extLst>
          </p:nvPr>
        </p:nvGraphicFramePr>
        <p:xfrm>
          <a:off x="3653120" y="2814146"/>
          <a:ext cx="918880" cy="538654"/>
        </p:xfrm>
        <a:graphic>
          <a:graphicData uri="http://schemas.openxmlformats.org/presentationml/2006/ole">
            <mc:AlternateContent xmlns:mc="http://schemas.openxmlformats.org/markup-compatibility/2006">
              <mc:Choice xmlns:v="urn:schemas-microsoft-com:vml" Requires="v">
                <p:oleObj spid="_x0000_s29720" name="Equation" r:id="rId4" imgW="368280" imgH="215640" progId="Equation.DSMT4">
                  <p:embed/>
                </p:oleObj>
              </mc:Choice>
              <mc:Fallback>
                <p:oleObj name="Equation" r:id="rId4" imgW="368280" imgH="215640" progId="Equation.DSMT4">
                  <p:embed/>
                  <p:pic>
                    <p:nvPicPr>
                      <p:cNvPr id="0" name=""/>
                      <p:cNvPicPr/>
                      <p:nvPr/>
                    </p:nvPicPr>
                    <p:blipFill>
                      <a:blip r:embed="rId5"/>
                      <a:stretch>
                        <a:fillRect/>
                      </a:stretch>
                    </p:blipFill>
                    <p:spPr>
                      <a:xfrm>
                        <a:off x="3653120" y="2814146"/>
                        <a:ext cx="918880" cy="538654"/>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p:cNvSpPr>
            <a:spLocks noChangeArrowheads="1"/>
          </p:cNvSpPr>
          <p:nvPr/>
        </p:nvSpPr>
        <p:spPr bwMode="auto">
          <a:xfrm>
            <a:off x="381000" y="2209800"/>
            <a:ext cx="8382000" cy="3352800"/>
          </a:xfrm>
          <a:prstGeom prst="rect">
            <a:avLst/>
          </a:prstGeom>
          <a:noFill/>
          <a:ln w="28575">
            <a:solidFill>
              <a:srgbClr val="DBDBD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dirty="0">
                <a:latin typeface="Verdana" pitchFamily="34" charset="0"/>
              </a:rPr>
              <a:t>Find measures of central tendency and measures of variation for statistical data</a:t>
            </a:r>
            <a:r>
              <a:rPr lang="en-US" altLang="en-US" dirty="0" smtClean="0">
                <a:latin typeface="Verdana" pitchFamily="34" charset="0"/>
              </a:rPr>
              <a:t>.</a:t>
            </a:r>
          </a:p>
          <a:p>
            <a:pPr eaLnBrk="1" hangingPunct="1">
              <a:buFontTx/>
              <a:buNone/>
            </a:pPr>
            <a:endParaRPr lang="en-US" altLang="en-US" dirty="0">
              <a:latin typeface="Verdana" pitchFamily="34" charset="0"/>
            </a:endParaRPr>
          </a:p>
          <a:p>
            <a:pPr eaLnBrk="1" hangingPunct="1">
              <a:buFontTx/>
              <a:buNone/>
            </a:pPr>
            <a:r>
              <a:rPr lang="en-US" altLang="en-US" dirty="0" smtClean="0">
                <a:latin typeface="Verdana" pitchFamily="34" charset="0"/>
              </a:rPr>
              <a:t>Identify any outliers and describe how it affects the data.</a:t>
            </a:r>
            <a:endParaRPr lang="en-US" altLang="en-US" dirty="0">
              <a:latin typeface="Verdana" pitchFamily="34" charset="0"/>
            </a:endParaRPr>
          </a:p>
          <a:p>
            <a:pPr eaLnBrk="1" hangingPunct="1">
              <a:buFontTx/>
              <a:buNone/>
            </a:pPr>
            <a:endParaRPr lang="en-US" altLang="en-US" sz="1000" dirty="0">
              <a:latin typeface="Verdana" pitchFamily="34" charset="0"/>
            </a:endParaRPr>
          </a:p>
        </p:txBody>
      </p:sp>
      <p:sp>
        <p:nvSpPr>
          <p:cNvPr id="4099" name="Rectangle 15"/>
          <p:cNvSpPr>
            <a:spLocks noChangeArrowheads="1"/>
          </p:cNvSpPr>
          <p:nvPr/>
        </p:nvSpPr>
        <p:spPr bwMode="auto">
          <a:xfrm>
            <a:off x="0" y="1219200"/>
            <a:ext cx="914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3600" i="1">
                <a:solidFill>
                  <a:srgbClr val="FF6600"/>
                </a:solidFill>
                <a:latin typeface="Arial Black" pitchFamily="34" charset="0"/>
              </a:rPr>
              <a:t>Objectives</a:t>
            </a:r>
            <a:endParaRPr lang="en-US" altLang="en-US" sz="3600" i="1">
              <a:solidFill>
                <a:srgbClr val="FF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animEffect transition="in" filter="wipe(left)">
                                      <p:cBhvr>
                                        <p:cTn id="11"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04800" y="3502968"/>
            <a:ext cx="4176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Step </a:t>
            </a:r>
            <a:r>
              <a:rPr lang="en-US" altLang="en-US" sz="2400" b="1" dirty="0" smtClean="0">
                <a:latin typeface="Verdana" pitchFamily="34" charset="0"/>
              </a:rPr>
              <a:t>4</a:t>
            </a:r>
            <a:r>
              <a:rPr lang="en-US" altLang="en-US" sz="2400" dirty="0" smtClean="0">
                <a:latin typeface="Verdana" pitchFamily="34" charset="0"/>
              </a:rPr>
              <a:t> </a:t>
            </a:r>
            <a:r>
              <a:rPr lang="en-US" altLang="en-US" sz="2400" dirty="0">
                <a:latin typeface="Verdana" pitchFamily="34" charset="0"/>
              </a:rPr>
              <a:t>Find the variance.</a:t>
            </a:r>
          </a:p>
        </p:txBody>
      </p:sp>
      <p:sp>
        <p:nvSpPr>
          <p:cNvPr id="9" name="Rectangle 6"/>
          <p:cNvSpPr>
            <a:spLocks noChangeArrowheads="1"/>
          </p:cNvSpPr>
          <p:nvPr/>
        </p:nvSpPr>
        <p:spPr bwMode="auto">
          <a:xfrm>
            <a:off x="5486400" y="3759626"/>
            <a:ext cx="3744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dirty="0" smtClean="0">
                <a:solidFill>
                  <a:srgbClr val="3366FF"/>
                </a:solidFill>
                <a:latin typeface="Verdana" pitchFamily="34" charset="0"/>
              </a:rPr>
              <a:t>Select the </a:t>
            </a:r>
            <a:r>
              <a:rPr lang="en-US" altLang="en-US" sz="2400" b="1" dirty="0" smtClean="0">
                <a:solidFill>
                  <a:srgbClr val="3366FF"/>
                </a:solidFill>
                <a:latin typeface="Verdana" pitchFamily="34" charset="0"/>
              </a:rPr>
              <a:t>σ </a:t>
            </a:r>
            <a:r>
              <a:rPr lang="en-US" altLang="en-US" sz="2400" i="1" dirty="0" smtClean="0">
                <a:solidFill>
                  <a:srgbClr val="3366FF"/>
                </a:solidFill>
                <a:latin typeface="Verdana" pitchFamily="34" charset="0"/>
              </a:rPr>
              <a:t>in your </a:t>
            </a:r>
            <a:r>
              <a:rPr lang="en-US" altLang="en-US" sz="2400" i="1" dirty="0" err="1" smtClean="0">
                <a:solidFill>
                  <a:srgbClr val="3366FF"/>
                </a:solidFill>
                <a:latin typeface="Verdana" pitchFamily="34" charset="0"/>
              </a:rPr>
              <a:t>calc</a:t>
            </a:r>
            <a:r>
              <a:rPr lang="en-US" altLang="en-US" sz="2400" i="1" dirty="0" smtClean="0">
                <a:solidFill>
                  <a:srgbClr val="3366FF"/>
                </a:solidFill>
                <a:latin typeface="Verdana" pitchFamily="34" charset="0"/>
              </a:rPr>
              <a:t> and square it</a:t>
            </a:r>
            <a:endParaRPr lang="en-US" altLang="en-US" sz="2400" dirty="0">
              <a:solidFill>
                <a:srgbClr val="3366FF"/>
              </a:solidFill>
              <a:latin typeface="Verdana" pitchFamily="34" charset="0"/>
            </a:endParaRPr>
          </a:p>
        </p:txBody>
      </p:sp>
      <p:sp>
        <p:nvSpPr>
          <p:cNvPr id="10" name="Rectangle 7"/>
          <p:cNvSpPr>
            <a:spLocks noChangeArrowheads="1"/>
          </p:cNvSpPr>
          <p:nvPr/>
        </p:nvSpPr>
        <p:spPr bwMode="auto">
          <a:xfrm>
            <a:off x="225425" y="1524000"/>
            <a:ext cx="5707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Step </a:t>
            </a:r>
            <a:r>
              <a:rPr lang="en-US" altLang="en-US" sz="2400" b="1" dirty="0" smtClean="0">
                <a:latin typeface="Verdana" pitchFamily="34" charset="0"/>
              </a:rPr>
              <a:t>3 </a:t>
            </a:r>
            <a:r>
              <a:rPr lang="en-US" altLang="en-US" sz="2400" dirty="0">
                <a:latin typeface="Verdana" pitchFamily="34" charset="0"/>
              </a:rPr>
              <a:t>Find the standard deviation.</a:t>
            </a:r>
          </a:p>
        </p:txBody>
      </p:sp>
      <p:sp>
        <p:nvSpPr>
          <p:cNvPr id="11" name="Rectangle 10"/>
          <p:cNvSpPr>
            <a:spLocks noChangeArrowheads="1"/>
          </p:cNvSpPr>
          <p:nvPr/>
        </p:nvSpPr>
        <p:spPr bwMode="auto">
          <a:xfrm>
            <a:off x="3505200" y="2132438"/>
            <a:ext cx="5715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dirty="0">
                <a:solidFill>
                  <a:srgbClr val="3366FF"/>
                </a:solidFill>
                <a:latin typeface="Verdana" pitchFamily="34" charset="0"/>
              </a:rPr>
              <a:t>The standard deviation is </a:t>
            </a:r>
            <a:r>
              <a:rPr lang="en-US" altLang="en-US" sz="2400" i="1" dirty="0" smtClean="0">
                <a:solidFill>
                  <a:srgbClr val="3366FF"/>
                </a:solidFill>
                <a:latin typeface="Verdana" pitchFamily="34" charset="0"/>
              </a:rPr>
              <a:t>in the calc.</a:t>
            </a:r>
            <a:r>
              <a:rPr lang="en-US" altLang="en-US" sz="2400" dirty="0" smtClean="0">
                <a:solidFill>
                  <a:srgbClr val="3366FF"/>
                </a:solidFill>
                <a:latin typeface="Verdana" pitchFamily="34" charset="0"/>
              </a:rPr>
              <a:t> </a:t>
            </a:r>
            <a:endParaRPr lang="en-US" altLang="en-US" sz="2400" dirty="0">
              <a:solidFill>
                <a:srgbClr val="3366FF"/>
              </a:solidFill>
              <a:latin typeface="Verdana" pitchFamily="34" charset="0"/>
            </a:endParaRPr>
          </a:p>
        </p:txBody>
      </p:sp>
      <p:sp>
        <p:nvSpPr>
          <p:cNvPr id="12" name="Rectangle 11"/>
          <p:cNvSpPr>
            <a:spLocks noChangeArrowheads="1"/>
          </p:cNvSpPr>
          <p:nvPr/>
        </p:nvSpPr>
        <p:spPr bwMode="auto">
          <a:xfrm>
            <a:off x="228600" y="5319713"/>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latin typeface="Verdana" pitchFamily="34" charset="0"/>
              </a:rPr>
              <a:t>The mean is 7 people, and the standard deviation is about 1.83 people.</a:t>
            </a:r>
          </a:p>
        </p:txBody>
      </p:sp>
      <p:sp>
        <p:nvSpPr>
          <p:cNvPr id="30727" name="Text Box 12"/>
          <p:cNvSpPr txBox="1">
            <a:spLocks noChangeArrowheads="1"/>
          </p:cNvSpPr>
          <p:nvPr/>
        </p:nvSpPr>
        <p:spPr bwMode="auto">
          <a:xfrm>
            <a:off x="-90672" y="7778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a:solidFill>
                  <a:srgbClr val="006699"/>
                </a:solidFill>
                <a:latin typeface="Arial Black" pitchFamily="34" charset="0"/>
              </a:rPr>
              <a:t>Example </a:t>
            </a:r>
            <a:r>
              <a:rPr lang="en-US" altLang="en-US" sz="2400" dirty="0" smtClean="0">
                <a:solidFill>
                  <a:srgbClr val="006699"/>
                </a:solidFill>
                <a:latin typeface="Arial Black" pitchFamily="34" charset="0"/>
              </a:rPr>
              <a:t>5 </a:t>
            </a:r>
            <a:r>
              <a:rPr lang="en-US" altLang="en-US" sz="2400" dirty="0">
                <a:solidFill>
                  <a:srgbClr val="006699"/>
                </a:solidFill>
                <a:latin typeface="Arial Black" pitchFamily="34" charset="0"/>
              </a:rPr>
              <a:t>Continued</a:t>
            </a:r>
          </a:p>
        </p:txBody>
      </p:sp>
      <p:pic>
        <p:nvPicPr>
          <p:cNvPr id="14" name="Picture 14"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50" y="2352675"/>
            <a:ext cx="211455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5"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191000"/>
            <a:ext cx="504825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5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dissolve">
                                      <p:cBhvr>
                                        <p:cTn id="32" dur="500"/>
                                        <p:tgtEl>
                                          <p:spTgt spid="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smtClean="0">
                <a:solidFill>
                  <a:srgbClr val="FF0000"/>
                </a:solidFill>
                <a:latin typeface="Arial Black" pitchFamily="34" charset="0"/>
              </a:rPr>
              <a:t>You Try!</a:t>
            </a:r>
            <a:r>
              <a:rPr lang="en-US" altLang="en-US" sz="2400" dirty="0" smtClean="0">
                <a:solidFill>
                  <a:srgbClr val="006699"/>
                </a:solidFill>
                <a:latin typeface="Arial Black" pitchFamily="34" charset="0"/>
              </a:rPr>
              <a:t> </a:t>
            </a:r>
            <a:r>
              <a:rPr lang="en-US" altLang="en-US" sz="2400" dirty="0">
                <a:solidFill>
                  <a:srgbClr val="006699"/>
                </a:solidFill>
                <a:latin typeface="Arial Black" pitchFamily="34" charset="0"/>
              </a:rPr>
              <a:t>Example </a:t>
            </a:r>
            <a:r>
              <a:rPr lang="en-US" altLang="en-US" sz="2400" dirty="0" smtClean="0">
                <a:solidFill>
                  <a:srgbClr val="006699"/>
                </a:solidFill>
                <a:latin typeface="Arial Black" pitchFamily="34" charset="0"/>
              </a:rPr>
              <a:t>6 </a:t>
            </a:r>
            <a:endParaRPr lang="en-US" altLang="en-US" sz="2600" dirty="0">
              <a:solidFill>
                <a:schemeClr val="accent2"/>
              </a:solidFill>
              <a:latin typeface="Arial MT Bl" charset="0"/>
            </a:endParaRPr>
          </a:p>
        </p:txBody>
      </p:sp>
      <p:sp>
        <p:nvSpPr>
          <p:cNvPr id="31747" name="Rectangle 3"/>
          <p:cNvSpPr>
            <a:spLocks noChangeArrowheads="1"/>
          </p:cNvSpPr>
          <p:nvPr/>
        </p:nvSpPr>
        <p:spPr bwMode="auto">
          <a:xfrm>
            <a:off x="228600" y="1600200"/>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Find the mean and standard deviation for the data set of the number of elevator stops for several rides.</a:t>
            </a:r>
          </a:p>
        </p:txBody>
      </p:sp>
      <p:sp>
        <p:nvSpPr>
          <p:cNvPr id="31748" name="Rectangle 4"/>
          <p:cNvSpPr>
            <a:spLocks noChangeArrowheads="1"/>
          </p:cNvSpPr>
          <p:nvPr/>
        </p:nvSpPr>
        <p:spPr bwMode="auto">
          <a:xfrm>
            <a:off x="228600" y="2819400"/>
            <a:ext cx="563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{0, 3, 1, 1, 0, 5, 1, 0, 3, 0}</a:t>
            </a:r>
          </a:p>
        </p:txBody>
      </p:sp>
      <p:sp>
        <p:nvSpPr>
          <p:cNvPr id="19" name="Rectangle 5"/>
          <p:cNvSpPr>
            <a:spLocks noChangeArrowheads="1"/>
          </p:cNvSpPr>
          <p:nvPr/>
        </p:nvSpPr>
        <p:spPr bwMode="auto">
          <a:xfrm>
            <a:off x="381000" y="3429000"/>
            <a:ext cx="3703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Step 1</a:t>
            </a:r>
            <a:r>
              <a:rPr lang="en-US" altLang="en-US" sz="2400">
                <a:latin typeface="Verdana" pitchFamily="34" charset="0"/>
              </a:rPr>
              <a:t> Find the mean.</a:t>
            </a:r>
          </a:p>
        </p:txBody>
      </p:sp>
      <p:pic>
        <p:nvPicPr>
          <p:cNvPr id="20" name="Picture 9"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099616"/>
            <a:ext cx="535305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4"/>
          <p:cNvSpPr>
            <a:spLocks noChangeArrowheads="1"/>
          </p:cNvSpPr>
          <p:nvPr/>
        </p:nvSpPr>
        <p:spPr bwMode="auto">
          <a:xfrm>
            <a:off x="6553200" y="3049012"/>
            <a:ext cx="213552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u="sng" dirty="0" smtClean="0">
                <a:solidFill>
                  <a:srgbClr val="FF0000"/>
                </a:solidFill>
                <a:latin typeface="Verdana" pitchFamily="34" charset="0"/>
              </a:rPr>
              <a:t>In CALC – </a:t>
            </a:r>
          </a:p>
          <a:p>
            <a:pPr eaLnBrk="1" hangingPunct="1">
              <a:spcBef>
                <a:spcPct val="0"/>
              </a:spcBef>
              <a:buFontTx/>
              <a:buNone/>
            </a:pPr>
            <a:r>
              <a:rPr lang="en-US" altLang="en-US" sz="2400" b="1" dirty="0" smtClean="0">
                <a:latin typeface="Verdana" pitchFamily="34" charset="0"/>
              </a:rPr>
              <a:t>DATA</a:t>
            </a:r>
          </a:p>
          <a:p>
            <a:pPr eaLnBrk="1" hangingPunct="1">
              <a:spcBef>
                <a:spcPct val="0"/>
              </a:spcBef>
              <a:buFontTx/>
              <a:buNone/>
            </a:pPr>
            <a:r>
              <a:rPr lang="en-US" altLang="en-US" sz="2400" b="1" dirty="0" smtClean="0">
                <a:latin typeface="Verdana" pitchFamily="34" charset="0"/>
              </a:rPr>
              <a:t>Enter in L1</a:t>
            </a:r>
          </a:p>
          <a:p>
            <a:pPr eaLnBrk="1" hangingPunct="1">
              <a:spcBef>
                <a:spcPct val="0"/>
              </a:spcBef>
              <a:buFontTx/>
              <a:buNone/>
            </a:pPr>
            <a:r>
              <a:rPr lang="en-US" altLang="en-US" sz="2400" b="1" dirty="0" smtClean="0">
                <a:latin typeface="Verdana" pitchFamily="34" charset="0"/>
              </a:rPr>
              <a:t>2</a:t>
            </a:r>
            <a:r>
              <a:rPr lang="en-US" altLang="en-US" sz="2400" b="1" baseline="30000" dirty="0" smtClean="0">
                <a:latin typeface="Verdana" pitchFamily="34" charset="0"/>
              </a:rPr>
              <a:t>nd</a:t>
            </a:r>
            <a:r>
              <a:rPr lang="en-US" altLang="en-US" sz="2400" b="1" dirty="0" smtClean="0">
                <a:latin typeface="Verdana" pitchFamily="34" charset="0"/>
              </a:rPr>
              <a:t> DATA</a:t>
            </a:r>
          </a:p>
          <a:p>
            <a:pPr eaLnBrk="1" hangingPunct="1">
              <a:spcBef>
                <a:spcPct val="0"/>
              </a:spcBef>
              <a:buFontTx/>
              <a:buNone/>
            </a:pPr>
            <a:r>
              <a:rPr lang="en-US" altLang="en-US" sz="2400" b="1" dirty="0" smtClean="0">
                <a:latin typeface="Verdana" pitchFamily="34" charset="0"/>
              </a:rPr>
              <a:t>1-Var Stats</a:t>
            </a:r>
          </a:p>
          <a:p>
            <a:pPr eaLnBrk="1" hangingPunct="1">
              <a:spcBef>
                <a:spcPct val="0"/>
              </a:spcBef>
              <a:buFontTx/>
              <a:buNone/>
            </a:pPr>
            <a:r>
              <a:rPr lang="en-US" altLang="en-US" sz="2400" b="1" dirty="0" smtClean="0">
                <a:latin typeface="Verdana" pitchFamily="34" charset="0"/>
              </a:rPr>
              <a:t>L1</a:t>
            </a:r>
          </a:p>
          <a:p>
            <a:pPr eaLnBrk="1" hangingPunct="1">
              <a:spcBef>
                <a:spcPct val="0"/>
              </a:spcBef>
              <a:buFontTx/>
              <a:buNone/>
            </a:pPr>
            <a:r>
              <a:rPr lang="en-US" altLang="en-US" sz="2400" b="1" dirty="0" smtClean="0">
                <a:latin typeface="Verdana" pitchFamily="34" charset="0"/>
              </a:rPr>
              <a:t>ONE</a:t>
            </a:r>
          </a:p>
          <a:p>
            <a:pPr eaLnBrk="1" hangingPunct="1">
              <a:spcBef>
                <a:spcPct val="0"/>
              </a:spcBef>
              <a:buFontTx/>
              <a:buNone/>
            </a:pPr>
            <a:r>
              <a:rPr lang="en-US" altLang="en-US" sz="2400" b="1" dirty="0" smtClean="0">
                <a:latin typeface="Verdana" pitchFamily="34" charset="0"/>
              </a:rPr>
              <a:t>CALC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500"/>
                                        <p:tgtEl>
                                          <p:spTgt spid="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ox(in)">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a:solidFill>
                  <a:srgbClr val="FF0000"/>
                </a:solidFill>
                <a:latin typeface="Arial Black" pitchFamily="34" charset="0"/>
              </a:rPr>
              <a:t>Check It Out!</a:t>
            </a:r>
            <a:r>
              <a:rPr lang="en-US" altLang="en-US" sz="2400" dirty="0">
                <a:solidFill>
                  <a:srgbClr val="006699"/>
                </a:solidFill>
                <a:latin typeface="Arial Black" pitchFamily="34" charset="0"/>
              </a:rPr>
              <a:t> Example </a:t>
            </a:r>
            <a:r>
              <a:rPr lang="en-US" altLang="en-US" sz="2400" dirty="0" smtClean="0">
                <a:solidFill>
                  <a:srgbClr val="006699"/>
                </a:solidFill>
                <a:latin typeface="Arial Black" pitchFamily="34" charset="0"/>
              </a:rPr>
              <a:t>6 </a:t>
            </a:r>
            <a:r>
              <a:rPr lang="en-US" altLang="en-US" sz="2400" dirty="0">
                <a:solidFill>
                  <a:srgbClr val="006699"/>
                </a:solidFill>
                <a:latin typeface="Arial Black" pitchFamily="34" charset="0"/>
              </a:rPr>
              <a:t>Continued </a:t>
            </a:r>
            <a:endParaRPr lang="en-US" altLang="en-US" sz="2600" dirty="0">
              <a:solidFill>
                <a:schemeClr val="accent2"/>
              </a:solidFill>
              <a:latin typeface="Arial MT Bl" charset="0"/>
            </a:endParaRPr>
          </a:p>
        </p:txBody>
      </p:sp>
      <p:sp>
        <p:nvSpPr>
          <p:cNvPr id="33795" name="Rectangle 3"/>
          <p:cNvSpPr>
            <a:spLocks noChangeArrowheads="1"/>
          </p:cNvSpPr>
          <p:nvPr/>
        </p:nvSpPr>
        <p:spPr bwMode="auto">
          <a:xfrm>
            <a:off x="228600" y="1674168"/>
            <a:ext cx="57647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Step 3</a:t>
            </a:r>
            <a:r>
              <a:rPr lang="en-US" altLang="en-US" sz="2400" dirty="0">
                <a:latin typeface="Verdana" pitchFamily="34" charset="0"/>
              </a:rPr>
              <a:t> Find the </a:t>
            </a:r>
            <a:r>
              <a:rPr lang="en-US" altLang="en-US" sz="2400" dirty="0" smtClean="0">
                <a:latin typeface="Verdana" pitchFamily="34" charset="0"/>
              </a:rPr>
              <a:t>standard deviation.</a:t>
            </a:r>
            <a:endParaRPr lang="en-US" altLang="en-US" sz="2400" dirty="0">
              <a:latin typeface="Verdana" pitchFamily="34" charset="0"/>
            </a:endParaRPr>
          </a:p>
        </p:txBody>
      </p:sp>
      <p:sp>
        <p:nvSpPr>
          <p:cNvPr id="15" name="Rectangle 11"/>
          <p:cNvSpPr>
            <a:spLocks noChangeArrowheads="1"/>
          </p:cNvSpPr>
          <p:nvPr/>
        </p:nvSpPr>
        <p:spPr bwMode="auto">
          <a:xfrm>
            <a:off x="152400" y="3775502"/>
            <a:ext cx="60993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Step 4 </a:t>
            </a:r>
            <a:r>
              <a:rPr lang="en-US" altLang="en-US" sz="2400" dirty="0">
                <a:latin typeface="Verdana" pitchFamily="34" charset="0"/>
              </a:rPr>
              <a:t>Find the </a:t>
            </a:r>
            <a:r>
              <a:rPr lang="en-US" altLang="en-US" sz="2400" dirty="0" smtClean="0">
                <a:latin typeface="Verdana" pitchFamily="34" charset="0"/>
              </a:rPr>
              <a:t>variance by squaring </a:t>
            </a:r>
          </a:p>
          <a:p>
            <a:pPr eaLnBrk="1" hangingPunct="1">
              <a:spcBef>
                <a:spcPct val="0"/>
              </a:spcBef>
              <a:buFontTx/>
              <a:buNone/>
            </a:pPr>
            <a:r>
              <a:rPr lang="en-US" altLang="en-US" sz="2400" dirty="0" smtClean="0">
                <a:latin typeface="Verdana" pitchFamily="34" charset="0"/>
              </a:rPr>
              <a:t>the standard deviation.</a:t>
            </a:r>
            <a:endParaRPr lang="en-US" altLang="en-US" sz="2400" dirty="0">
              <a:latin typeface="Verdana" pitchFamily="34" charset="0"/>
            </a:endParaRPr>
          </a:p>
        </p:txBody>
      </p:sp>
      <p:sp>
        <p:nvSpPr>
          <p:cNvPr id="17" name="Rectangle 15"/>
          <p:cNvSpPr>
            <a:spLocks noChangeArrowheads="1"/>
          </p:cNvSpPr>
          <p:nvPr/>
        </p:nvSpPr>
        <p:spPr bwMode="auto">
          <a:xfrm>
            <a:off x="228600" y="5562600"/>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The mean is 1.4 stops and the standard deviation is about 1.6 stops.</a:t>
            </a:r>
          </a:p>
        </p:txBody>
      </p:sp>
      <p:pic>
        <p:nvPicPr>
          <p:cNvPr id="20" name="Picture 19"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357138"/>
            <a:ext cx="211455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648200"/>
            <a:ext cx="130492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4"/>
          <p:cNvSpPr>
            <a:spLocks noChangeArrowheads="1"/>
          </p:cNvSpPr>
          <p:nvPr/>
        </p:nvSpPr>
        <p:spPr bwMode="auto">
          <a:xfrm>
            <a:off x="6032226" y="1905000"/>
            <a:ext cx="317747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u="sng" dirty="0" smtClean="0">
                <a:solidFill>
                  <a:srgbClr val="FF0000"/>
                </a:solidFill>
                <a:latin typeface="Verdana" pitchFamily="34" charset="0"/>
              </a:rPr>
              <a:t>In CALC – </a:t>
            </a:r>
          </a:p>
          <a:p>
            <a:pPr eaLnBrk="1" hangingPunct="1">
              <a:spcBef>
                <a:spcPct val="0"/>
              </a:spcBef>
              <a:buFontTx/>
              <a:buNone/>
            </a:pPr>
            <a:r>
              <a:rPr lang="en-US" altLang="en-US" sz="2400" b="1" dirty="0" smtClean="0">
                <a:latin typeface="Verdana" pitchFamily="34" charset="0"/>
              </a:rPr>
              <a:t>Scroll down to </a:t>
            </a:r>
          </a:p>
          <a:p>
            <a:pPr eaLnBrk="1" hangingPunct="1">
              <a:spcBef>
                <a:spcPct val="0"/>
              </a:spcBef>
              <a:buFontTx/>
              <a:buNone/>
            </a:pPr>
            <a:r>
              <a:rPr lang="en-US" altLang="en-US" sz="2400" b="1" dirty="0" smtClean="0">
                <a:solidFill>
                  <a:srgbClr val="3366FF"/>
                </a:solidFill>
                <a:latin typeface="Verdana" pitchFamily="34" charset="0"/>
              </a:rPr>
              <a:t>σ</a:t>
            </a:r>
            <a:r>
              <a:rPr lang="en-US" altLang="en-US" sz="2400" b="1" dirty="0" smtClean="0">
                <a:latin typeface="Verdana" pitchFamily="34" charset="0"/>
              </a:rPr>
              <a:t> and hit enter.</a:t>
            </a:r>
          </a:p>
          <a:p>
            <a:pPr eaLnBrk="1" hangingPunct="1">
              <a:spcBef>
                <a:spcPct val="0"/>
              </a:spcBef>
              <a:buFontTx/>
              <a:buNone/>
            </a:pPr>
            <a:r>
              <a:rPr lang="en-US" altLang="en-US" sz="2400" b="1" dirty="0" smtClean="0">
                <a:latin typeface="Verdana" pitchFamily="34" charset="0"/>
              </a:rPr>
              <a:t>The σ will come</a:t>
            </a:r>
          </a:p>
          <a:p>
            <a:pPr eaLnBrk="1" hangingPunct="1">
              <a:spcBef>
                <a:spcPct val="0"/>
              </a:spcBef>
              <a:buFontTx/>
              <a:buNone/>
            </a:pPr>
            <a:r>
              <a:rPr lang="en-US" altLang="en-US" sz="2400" b="1" dirty="0" smtClean="0">
                <a:latin typeface="Verdana" pitchFamily="34" charset="0"/>
              </a:rPr>
              <a:t>up on the main</a:t>
            </a:r>
          </a:p>
          <a:p>
            <a:pPr eaLnBrk="1" hangingPunct="1">
              <a:spcBef>
                <a:spcPct val="0"/>
              </a:spcBef>
              <a:buFontTx/>
              <a:buNone/>
            </a:pPr>
            <a:r>
              <a:rPr lang="en-US" altLang="en-US" sz="2400" b="1" dirty="0" smtClean="0">
                <a:latin typeface="Verdana" pitchFamily="34" charset="0"/>
              </a:rPr>
              <a:t>screen  and then </a:t>
            </a:r>
          </a:p>
          <a:p>
            <a:pPr eaLnBrk="1" hangingPunct="1">
              <a:spcBef>
                <a:spcPct val="0"/>
              </a:spcBef>
              <a:buFontTx/>
              <a:buNone/>
            </a:pPr>
            <a:r>
              <a:rPr lang="en-US" altLang="en-US" sz="2400" b="1" dirty="0" smtClean="0">
                <a:latin typeface="Verdana" pitchFamily="34" charset="0"/>
              </a:rPr>
              <a:t>square it to find</a:t>
            </a:r>
          </a:p>
          <a:p>
            <a:pPr eaLnBrk="1" hangingPunct="1">
              <a:spcBef>
                <a:spcPct val="0"/>
              </a:spcBef>
              <a:buFontTx/>
              <a:buNone/>
            </a:pPr>
            <a:r>
              <a:rPr lang="en-US" altLang="en-US" sz="2400" b="1" dirty="0" smtClean="0">
                <a:latin typeface="Verdana" pitchFamily="34" charset="0"/>
              </a:rPr>
              <a:t>Variance.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ox(i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ox(i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ox(i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ox(in)">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152400" y="1803400"/>
            <a:ext cx="87630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latin typeface="Verdana" pitchFamily="34" charset="0"/>
              </a:rPr>
              <a:t>An </a:t>
            </a:r>
            <a:r>
              <a:rPr lang="en-US" altLang="en-US" sz="2400" b="1" u="sng" dirty="0">
                <a:latin typeface="Verdana" pitchFamily="34" charset="0"/>
              </a:rPr>
              <a:t>outlier</a:t>
            </a:r>
            <a:r>
              <a:rPr lang="en-US" altLang="en-US" sz="2400" b="1" dirty="0">
                <a:latin typeface="Verdana" pitchFamily="34" charset="0"/>
              </a:rPr>
              <a:t> </a:t>
            </a:r>
            <a:r>
              <a:rPr lang="en-US" altLang="en-US" sz="2400" dirty="0">
                <a:latin typeface="Verdana" pitchFamily="34" charset="0"/>
              </a:rPr>
              <a:t>is an extreme value that is much less than or much greater than the other data values. Outliers have a strong effect on the mean and standard</a:t>
            </a:r>
          </a:p>
          <a:p>
            <a:pPr eaLnBrk="1" hangingPunct="1">
              <a:spcBef>
                <a:spcPct val="0"/>
              </a:spcBef>
              <a:buFontTx/>
              <a:buNone/>
            </a:pPr>
            <a:r>
              <a:rPr lang="en-US" altLang="en-US" sz="2400" dirty="0">
                <a:latin typeface="Verdana" pitchFamily="34" charset="0"/>
              </a:rPr>
              <a:t>deviation. If an outlier is the result of measurement error or represents data from the wrong population, it is usually removed. </a:t>
            </a:r>
            <a:endParaRPr lang="en-US" altLang="en-US" sz="2400" dirty="0" smtClean="0">
              <a:latin typeface="Verdana" pitchFamily="34" charset="0"/>
            </a:endParaRPr>
          </a:p>
          <a:p>
            <a:pPr eaLnBrk="1" hangingPunct="1">
              <a:spcBef>
                <a:spcPct val="0"/>
              </a:spcBef>
              <a:buFontTx/>
              <a:buNone/>
            </a:pPr>
            <a:endParaRPr lang="en-US" altLang="en-US" sz="2400" dirty="0">
              <a:latin typeface="Verdana" pitchFamily="34" charset="0"/>
            </a:endParaRPr>
          </a:p>
          <a:p>
            <a:pPr eaLnBrk="1" hangingPunct="1">
              <a:spcBef>
                <a:spcPct val="0"/>
              </a:spcBef>
              <a:buFontTx/>
              <a:buNone/>
            </a:pPr>
            <a:r>
              <a:rPr lang="en-US" altLang="en-US" sz="2400" dirty="0" smtClean="0">
                <a:latin typeface="Verdana" pitchFamily="34" charset="0"/>
              </a:rPr>
              <a:t>There </a:t>
            </a:r>
            <a:r>
              <a:rPr lang="en-US" altLang="en-US" sz="2400" dirty="0">
                <a:latin typeface="Verdana" pitchFamily="34" charset="0"/>
              </a:rPr>
              <a:t>are different ways </a:t>
            </a:r>
            <a:r>
              <a:rPr lang="en-US" altLang="en-US" sz="2400" dirty="0" smtClean="0">
                <a:latin typeface="Verdana" pitchFamily="34" charset="0"/>
              </a:rPr>
              <a:t>to determine </a:t>
            </a:r>
            <a:r>
              <a:rPr lang="en-US" altLang="en-US" sz="2400" dirty="0">
                <a:latin typeface="Verdana" pitchFamily="34" charset="0"/>
              </a:rPr>
              <a:t>whether a value is an outlier. One is to look for data values that are </a:t>
            </a:r>
            <a:r>
              <a:rPr lang="en-US" altLang="en-US" sz="2400" b="1" dirty="0">
                <a:latin typeface="Verdana" pitchFamily="34" charset="0"/>
              </a:rPr>
              <a:t>more than 3 standard deviations from the mean</a:t>
            </a:r>
            <a:r>
              <a:rPr lang="en-US" altLang="en-US" sz="2400" dirty="0">
                <a:latin typeface="Verdan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b="1" dirty="0"/>
              <a:t>In the 2003-2004 American League Championship Series, the New York Yankees scored the following numbers of runs against the Boston Red Sox: 2, 6, 4, 2, 4, 6, 6, 10,</a:t>
            </a:r>
            <a:r>
              <a:rPr lang="en-US" dirty="0"/>
              <a:t> </a:t>
            </a:r>
            <a:r>
              <a:rPr lang="en-US" b="1" dirty="0"/>
              <a:t>3, 19, 4, 4, 2, 3. Identify the outlier, and describe how it affects the mean and standard deviation.</a:t>
            </a:r>
          </a:p>
          <a:p>
            <a:endParaRPr lang="en-US" dirty="0"/>
          </a:p>
        </p:txBody>
      </p:sp>
      <p:sp>
        <p:nvSpPr>
          <p:cNvPr id="3" name="Title 2"/>
          <p:cNvSpPr>
            <a:spLocks noGrp="1"/>
          </p:cNvSpPr>
          <p:nvPr>
            <p:ph type="title"/>
          </p:nvPr>
        </p:nvSpPr>
        <p:spPr>
          <a:xfrm>
            <a:off x="457200" y="457200"/>
            <a:ext cx="8229600" cy="1143000"/>
          </a:xfrm>
        </p:spPr>
        <p:txBody>
          <a:bodyPr/>
          <a:lstStyle/>
          <a:p>
            <a:r>
              <a:rPr lang="en-US" dirty="0" smtClean="0"/>
              <a:t>Example of Outlier</a:t>
            </a:r>
            <a:endParaRPr lang="en-US" dirty="0"/>
          </a:p>
        </p:txBody>
      </p:sp>
      <p:sp>
        <p:nvSpPr>
          <p:cNvPr id="4" name="Footer Placeholder 3"/>
          <p:cNvSpPr>
            <a:spLocks noGrp="1"/>
          </p:cNvSpPr>
          <p:nvPr>
            <p:ph type="ftr" sz="quarter" idx="11"/>
          </p:nvPr>
        </p:nvSpPr>
        <p:spPr/>
        <p:txBody>
          <a:bodyPr/>
          <a:lstStyle/>
          <a:p>
            <a:r>
              <a:rPr lang="en-US" smtClean="0"/>
              <a:t>Morton, Spring 2014</a:t>
            </a:r>
            <a:endParaRPr lang="en-US"/>
          </a:p>
        </p:txBody>
      </p:sp>
    </p:spTree>
    <p:extLst>
      <p:ext uri="{BB962C8B-B14F-4D97-AF65-F5344CB8AC3E}">
        <p14:creationId xmlns:p14="http://schemas.microsoft.com/office/powerpoint/2010/main" val="35210852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b="1" dirty="0" smtClean="0"/>
              <a:t>Step 1: Enter the data values into list L1 on a graphing calculator.</a:t>
            </a:r>
          </a:p>
          <a:p>
            <a:pPr marL="109728" indent="0">
              <a:buNone/>
            </a:pPr>
            <a:endParaRPr lang="en-US" b="1" dirty="0" smtClean="0"/>
          </a:p>
          <a:p>
            <a:pPr marL="109728" indent="0">
              <a:buNone/>
            </a:pPr>
            <a:r>
              <a:rPr lang="en-US" b="1" dirty="0" smtClean="0"/>
              <a:t>Step 2: Find the mean and standard deviation.</a:t>
            </a:r>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a:p>
            <a:pPr marL="109728" indent="0">
              <a:buNone/>
            </a:pPr>
            <a:r>
              <a:rPr lang="en-US" dirty="0" smtClean="0"/>
              <a:t>The mean is about 5.4 and the standard deviation is 4.32.</a:t>
            </a:r>
            <a:endParaRPr lang="en-US" dirty="0"/>
          </a:p>
        </p:txBody>
      </p:sp>
      <p:sp>
        <p:nvSpPr>
          <p:cNvPr id="3" name="Title 2"/>
          <p:cNvSpPr>
            <a:spLocks noGrp="1"/>
          </p:cNvSpPr>
          <p:nvPr>
            <p:ph type="title"/>
          </p:nvPr>
        </p:nvSpPr>
        <p:spPr>
          <a:xfrm>
            <a:off x="457200" y="533400"/>
            <a:ext cx="8229600" cy="1143000"/>
          </a:xfrm>
        </p:spPr>
        <p:txBody>
          <a:bodyPr/>
          <a:lstStyle/>
          <a:p>
            <a:r>
              <a:rPr lang="en-US" dirty="0" smtClean="0"/>
              <a:t>Example of Outlier (continued)</a:t>
            </a:r>
            <a:endParaRPr lang="en-US" dirty="0"/>
          </a:p>
        </p:txBody>
      </p:sp>
      <p:pic>
        <p:nvPicPr>
          <p:cNvPr id="4"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3254375"/>
            <a:ext cx="2819400"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r>
              <a:rPr lang="en-US" smtClean="0"/>
              <a:t>Morton, Spring 2014</a:t>
            </a:r>
            <a:endParaRPr lang="en-US"/>
          </a:p>
        </p:txBody>
      </p:sp>
    </p:spTree>
    <p:extLst>
      <p:ext uri="{BB962C8B-B14F-4D97-AF65-F5344CB8AC3E}">
        <p14:creationId xmlns:p14="http://schemas.microsoft.com/office/powerpoint/2010/main" val="92237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808037"/>
            <a:ext cx="8534400" cy="4525963"/>
          </a:xfrm>
        </p:spPr>
        <p:txBody>
          <a:bodyPr/>
          <a:lstStyle/>
          <a:p>
            <a:pPr marL="109728" indent="0">
              <a:buNone/>
            </a:pPr>
            <a:r>
              <a:rPr lang="en-US" b="1" dirty="0" smtClean="0"/>
              <a:t>Step 3: Identify the outliers.</a:t>
            </a:r>
            <a:r>
              <a:rPr lang="en-US" dirty="0" smtClean="0"/>
              <a:t> Look for the data values that are </a:t>
            </a:r>
            <a:r>
              <a:rPr lang="en-US" dirty="0" smtClean="0">
                <a:solidFill>
                  <a:srgbClr val="FF0000"/>
                </a:solidFill>
              </a:rPr>
              <a:t>more than 3 standard deviations away from the mean in either direction. </a:t>
            </a:r>
            <a:endParaRPr lang="en-US" dirty="0">
              <a:solidFill>
                <a:srgbClr val="FF0000"/>
              </a:solidFill>
            </a:endParaRPr>
          </a:p>
          <a:p>
            <a:pPr marL="109728" indent="0">
              <a:buNone/>
            </a:pPr>
            <a:r>
              <a:rPr lang="en-US" sz="2800" dirty="0" smtClean="0"/>
              <a:t>Three standard deviations is about 3(4.3) = 12.9.</a:t>
            </a:r>
          </a:p>
          <a:p>
            <a:pPr marL="109728" indent="0">
              <a:buNone/>
            </a:pPr>
            <a:endParaRPr lang="en-US" dirty="0" smtClean="0"/>
          </a:p>
          <a:p>
            <a:pPr marL="109728" indent="0">
              <a:buNone/>
            </a:pPr>
            <a:endParaRPr lang="en-US" dirty="0" smtClean="0"/>
          </a:p>
          <a:p>
            <a:pPr marL="109728" indent="0">
              <a:buNone/>
            </a:pPr>
            <a:endParaRPr lang="en-US" dirty="0" smtClean="0"/>
          </a:p>
          <a:p>
            <a:pPr marL="109728" indent="0">
              <a:buNone/>
            </a:pPr>
            <a:endParaRPr lang="en-US" dirty="0"/>
          </a:p>
          <a:p>
            <a:pPr marL="109728" indent="0">
              <a:buNone/>
            </a:pPr>
            <a:r>
              <a:rPr lang="en-US" dirty="0" smtClean="0"/>
              <a:t>Values less than -7.5 and greater than 18.3 are outliers, so </a:t>
            </a:r>
            <a:r>
              <a:rPr lang="en-US" dirty="0" smtClean="0">
                <a:solidFill>
                  <a:srgbClr val="FF0000"/>
                </a:solidFill>
              </a:rPr>
              <a:t>19 </a:t>
            </a:r>
            <a:r>
              <a:rPr lang="en-US" dirty="0" smtClean="0"/>
              <a:t>is an outlier.</a:t>
            </a:r>
          </a:p>
          <a:p>
            <a:pPr marL="109728" indent="0">
              <a:buNone/>
            </a:pPr>
            <a:endParaRPr lang="en-US" dirty="0"/>
          </a:p>
        </p:txBody>
      </p:sp>
      <p:sp>
        <p:nvSpPr>
          <p:cNvPr id="3" name="Title 2"/>
          <p:cNvSpPr>
            <a:spLocks noGrp="1"/>
          </p:cNvSpPr>
          <p:nvPr>
            <p:ph type="title"/>
          </p:nvPr>
        </p:nvSpPr>
        <p:spPr>
          <a:xfrm>
            <a:off x="457200" y="-228600"/>
            <a:ext cx="8229600" cy="1143000"/>
          </a:xfrm>
        </p:spPr>
        <p:txBody>
          <a:bodyPr/>
          <a:lstStyle/>
          <a:p>
            <a:r>
              <a:rPr lang="en-US" dirty="0" smtClean="0"/>
              <a:t>Example of Outlier (continued)</a:t>
            </a:r>
            <a:endParaRPr lang="en-US" dirty="0"/>
          </a:p>
        </p:txBody>
      </p:sp>
      <p:grpSp>
        <p:nvGrpSpPr>
          <p:cNvPr id="4" name="Group 26"/>
          <p:cNvGrpSpPr>
            <a:grpSpLocks/>
          </p:cNvGrpSpPr>
          <p:nvPr/>
        </p:nvGrpSpPr>
        <p:grpSpPr bwMode="auto">
          <a:xfrm>
            <a:off x="1828800" y="3511550"/>
            <a:ext cx="5486400" cy="1822450"/>
            <a:chOff x="816" y="2016"/>
            <a:chExt cx="3456" cy="1148"/>
          </a:xfrm>
        </p:grpSpPr>
        <p:sp>
          <p:nvSpPr>
            <p:cNvPr id="5" name="Line 7"/>
            <p:cNvSpPr>
              <a:spLocks noChangeShapeType="1"/>
            </p:cNvSpPr>
            <p:nvPr/>
          </p:nvSpPr>
          <p:spPr bwMode="auto">
            <a:xfrm>
              <a:off x="816" y="2544"/>
              <a:ext cx="3456"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8"/>
            <p:cNvSpPr>
              <a:spLocks noChangeShapeType="1"/>
            </p:cNvSpPr>
            <p:nvPr/>
          </p:nvSpPr>
          <p:spPr bwMode="auto">
            <a:xfrm>
              <a:off x="2496" y="244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9"/>
            <p:cNvSpPr>
              <a:spLocks noChangeShapeType="1"/>
            </p:cNvSpPr>
            <p:nvPr/>
          </p:nvSpPr>
          <p:spPr bwMode="auto">
            <a:xfrm>
              <a:off x="3216" y="244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Line 10"/>
            <p:cNvSpPr>
              <a:spLocks noChangeShapeType="1"/>
            </p:cNvSpPr>
            <p:nvPr/>
          </p:nvSpPr>
          <p:spPr bwMode="auto">
            <a:xfrm>
              <a:off x="1776" y="244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11"/>
            <p:cNvSpPr>
              <a:spLocks noChangeShapeType="1"/>
            </p:cNvSpPr>
            <p:nvPr/>
          </p:nvSpPr>
          <p:spPr bwMode="auto">
            <a:xfrm>
              <a:off x="3888" y="244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12"/>
            <p:cNvSpPr>
              <a:spLocks noChangeShapeType="1"/>
            </p:cNvSpPr>
            <p:nvPr/>
          </p:nvSpPr>
          <p:spPr bwMode="auto">
            <a:xfrm>
              <a:off x="1104" y="244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Text Box 13"/>
            <p:cNvSpPr txBox="1">
              <a:spLocks noChangeArrowheads="1"/>
            </p:cNvSpPr>
            <p:nvPr/>
          </p:nvSpPr>
          <p:spPr bwMode="auto">
            <a:xfrm>
              <a:off x="2112" y="2640"/>
              <a:ext cx="864" cy="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t>5.4</a:t>
              </a:r>
            </a:p>
            <a:p>
              <a:pPr algn="ctr" eaLnBrk="1" hangingPunct="1"/>
              <a:r>
                <a:rPr lang="en-US"/>
                <a:t>Mean</a:t>
              </a:r>
            </a:p>
          </p:txBody>
        </p:sp>
        <p:sp>
          <p:nvSpPr>
            <p:cNvPr id="12" name="Text Box 14"/>
            <p:cNvSpPr txBox="1">
              <a:spLocks noChangeArrowheads="1"/>
            </p:cNvSpPr>
            <p:nvPr/>
          </p:nvSpPr>
          <p:spPr bwMode="auto">
            <a:xfrm>
              <a:off x="2544" y="2025"/>
              <a:ext cx="86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+12.9</a:t>
              </a:r>
            </a:p>
          </p:txBody>
        </p:sp>
        <p:sp>
          <p:nvSpPr>
            <p:cNvPr id="13" name="Text Box 15"/>
            <p:cNvSpPr txBox="1">
              <a:spLocks noChangeArrowheads="1"/>
            </p:cNvSpPr>
            <p:nvPr/>
          </p:nvSpPr>
          <p:spPr bwMode="auto">
            <a:xfrm>
              <a:off x="1872" y="2016"/>
              <a:ext cx="86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dirty="0"/>
                <a:t>–12.9</a:t>
              </a:r>
            </a:p>
          </p:txBody>
        </p:sp>
        <p:sp>
          <p:nvSpPr>
            <p:cNvPr id="14" name="Line 16"/>
            <p:cNvSpPr>
              <a:spLocks noChangeShapeType="1"/>
            </p:cNvSpPr>
            <p:nvPr/>
          </p:nvSpPr>
          <p:spPr bwMode="auto">
            <a:xfrm>
              <a:off x="1776" y="21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Line 17"/>
            <p:cNvSpPr>
              <a:spLocks noChangeShapeType="1"/>
            </p:cNvSpPr>
            <p:nvPr/>
          </p:nvSpPr>
          <p:spPr bwMode="auto">
            <a:xfrm>
              <a:off x="2496" y="21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18"/>
            <p:cNvSpPr>
              <a:spLocks noChangeShapeType="1"/>
            </p:cNvSpPr>
            <p:nvPr/>
          </p:nvSpPr>
          <p:spPr bwMode="auto">
            <a:xfrm>
              <a:off x="3216" y="21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Line 19"/>
            <p:cNvSpPr>
              <a:spLocks noChangeShapeType="1"/>
            </p:cNvSpPr>
            <p:nvPr/>
          </p:nvSpPr>
          <p:spPr bwMode="auto">
            <a:xfrm>
              <a:off x="1803" y="2222"/>
              <a:ext cx="64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20"/>
            <p:cNvSpPr>
              <a:spLocks noChangeShapeType="1"/>
            </p:cNvSpPr>
            <p:nvPr/>
          </p:nvSpPr>
          <p:spPr bwMode="auto">
            <a:xfrm>
              <a:off x="2496" y="2229"/>
              <a:ext cx="672"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Text Box 24"/>
            <p:cNvSpPr txBox="1">
              <a:spLocks noChangeArrowheads="1"/>
            </p:cNvSpPr>
            <p:nvPr/>
          </p:nvSpPr>
          <p:spPr bwMode="auto">
            <a:xfrm>
              <a:off x="2976" y="2697"/>
              <a:ext cx="86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18.3</a:t>
              </a:r>
            </a:p>
          </p:txBody>
        </p:sp>
        <p:sp>
          <p:nvSpPr>
            <p:cNvPr id="20" name="Text Box 25"/>
            <p:cNvSpPr txBox="1">
              <a:spLocks noChangeArrowheads="1"/>
            </p:cNvSpPr>
            <p:nvPr/>
          </p:nvSpPr>
          <p:spPr bwMode="auto">
            <a:xfrm>
              <a:off x="1392" y="2688"/>
              <a:ext cx="86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–7.5</a:t>
              </a:r>
            </a:p>
          </p:txBody>
        </p:sp>
      </p:grpSp>
    </p:spTree>
    <p:extLst>
      <p:ext uri="{BB962C8B-B14F-4D97-AF65-F5344CB8AC3E}">
        <p14:creationId xmlns:p14="http://schemas.microsoft.com/office/powerpoint/2010/main" val="322947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8928640" presetClass="entr" presetSubtype="149671168"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animEffect transition="in" filter="fade">
                                      <p:cBhvr>
                                        <p:cTn id="11" dur="1000"/>
                                        <p:tgtEl>
                                          <p:spTgt spid="2">
                                            <p:txEl>
                                              <p:pRg st="6" end="6"/>
                                            </p:txEl>
                                          </p:spTgt>
                                        </p:tgtEl>
                                      </p:cBhvr>
                                    </p:animEffect>
                                    <p:anim calcmode="lin" valueType="num">
                                      <p:cBhvr>
                                        <p:cTn id="1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lstStyle/>
          <a:p>
            <a:pPr marL="109728" indent="0">
              <a:buNone/>
            </a:pPr>
            <a:r>
              <a:rPr lang="en-US" b="1" dirty="0" smtClean="0"/>
              <a:t>Step 4: Remove the outlier to see the effect that it has on the mean and standard deviation</a:t>
            </a:r>
            <a:r>
              <a:rPr lang="en-US" dirty="0" smtClean="0"/>
              <a:t>.</a:t>
            </a:r>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en-US" dirty="0" smtClean="0"/>
          </a:p>
          <a:p>
            <a:pPr marL="109728" indent="0">
              <a:buNone/>
            </a:pPr>
            <a:r>
              <a:rPr lang="en-US" dirty="0" smtClean="0"/>
              <a:t>The mean increased from 4.3 to 5.4 and the standard deviation from 2.2 to 4.3. </a:t>
            </a:r>
            <a:endParaRPr lang="en-US" dirty="0"/>
          </a:p>
        </p:txBody>
      </p:sp>
      <p:sp>
        <p:nvSpPr>
          <p:cNvPr id="3" name="Title 2"/>
          <p:cNvSpPr>
            <a:spLocks noGrp="1"/>
          </p:cNvSpPr>
          <p:nvPr>
            <p:ph type="title"/>
          </p:nvPr>
        </p:nvSpPr>
        <p:spPr>
          <a:xfrm>
            <a:off x="457200" y="457200"/>
            <a:ext cx="8229600" cy="1143000"/>
          </a:xfrm>
        </p:spPr>
        <p:txBody>
          <a:bodyPr>
            <a:normAutofit/>
          </a:bodyPr>
          <a:lstStyle/>
          <a:p>
            <a:r>
              <a:rPr lang="en-US" dirty="0" smtClean="0"/>
              <a:t>Example of Outlier (continued)</a:t>
            </a:r>
            <a:endParaRPr lang="en-US" dirty="0"/>
          </a:p>
        </p:txBody>
      </p:sp>
      <p:pic>
        <p:nvPicPr>
          <p:cNvPr id="4" name="Picture 2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3559175"/>
            <a:ext cx="2819400"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23"/>
          <p:cNvSpPr txBox="1">
            <a:spLocks noChangeArrowheads="1"/>
          </p:cNvSpPr>
          <p:nvPr/>
        </p:nvSpPr>
        <p:spPr bwMode="auto">
          <a:xfrm>
            <a:off x="1371600" y="31242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b="1" dirty="0"/>
              <a:t>All data</a:t>
            </a:r>
          </a:p>
        </p:txBody>
      </p:sp>
      <p:pic>
        <p:nvPicPr>
          <p:cNvPr id="6" name="Picture 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3581400"/>
            <a:ext cx="2743200" cy="187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25"/>
          <p:cNvSpPr txBox="1">
            <a:spLocks noChangeArrowheads="1"/>
          </p:cNvSpPr>
          <p:nvPr/>
        </p:nvSpPr>
        <p:spPr bwMode="auto">
          <a:xfrm>
            <a:off x="4876800" y="3176587"/>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b="1" dirty="0"/>
              <a:t>Without outlier</a:t>
            </a:r>
          </a:p>
        </p:txBody>
      </p:sp>
    </p:spTree>
    <p:extLst>
      <p:ext uri="{BB962C8B-B14F-4D97-AF65-F5344CB8AC3E}">
        <p14:creationId xmlns:p14="http://schemas.microsoft.com/office/powerpoint/2010/main" val="1792781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3"/>
          <p:cNvSpPr txBox="1">
            <a:spLocks noChangeArrowheads="1"/>
          </p:cNvSpPr>
          <p:nvPr/>
        </p:nvSpPr>
        <p:spPr bwMode="auto">
          <a:xfrm>
            <a:off x="457200" y="1600200"/>
            <a:ext cx="7924800" cy="4362733"/>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tabLst>
                <a:tab pos="463550" algn="l"/>
              </a:tabLst>
              <a:defRPr sz="3200">
                <a:solidFill>
                  <a:schemeClr val="tx1"/>
                </a:solidFill>
                <a:latin typeface="Arial" charset="0"/>
              </a:defRPr>
            </a:lvl1pPr>
            <a:lvl2pPr marL="742950" indent="-285750" eaLnBrk="0" hangingPunct="0">
              <a:spcBef>
                <a:spcPct val="20000"/>
              </a:spcBef>
              <a:buChar char="–"/>
              <a:tabLst>
                <a:tab pos="463550" algn="l"/>
              </a:tabLst>
              <a:defRPr sz="2800">
                <a:solidFill>
                  <a:schemeClr val="tx1"/>
                </a:solidFill>
                <a:latin typeface="Arial" charset="0"/>
              </a:defRPr>
            </a:lvl2pPr>
            <a:lvl3pPr marL="1143000" indent="-228600" eaLnBrk="0" hangingPunct="0">
              <a:spcBef>
                <a:spcPct val="20000"/>
              </a:spcBef>
              <a:buChar char="•"/>
              <a:tabLst>
                <a:tab pos="463550" algn="l"/>
              </a:tabLst>
              <a:defRPr sz="2400">
                <a:solidFill>
                  <a:schemeClr val="tx1"/>
                </a:solidFill>
                <a:latin typeface="Arial" charset="0"/>
              </a:defRPr>
            </a:lvl3pPr>
            <a:lvl4pPr marL="1600200" indent="-228600" eaLnBrk="0" hangingPunct="0">
              <a:spcBef>
                <a:spcPct val="20000"/>
              </a:spcBef>
              <a:buChar char="–"/>
              <a:tabLst>
                <a:tab pos="463550" algn="l"/>
              </a:tabLst>
              <a:defRPr sz="2000">
                <a:solidFill>
                  <a:schemeClr val="tx1"/>
                </a:solidFill>
                <a:latin typeface="Arial" charset="0"/>
              </a:defRPr>
            </a:lvl4pPr>
            <a:lvl5pPr marL="2057400" indent="-228600" eaLnBrk="0" hangingPunct="0">
              <a:spcBef>
                <a:spcPct val="20000"/>
              </a:spcBef>
              <a:buChar char="»"/>
              <a:tabLst>
                <a:tab pos="463550" algn="l"/>
              </a:tabLst>
              <a:defRPr sz="2000">
                <a:solidFill>
                  <a:schemeClr val="tx1"/>
                </a:solidFill>
                <a:latin typeface="Arial" charset="0"/>
              </a:defRPr>
            </a:lvl5pPr>
            <a:lvl6pPr marL="2514600" indent="-228600" eaLnBrk="0" fontAlgn="base" hangingPunct="0">
              <a:spcBef>
                <a:spcPct val="20000"/>
              </a:spcBef>
              <a:spcAft>
                <a:spcPct val="0"/>
              </a:spcAft>
              <a:buChar char="»"/>
              <a:tabLst>
                <a:tab pos="463550" algn="l"/>
              </a:tabLst>
              <a:defRPr sz="2000">
                <a:solidFill>
                  <a:schemeClr val="tx1"/>
                </a:solidFill>
                <a:latin typeface="Arial" charset="0"/>
              </a:defRPr>
            </a:lvl6pPr>
            <a:lvl7pPr marL="2971800" indent="-228600" eaLnBrk="0" fontAlgn="base" hangingPunct="0">
              <a:spcBef>
                <a:spcPct val="20000"/>
              </a:spcBef>
              <a:spcAft>
                <a:spcPct val="0"/>
              </a:spcAft>
              <a:buChar char="»"/>
              <a:tabLst>
                <a:tab pos="463550" algn="l"/>
              </a:tabLst>
              <a:defRPr sz="2000">
                <a:solidFill>
                  <a:schemeClr val="tx1"/>
                </a:solidFill>
                <a:latin typeface="Arial" charset="0"/>
              </a:defRPr>
            </a:lvl7pPr>
            <a:lvl8pPr marL="3429000" indent="-228600" eaLnBrk="0" fontAlgn="base" hangingPunct="0">
              <a:spcBef>
                <a:spcPct val="20000"/>
              </a:spcBef>
              <a:spcAft>
                <a:spcPct val="0"/>
              </a:spcAft>
              <a:buChar char="»"/>
              <a:tabLst>
                <a:tab pos="463550" algn="l"/>
              </a:tabLst>
              <a:defRPr sz="2000">
                <a:solidFill>
                  <a:schemeClr val="tx1"/>
                </a:solidFill>
                <a:latin typeface="Arial" charset="0"/>
              </a:defRPr>
            </a:lvl8pPr>
            <a:lvl9pPr marL="3886200" indent="-228600" eaLnBrk="0" fontAlgn="base" hangingPunct="0">
              <a:spcBef>
                <a:spcPct val="20000"/>
              </a:spcBef>
              <a:spcAft>
                <a:spcPct val="0"/>
              </a:spcAft>
              <a:buChar char="»"/>
              <a:tabLst>
                <a:tab pos="463550" algn="l"/>
              </a:tabLst>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Use the data set for </a:t>
            </a:r>
            <a:r>
              <a:rPr lang="en-US" altLang="en-US" sz="2400" b="1" dirty="0" smtClean="0">
                <a:latin typeface="Verdana" pitchFamily="34" charset="0"/>
              </a:rPr>
              <a:t>1-3: </a:t>
            </a:r>
          </a:p>
          <a:p>
            <a:pPr algn="ctr" eaLnBrk="1" hangingPunct="1">
              <a:spcBef>
                <a:spcPct val="0"/>
              </a:spcBef>
              <a:buFontTx/>
              <a:buNone/>
            </a:pPr>
            <a:r>
              <a:rPr lang="en-US" altLang="en-US" sz="2400" b="1" dirty="0" smtClean="0">
                <a:latin typeface="Verdana" pitchFamily="34" charset="0"/>
              </a:rPr>
              <a:t>{</a:t>
            </a:r>
            <a:r>
              <a:rPr lang="en-US" altLang="en-US" sz="2400" b="1" dirty="0">
                <a:latin typeface="Verdana" pitchFamily="34" charset="0"/>
              </a:rPr>
              <a:t>9, 4, 7, 8, 5, 8, 24, 5}</a:t>
            </a:r>
            <a:endParaRPr lang="en-US" altLang="en-US" sz="800" b="1" dirty="0">
              <a:latin typeface="Verdana" pitchFamily="34" charset="0"/>
            </a:endParaRPr>
          </a:p>
          <a:p>
            <a:pPr>
              <a:lnSpc>
                <a:spcPct val="125000"/>
              </a:lnSpc>
              <a:spcBef>
                <a:spcPct val="50000"/>
              </a:spcBef>
              <a:buFontTx/>
              <a:buNone/>
            </a:pPr>
            <a:r>
              <a:rPr lang="en-US" altLang="en-US" sz="2400" b="1" dirty="0" smtClean="0">
                <a:latin typeface="Verdana" pitchFamily="34" charset="0"/>
              </a:rPr>
              <a:t>1. </a:t>
            </a:r>
            <a:r>
              <a:rPr lang="en-US" altLang="en-US" sz="2400" dirty="0">
                <a:latin typeface="Verdana" pitchFamily="34" charset="0"/>
              </a:rPr>
              <a:t>Make a box-and-whisker plot of </a:t>
            </a:r>
            <a:r>
              <a:rPr lang="en-US" altLang="en-US" sz="2400">
                <a:latin typeface="Verdana" pitchFamily="34" charset="0"/>
              </a:rPr>
              <a:t>the </a:t>
            </a:r>
            <a:r>
              <a:rPr lang="en-US" altLang="en-US" sz="2400" smtClean="0">
                <a:latin typeface="Verdana" pitchFamily="34" charset="0"/>
              </a:rPr>
              <a:t>data. </a:t>
            </a:r>
            <a:r>
              <a:rPr lang="en-US" altLang="en-US" sz="2400" dirty="0">
                <a:latin typeface="Verdana" pitchFamily="34" charset="0"/>
              </a:rPr>
              <a:t>	Find the interquartile range.</a:t>
            </a:r>
          </a:p>
          <a:p>
            <a:pPr>
              <a:lnSpc>
                <a:spcPct val="125000"/>
              </a:lnSpc>
              <a:spcBef>
                <a:spcPct val="50000"/>
              </a:spcBef>
              <a:buFontTx/>
              <a:buNone/>
            </a:pPr>
            <a:endParaRPr lang="en-US" altLang="en-US" sz="1000" dirty="0">
              <a:latin typeface="Verdana" pitchFamily="34" charset="0"/>
            </a:endParaRPr>
          </a:p>
          <a:p>
            <a:pPr>
              <a:lnSpc>
                <a:spcPct val="125000"/>
              </a:lnSpc>
              <a:spcBef>
                <a:spcPct val="50000"/>
              </a:spcBef>
              <a:buFontTx/>
              <a:buNone/>
            </a:pPr>
            <a:r>
              <a:rPr lang="en-US" altLang="en-US" sz="2400" b="1" dirty="0" smtClean="0">
                <a:latin typeface="Verdana" pitchFamily="34" charset="0"/>
              </a:rPr>
              <a:t>2. </a:t>
            </a:r>
            <a:r>
              <a:rPr lang="en-US" altLang="en-US" sz="2400" dirty="0">
                <a:latin typeface="Verdana" pitchFamily="34" charset="0"/>
              </a:rPr>
              <a:t>Find the variance and the standard deviation of 	the data set.</a:t>
            </a:r>
          </a:p>
          <a:p>
            <a:pPr>
              <a:lnSpc>
                <a:spcPct val="125000"/>
              </a:lnSpc>
              <a:spcBef>
                <a:spcPct val="50000"/>
              </a:spcBef>
              <a:buFontTx/>
              <a:buNone/>
            </a:pPr>
            <a:endParaRPr lang="en-US" altLang="en-US" sz="800" dirty="0">
              <a:latin typeface="Verdana" pitchFamily="34" charset="0"/>
            </a:endParaRPr>
          </a:p>
          <a:p>
            <a:pPr>
              <a:lnSpc>
                <a:spcPct val="125000"/>
              </a:lnSpc>
              <a:spcBef>
                <a:spcPct val="50000"/>
              </a:spcBef>
              <a:buFontTx/>
              <a:buNone/>
            </a:pPr>
            <a:r>
              <a:rPr lang="en-US" altLang="en-US" sz="2400" b="1" dirty="0" smtClean="0">
                <a:latin typeface="Verdana" pitchFamily="34" charset="0"/>
              </a:rPr>
              <a:t>3. </a:t>
            </a:r>
            <a:r>
              <a:rPr lang="en-US" altLang="en-US" sz="2400" dirty="0" smtClean="0">
                <a:latin typeface="Verdana" pitchFamily="34" charset="0"/>
              </a:rPr>
              <a:t>Are there any outliers </a:t>
            </a:r>
            <a:r>
              <a:rPr lang="en-US" altLang="en-US" sz="2400" dirty="0">
                <a:latin typeface="Verdana" pitchFamily="34" charset="0"/>
              </a:rPr>
              <a:t>in the data </a:t>
            </a:r>
            <a:r>
              <a:rPr lang="en-US" altLang="en-US" sz="2400" dirty="0" smtClean="0">
                <a:latin typeface="Verdana" pitchFamily="34" charset="0"/>
              </a:rPr>
              <a:t>set?</a:t>
            </a:r>
            <a:endParaRPr lang="en-US" altLang="en-US" sz="2400" b="1" dirty="0">
              <a:latin typeface="Verdana" pitchFamily="34" charset="0"/>
            </a:endParaRPr>
          </a:p>
          <a:p>
            <a:pPr>
              <a:spcBef>
                <a:spcPct val="50000"/>
              </a:spcBef>
              <a:buFontTx/>
              <a:buNone/>
            </a:pPr>
            <a:r>
              <a:rPr lang="en-US" altLang="en-US" sz="800" dirty="0"/>
              <a:t> </a:t>
            </a:r>
          </a:p>
        </p:txBody>
      </p:sp>
      <p:pic>
        <p:nvPicPr>
          <p:cNvPr id="7"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2971800"/>
            <a:ext cx="3886200"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083" name="Text Box 2"/>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smtClean="0">
                <a:solidFill>
                  <a:srgbClr val="006699"/>
                </a:solidFill>
                <a:latin typeface="Arial Black" pitchFamily="34" charset="0"/>
              </a:rPr>
              <a:t>PRACTICE PROBLEM!!</a:t>
            </a:r>
            <a:endParaRPr lang="en-US" altLang="en-US" sz="2400" dirty="0">
              <a:solidFill>
                <a:srgbClr val="006699"/>
              </a:solidFill>
              <a:latin typeface="Arial Black" pitchFamily="34" charset="0"/>
            </a:endParaRPr>
          </a:p>
        </p:txBody>
      </p:sp>
      <p:sp>
        <p:nvSpPr>
          <p:cNvPr id="10" name="Text Box 4"/>
          <p:cNvSpPr txBox="1">
            <a:spLocks noChangeArrowheads="1"/>
          </p:cNvSpPr>
          <p:nvPr/>
        </p:nvSpPr>
        <p:spPr bwMode="auto">
          <a:xfrm>
            <a:off x="3429000" y="5680502"/>
            <a:ext cx="4648200" cy="830997"/>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2400" dirty="0" smtClean="0">
                <a:solidFill>
                  <a:srgbClr val="FF3300"/>
                </a:solidFill>
                <a:latin typeface="Verdana" pitchFamily="34" charset="0"/>
              </a:rPr>
              <a:t>No! Outliers less than -9.22, greater than 26.72</a:t>
            </a:r>
          </a:p>
        </p:txBody>
      </p:sp>
      <p:sp>
        <p:nvSpPr>
          <p:cNvPr id="16" name="Text Box 5"/>
          <p:cNvSpPr txBox="1">
            <a:spLocks noChangeArrowheads="1"/>
          </p:cNvSpPr>
          <p:nvPr/>
        </p:nvSpPr>
        <p:spPr bwMode="auto">
          <a:xfrm>
            <a:off x="3429000" y="4495800"/>
            <a:ext cx="5029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solidFill>
                  <a:srgbClr val="FF3300"/>
                </a:solidFill>
                <a:latin typeface="Verdana" pitchFamily="34" charset="0"/>
              </a:rPr>
              <a:t>var</a:t>
            </a:r>
            <a:r>
              <a:rPr lang="en-US" altLang="en-US" sz="2400" dirty="0">
                <a:solidFill>
                  <a:srgbClr val="FF3300"/>
                </a:solidFill>
                <a:latin typeface="Verdana" pitchFamily="34" charset="0"/>
              </a:rPr>
              <a:t>: </a:t>
            </a:r>
            <a:r>
              <a:rPr lang="en-US" altLang="en-US" sz="2400" b="1" dirty="0">
                <a:solidFill>
                  <a:srgbClr val="FF3300"/>
                </a:solidFill>
                <a:latin typeface="Verdana" pitchFamily="34" charset="0"/>
                <a:sym typeface="Symbol" pitchFamily="18" charset="2"/>
              </a:rPr>
              <a:t></a:t>
            </a:r>
            <a:r>
              <a:rPr lang="en-US" altLang="en-US" sz="2400" b="1" dirty="0">
                <a:solidFill>
                  <a:srgbClr val="FF3300"/>
                </a:solidFill>
                <a:latin typeface="Verdana" pitchFamily="34" charset="0"/>
              </a:rPr>
              <a:t> </a:t>
            </a:r>
            <a:r>
              <a:rPr lang="en-US" altLang="en-US" sz="2400" dirty="0" smtClean="0">
                <a:solidFill>
                  <a:srgbClr val="FF3300"/>
                </a:solidFill>
                <a:latin typeface="Verdana" pitchFamily="34" charset="0"/>
              </a:rPr>
              <a:t>35.94; </a:t>
            </a:r>
            <a:r>
              <a:rPr lang="en-US" altLang="en-US" sz="2400" dirty="0">
                <a:solidFill>
                  <a:srgbClr val="FF3300"/>
                </a:solidFill>
                <a:latin typeface="Verdana" pitchFamily="34" charset="0"/>
              </a:rPr>
              <a:t>std. </a:t>
            </a:r>
            <a:r>
              <a:rPr lang="en-US" altLang="en-US" sz="2400" dirty="0" err="1" smtClean="0">
                <a:solidFill>
                  <a:srgbClr val="FF3300"/>
                </a:solidFill>
                <a:latin typeface="Verdana" pitchFamily="34" charset="0"/>
              </a:rPr>
              <a:t>dev</a:t>
            </a:r>
            <a:r>
              <a:rPr lang="en-US" altLang="en-US" sz="2400" dirty="0" smtClean="0">
                <a:solidFill>
                  <a:srgbClr val="FF3300"/>
                </a:solidFill>
                <a:latin typeface="Verdana" pitchFamily="34" charset="0"/>
              </a:rPr>
              <a:t>: </a:t>
            </a:r>
            <a:r>
              <a:rPr lang="en-US" altLang="en-US" sz="2400" b="1" dirty="0">
                <a:solidFill>
                  <a:srgbClr val="FF3300"/>
                </a:solidFill>
                <a:latin typeface="Verdana" pitchFamily="34" charset="0"/>
                <a:sym typeface="Symbol" pitchFamily="18" charset="2"/>
              </a:rPr>
              <a:t></a:t>
            </a:r>
            <a:r>
              <a:rPr lang="en-US" altLang="en-US" sz="2400" b="1" dirty="0">
                <a:solidFill>
                  <a:srgbClr val="FF3300"/>
                </a:solidFill>
                <a:latin typeface="Verdana" pitchFamily="34" charset="0"/>
              </a:rPr>
              <a:t> </a:t>
            </a:r>
            <a:r>
              <a:rPr lang="en-US" altLang="en-US" sz="2400" dirty="0">
                <a:solidFill>
                  <a:srgbClr val="FF3300"/>
                </a:solidFill>
                <a:latin typeface="Verdana" pitchFamily="34" charset="0"/>
              </a:rPr>
              <a:t>5.99</a:t>
            </a:r>
          </a:p>
        </p:txBody>
      </p:sp>
      <p:sp>
        <p:nvSpPr>
          <p:cNvPr id="17" name="Rectangle 8"/>
          <p:cNvSpPr>
            <a:spLocks noChangeArrowheads="1"/>
          </p:cNvSpPr>
          <p:nvPr/>
        </p:nvSpPr>
        <p:spPr bwMode="auto">
          <a:xfrm>
            <a:off x="3276600" y="3505200"/>
            <a:ext cx="1509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3300"/>
                </a:solidFill>
                <a:latin typeface="Verdana" pitchFamily="34" charset="0"/>
              </a:rPr>
              <a:t>IQR: 3.5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nodeType="withEffect">
                                  <p:stCondLst>
                                    <p:cond delay="0"/>
                                  </p:stCondLst>
                                  <p:childTnLst>
                                    <p:set>
                                      <p:cBhvr>
                                        <p:cTn id="9" dur="1" fill="hold">
                                          <p:stCondLst>
                                            <p:cond delay="0"/>
                                          </p:stCondLst>
                                        </p:cTn>
                                        <p:tgtEl>
                                          <p:spTgt spid="17">
                                            <p:txEl>
                                              <p:pRg st="0" end="0"/>
                                            </p:txEl>
                                          </p:spTgt>
                                        </p:tgtEl>
                                        <p:attrNameLst>
                                          <p:attrName>style.visibility</p:attrName>
                                        </p:attrNameLst>
                                      </p:cBhvr>
                                      <p:to>
                                        <p:strVal val="visible"/>
                                      </p:to>
                                    </p:set>
                                    <p:animEffect transition="in" filter="dissolve">
                                      <p:cBhvr>
                                        <p:cTn id="10" dur="500"/>
                                        <p:tgtEl>
                                          <p:spTgt spid="17">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dissolve">
                                      <p:cBhvr>
                                        <p:cTn id="15" dur="500"/>
                                        <p:tgtEl>
                                          <p:spTgt spid="1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dissolve">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sz="8000" b="1" u="sng" dirty="0" smtClean="0"/>
              <a:t>Homework</a:t>
            </a:r>
            <a:endParaRPr lang="en-US" sz="8000" b="1" u="sng" dirty="0"/>
          </a:p>
        </p:txBody>
      </p:sp>
      <p:sp>
        <p:nvSpPr>
          <p:cNvPr id="3" name="Content Placeholder 2"/>
          <p:cNvSpPr>
            <a:spLocks noGrp="1"/>
          </p:cNvSpPr>
          <p:nvPr>
            <p:ph idx="1"/>
          </p:nvPr>
        </p:nvSpPr>
        <p:spPr>
          <a:xfrm>
            <a:off x="457200" y="2743200"/>
            <a:ext cx="8229600" cy="4525963"/>
          </a:xfrm>
        </p:spPr>
        <p:txBody>
          <a:bodyPr/>
          <a:lstStyle/>
          <a:p>
            <a:pPr marL="0" indent="0" algn="ctr">
              <a:buNone/>
            </a:pPr>
            <a:r>
              <a:rPr lang="en-US" sz="8000" dirty="0" smtClean="0"/>
              <a:t>Page 11 #2-23 NOT #5,16</a:t>
            </a:r>
            <a:endParaRPr lang="en-US" sz="8000" dirty="0"/>
          </a:p>
        </p:txBody>
      </p:sp>
    </p:spTree>
    <p:extLst>
      <p:ext uri="{BB962C8B-B14F-4D97-AF65-F5344CB8AC3E}">
        <p14:creationId xmlns:p14="http://schemas.microsoft.com/office/powerpoint/2010/main" val="1299113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ChangeArrowheads="1"/>
          </p:cNvSpPr>
          <p:nvPr/>
        </p:nvSpPr>
        <p:spPr bwMode="auto">
          <a:xfrm>
            <a:off x="381000" y="1981200"/>
            <a:ext cx="8382000" cy="2895600"/>
          </a:xfrm>
          <a:prstGeom prst="rect">
            <a:avLst/>
          </a:prstGeom>
          <a:noFill/>
          <a:ln w="28575">
            <a:solidFill>
              <a:srgbClr val="DBDBD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r>
              <a:rPr lang="en-US" altLang="en-US" dirty="0" smtClean="0">
                <a:latin typeface="Verdana" pitchFamily="34" charset="0"/>
              </a:rPr>
              <a:t>variance</a:t>
            </a:r>
            <a:endParaRPr lang="en-US" altLang="en-US" dirty="0">
              <a:latin typeface="Verdana" pitchFamily="34" charset="0"/>
            </a:endParaRPr>
          </a:p>
          <a:p>
            <a:pPr eaLnBrk="1" hangingPunct="1"/>
            <a:r>
              <a:rPr lang="en-US" altLang="en-US" dirty="0">
                <a:latin typeface="Verdana" pitchFamily="34" charset="0"/>
              </a:rPr>
              <a:t>standard deviation</a:t>
            </a:r>
          </a:p>
          <a:p>
            <a:pPr eaLnBrk="1" hangingPunct="1"/>
            <a:r>
              <a:rPr lang="en-US" altLang="en-US" dirty="0">
                <a:latin typeface="Verdana" pitchFamily="34" charset="0"/>
              </a:rPr>
              <a:t>outlier</a:t>
            </a:r>
          </a:p>
        </p:txBody>
      </p:sp>
      <p:sp>
        <p:nvSpPr>
          <p:cNvPr id="5123" name="Rectangle 16"/>
          <p:cNvSpPr>
            <a:spLocks noChangeArrowheads="1"/>
          </p:cNvSpPr>
          <p:nvPr/>
        </p:nvSpPr>
        <p:spPr bwMode="auto">
          <a:xfrm>
            <a:off x="0" y="1295400"/>
            <a:ext cx="914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3600" i="1">
                <a:solidFill>
                  <a:srgbClr val="FF0000"/>
                </a:solidFill>
                <a:latin typeface="Arial Black" pitchFamily="34" charset="0"/>
              </a:rPr>
              <a:t>Vocabulary</a:t>
            </a:r>
            <a:endParaRPr lang="en-US" altLang="en-US" sz="3600" i="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4">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4">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par>
                          <p:cTn id="11" fill="hold" nodeType="afterGroup">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4">
                                            <p:txEl>
                                              <p:pRg st="1" end="1"/>
                                            </p:txEl>
                                          </p:spTgt>
                                        </p:tgtEl>
                                        <p:attrNameLst>
                                          <p:attrName>ppt_y</p:attrName>
                                        </p:attrNameLst>
                                      </p:cBhvr>
                                      <p:tavLst>
                                        <p:tav tm="0">
                                          <p:val>
                                            <p:strVal val="#ppt_y-#ppt_h/2"/>
                                          </p:val>
                                        </p:tav>
                                        <p:tav tm="100000">
                                          <p:val>
                                            <p:strVal val="#ppt_y"/>
                                          </p:val>
                                        </p:tav>
                                      </p:tavLst>
                                    </p:anim>
                                    <p:anim calcmode="lin" valueType="num">
                                      <p:cBhvr>
                                        <p:cTn id="16" dur="500" fill="hold"/>
                                        <p:tgtEl>
                                          <p:spTgt spid="4">
                                            <p:txEl>
                                              <p:pRg st="1" end="1"/>
                                            </p:txEl>
                                          </p:spTgt>
                                        </p:tgtEl>
                                        <p:attrNameLst>
                                          <p:attrName>ppt_w</p:attrName>
                                        </p:attrNameLst>
                                      </p:cBhvr>
                                      <p:tavLst>
                                        <p:tav tm="0">
                                          <p:val>
                                            <p:strVal val="#ppt_w"/>
                                          </p:val>
                                        </p:tav>
                                        <p:tav tm="100000">
                                          <p:val>
                                            <p:strVal val="#ppt_w"/>
                                          </p:val>
                                        </p:tav>
                                      </p:tavLst>
                                    </p:anim>
                                    <p:anim calcmode="lin" valueType="num">
                                      <p:cBhvr>
                                        <p:cTn id="17"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par>
                          <p:cTn id="18" fill="hold" nodeType="afterGroup">
                            <p:stCondLst>
                              <p:cond delay="1000"/>
                            </p:stCondLst>
                            <p:childTnLst>
                              <p:par>
                                <p:cTn id="19" presetID="17" presetClass="entr" presetSubtype="1" fill="hold" grpId="0" nodeType="after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
                                            <p:txEl>
                                              <p:pRg st="2" end="2"/>
                                            </p:txEl>
                                          </p:spTgt>
                                        </p:tgtEl>
                                        <p:attrNameLst>
                                          <p:attrName>ppt_y</p:attrName>
                                        </p:attrNameLst>
                                      </p:cBhvr>
                                      <p:tavLst>
                                        <p:tav tm="0">
                                          <p:val>
                                            <p:strVal val="#ppt_y-#ppt_h/2"/>
                                          </p:val>
                                        </p:tav>
                                        <p:tav tm="100000">
                                          <p:val>
                                            <p:strVal val="#ppt_y"/>
                                          </p:val>
                                        </p:tav>
                                      </p:tavLst>
                                    </p:anim>
                                    <p:anim calcmode="lin" valueType="num">
                                      <p:cBhvr>
                                        <p:cTn id="23" dur="500" fill="hold"/>
                                        <p:tgtEl>
                                          <p:spTgt spid="4">
                                            <p:txEl>
                                              <p:pRg st="2" end="2"/>
                                            </p:txEl>
                                          </p:spTgt>
                                        </p:tgtEl>
                                        <p:attrNameLst>
                                          <p:attrName>ppt_w</p:attrName>
                                        </p:attrNameLst>
                                      </p:cBhvr>
                                      <p:tavLst>
                                        <p:tav tm="0">
                                          <p:val>
                                            <p:strVal val="#ppt_w"/>
                                          </p:val>
                                        </p:tav>
                                        <p:tav tm="100000">
                                          <p:val>
                                            <p:strVal val="#ppt_w"/>
                                          </p:val>
                                        </p:tav>
                                      </p:tavLst>
                                    </p:anim>
                                    <p:anim calcmode="lin" valueType="num">
                                      <p:cBhvr>
                                        <p:cTn id="24"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76200" y="8382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a:solidFill>
                  <a:srgbClr val="006699"/>
                </a:solidFill>
                <a:latin typeface="Arial Black" pitchFamily="34" charset="0"/>
              </a:rPr>
              <a:t>Example 1: Finding Measures of Central Tendency</a:t>
            </a:r>
          </a:p>
        </p:txBody>
      </p:sp>
      <p:sp>
        <p:nvSpPr>
          <p:cNvPr id="8195" name="Rectangle 3"/>
          <p:cNvSpPr>
            <a:spLocks noChangeArrowheads="1"/>
          </p:cNvSpPr>
          <p:nvPr/>
        </p:nvSpPr>
        <p:spPr bwMode="auto">
          <a:xfrm>
            <a:off x="76200" y="1371600"/>
            <a:ext cx="8088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Find the mean, median, and mode of the data.</a:t>
            </a:r>
          </a:p>
        </p:txBody>
      </p:sp>
      <p:sp>
        <p:nvSpPr>
          <p:cNvPr id="8196" name="Rectangle 4"/>
          <p:cNvSpPr>
            <a:spLocks noChangeArrowheads="1"/>
          </p:cNvSpPr>
          <p:nvPr/>
        </p:nvSpPr>
        <p:spPr bwMode="auto">
          <a:xfrm>
            <a:off x="76200" y="1905000"/>
            <a:ext cx="7758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deer at a feeder each hour: 3, 0, 2, 0, 1, 2, 4</a:t>
            </a:r>
          </a:p>
        </p:txBody>
      </p:sp>
      <p:sp>
        <p:nvSpPr>
          <p:cNvPr id="9" name="Rectangle 7"/>
          <p:cNvSpPr>
            <a:spLocks noChangeArrowheads="1"/>
          </p:cNvSpPr>
          <p:nvPr/>
        </p:nvSpPr>
        <p:spPr bwMode="auto">
          <a:xfrm>
            <a:off x="0" y="2628900"/>
            <a:ext cx="1327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Mean:</a:t>
            </a:r>
            <a:r>
              <a:rPr lang="en-US" altLang="en-US" sz="2400">
                <a:latin typeface="Verdana" pitchFamily="34" charset="0"/>
              </a:rPr>
              <a:t> </a:t>
            </a:r>
          </a:p>
        </p:txBody>
      </p:sp>
      <p:sp>
        <p:nvSpPr>
          <p:cNvPr id="10" name="Rectangle 12"/>
          <p:cNvSpPr>
            <a:spLocks noChangeArrowheads="1"/>
          </p:cNvSpPr>
          <p:nvPr/>
        </p:nvSpPr>
        <p:spPr bwMode="auto">
          <a:xfrm>
            <a:off x="0" y="3543300"/>
            <a:ext cx="1536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nl-NL" altLang="en-US" sz="2400" b="1">
                <a:latin typeface="Verdana" pitchFamily="34" charset="0"/>
              </a:rPr>
              <a:t>Median:</a:t>
            </a:r>
            <a:endParaRPr lang="en-US" altLang="en-US" sz="2400">
              <a:latin typeface="Verdana" pitchFamily="34" charset="0"/>
            </a:endParaRPr>
          </a:p>
        </p:txBody>
      </p:sp>
      <p:sp>
        <p:nvSpPr>
          <p:cNvPr id="11" name="Rectangle 14"/>
          <p:cNvSpPr>
            <a:spLocks noChangeArrowheads="1"/>
          </p:cNvSpPr>
          <p:nvPr/>
        </p:nvSpPr>
        <p:spPr bwMode="auto">
          <a:xfrm>
            <a:off x="0" y="4152900"/>
            <a:ext cx="1220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Mode:</a:t>
            </a:r>
            <a:endParaRPr lang="en-US" altLang="en-US" sz="2400">
              <a:latin typeface="Verdana" pitchFamily="34" charset="0"/>
            </a:endParaRPr>
          </a:p>
        </p:txBody>
      </p:sp>
      <p:grpSp>
        <p:nvGrpSpPr>
          <p:cNvPr id="12" name="Group 16"/>
          <p:cNvGrpSpPr>
            <a:grpSpLocks/>
          </p:cNvGrpSpPr>
          <p:nvPr/>
        </p:nvGrpSpPr>
        <p:grpSpPr bwMode="auto">
          <a:xfrm>
            <a:off x="1295400" y="2590800"/>
            <a:ext cx="5334000" cy="723900"/>
            <a:chOff x="912" y="1800"/>
            <a:chExt cx="3360" cy="456"/>
          </a:xfrm>
        </p:grpSpPr>
        <p:sp>
          <p:nvSpPr>
            <p:cNvPr id="8205" name="Rectangle 8"/>
            <p:cNvSpPr>
              <a:spLocks noChangeArrowheads="1"/>
            </p:cNvSpPr>
            <p:nvPr/>
          </p:nvSpPr>
          <p:spPr bwMode="auto">
            <a:xfrm>
              <a:off x="3658" y="1872"/>
              <a:ext cx="61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deer </a:t>
              </a:r>
            </a:p>
          </p:txBody>
        </p:sp>
        <p:pic>
          <p:nvPicPr>
            <p:cNvPr id="8206" name="Picture 15"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 y="1800"/>
              <a:ext cx="2718"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Oval 17"/>
          <p:cNvSpPr>
            <a:spLocks noChangeArrowheads="1"/>
          </p:cNvSpPr>
          <p:nvPr/>
        </p:nvSpPr>
        <p:spPr bwMode="auto">
          <a:xfrm>
            <a:off x="2349500" y="3609975"/>
            <a:ext cx="381000" cy="3810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latin typeface="Verdana" pitchFamily="34" charset="0"/>
            </a:endParaRPr>
          </a:p>
        </p:txBody>
      </p:sp>
      <p:sp>
        <p:nvSpPr>
          <p:cNvPr id="16" name="Text Box 18"/>
          <p:cNvSpPr txBox="1">
            <a:spLocks noChangeArrowheads="1"/>
          </p:cNvSpPr>
          <p:nvPr/>
        </p:nvSpPr>
        <p:spPr bwMode="auto">
          <a:xfrm>
            <a:off x="1447800" y="35433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nl-NL" altLang="en-US" sz="2400">
                <a:latin typeface="Verdana" pitchFamily="34" charset="0"/>
              </a:rPr>
              <a:t>0 0 1 2 2 3 4</a:t>
            </a:r>
            <a:endParaRPr lang="en-US" altLang="en-US" sz="2400">
              <a:latin typeface="Verdana" pitchFamily="34" charset="0"/>
            </a:endParaRPr>
          </a:p>
        </p:txBody>
      </p:sp>
      <p:sp>
        <p:nvSpPr>
          <p:cNvPr id="17" name="Text Box 19"/>
          <p:cNvSpPr txBox="1">
            <a:spLocks noChangeArrowheads="1"/>
          </p:cNvSpPr>
          <p:nvPr/>
        </p:nvSpPr>
        <p:spPr bwMode="auto">
          <a:xfrm>
            <a:off x="3505200" y="35560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nl-NL" altLang="en-US" sz="2400" dirty="0" smtClean="0">
                <a:latin typeface="Verdana" pitchFamily="34" charset="0"/>
              </a:rPr>
              <a:t>=2 </a:t>
            </a:r>
            <a:r>
              <a:rPr lang="nl-NL" altLang="en-US" sz="2400" dirty="0">
                <a:latin typeface="Verdana" pitchFamily="34" charset="0"/>
              </a:rPr>
              <a:t>deer</a:t>
            </a:r>
            <a:endParaRPr lang="en-US" altLang="en-US" sz="2400" dirty="0">
              <a:latin typeface="Verdana" pitchFamily="34" charset="0"/>
            </a:endParaRPr>
          </a:p>
        </p:txBody>
      </p:sp>
      <p:sp>
        <p:nvSpPr>
          <p:cNvPr id="18" name="Text Box 20"/>
          <p:cNvSpPr txBox="1">
            <a:spLocks noChangeArrowheads="1"/>
          </p:cNvSpPr>
          <p:nvPr/>
        </p:nvSpPr>
        <p:spPr bwMode="auto">
          <a:xfrm>
            <a:off x="1143000" y="4152900"/>
            <a:ext cx="6553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latin typeface="Verdana" pitchFamily="34" charset="0"/>
              </a:rPr>
              <a:t>The most common </a:t>
            </a:r>
            <a:endParaRPr lang="en-US" altLang="en-US" sz="2400" dirty="0" smtClean="0">
              <a:latin typeface="Verdana" pitchFamily="34" charset="0"/>
            </a:endParaRPr>
          </a:p>
          <a:p>
            <a:pPr eaLnBrk="1" hangingPunct="1">
              <a:spcBef>
                <a:spcPct val="0"/>
              </a:spcBef>
              <a:buFontTx/>
              <a:buNone/>
            </a:pPr>
            <a:r>
              <a:rPr lang="en-US" altLang="en-US" sz="2400" dirty="0" smtClean="0">
                <a:latin typeface="Verdana" pitchFamily="34" charset="0"/>
              </a:rPr>
              <a:t>results are </a:t>
            </a:r>
            <a:r>
              <a:rPr lang="en-US" altLang="en-US" sz="2400" dirty="0">
                <a:latin typeface="Verdana" pitchFamily="34" charset="0"/>
              </a:rPr>
              <a:t>0 and 2.</a:t>
            </a:r>
          </a:p>
        </p:txBody>
      </p:sp>
      <p:sp>
        <p:nvSpPr>
          <p:cNvPr id="19" name="Rectangle 4"/>
          <p:cNvSpPr>
            <a:spLocks noChangeArrowheads="1"/>
          </p:cNvSpPr>
          <p:nvPr/>
        </p:nvSpPr>
        <p:spPr bwMode="auto">
          <a:xfrm>
            <a:off x="6160031" y="3352800"/>
            <a:ext cx="2374369"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u="sng" dirty="0" smtClean="0">
                <a:solidFill>
                  <a:srgbClr val="FF0000"/>
                </a:solidFill>
                <a:latin typeface="Verdana" pitchFamily="34" charset="0"/>
              </a:rPr>
              <a:t>In </a:t>
            </a:r>
            <a:r>
              <a:rPr lang="en-US" altLang="en-US" sz="2400" b="1" u="sng" dirty="0" smtClean="0">
                <a:solidFill>
                  <a:srgbClr val="FF0000"/>
                </a:solidFill>
                <a:latin typeface="Verdana" pitchFamily="34" charset="0"/>
              </a:rPr>
              <a:t>36XPro – </a:t>
            </a:r>
            <a:endParaRPr lang="en-US" altLang="en-US" sz="2400" b="1" u="sng" dirty="0" smtClean="0">
              <a:solidFill>
                <a:srgbClr val="FF0000"/>
              </a:solidFill>
              <a:latin typeface="Verdana" pitchFamily="34" charset="0"/>
            </a:endParaRPr>
          </a:p>
          <a:p>
            <a:pPr eaLnBrk="1" hangingPunct="1">
              <a:spcBef>
                <a:spcPct val="0"/>
              </a:spcBef>
              <a:buFontTx/>
              <a:buNone/>
            </a:pPr>
            <a:r>
              <a:rPr lang="en-US" altLang="en-US" sz="2400" b="1" dirty="0" smtClean="0">
                <a:latin typeface="Verdana" pitchFamily="34" charset="0"/>
              </a:rPr>
              <a:t>DATA</a:t>
            </a:r>
          </a:p>
          <a:p>
            <a:pPr eaLnBrk="1" hangingPunct="1">
              <a:spcBef>
                <a:spcPct val="0"/>
              </a:spcBef>
              <a:buFontTx/>
              <a:buNone/>
            </a:pPr>
            <a:r>
              <a:rPr lang="en-US" altLang="en-US" sz="2400" b="1" dirty="0" smtClean="0">
                <a:latin typeface="Verdana" pitchFamily="34" charset="0"/>
              </a:rPr>
              <a:t>Enter in L1</a:t>
            </a:r>
          </a:p>
          <a:p>
            <a:pPr eaLnBrk="1" hangingPunct="1">
              <a:spcBef>
                <a:spcPct val="0"/>
              </a:spcBef>
              <a:buFontTx/>
              <a:buNone/>
            </a:pPr>
            <a:r>
              <a:rPr lang="en-US" altLang="en-US" sz="2400" b="1" dirty="0" smtClean="0">
                <a:latin typeface="Verdana" pitchFamily="34" charset="0"/>
              </a:rPr>
              <a:t>2</a:t>
            </a:r>
            <a:r>
              <a:rPr lang="en-US" altLang="en-US" sz="2400" b="1" baseline="30000" dirty="0" smtClean="0">
                <a:latin typeface="Verdana" pitchFamily="34" charset="0"/>
              </a:rPr>
              <a:t>nd</a:t>
            </a:r>
            <a:r>
              <a:rPr lang="en-US" altLang="en-US" sz="2400" b="1" dirty="0" smtClean="0">
                <a:latin typeface="Verdana" pitchFamily="34" charset="0"/>
              </a:rPr>
              <a:t> DATA</a:t>
            </a:r>
          </a:p>
          <a:p>
            <a:pPr eaLnBrk="1" hangingPunct="1">
              <a:spcBef>
                <a:spcPct val="0"/>
              </a:spcBef>
              <a:buFontTx/>
              <a:buNone/>
            </a:pPr>
            <a:r>
              <a:rPr lang="en-US" altLang="en-US" sz="2400" b="1" dirty="0" smtClean="0">
                <a:latin typeface="Verdana" pitchFamily="34" charset="0"/>
              </a:rPr>
              <a:t>1-Var Stats</a:t>
            </a:r>
          </a:p>
          <a:p>
            <a:pPr eaLnBrk="1" hangingPunct="1">
              <a:spcBef>
                <a:spcPct val="0"/>
              </a:spcBef>
              <a:buFontTx/>
              <a:buNone/>
            </a:pPr>
            <a:r>
              <a:rPr lang="en-US" altLang="en-US" sz="2400" b="1" dirty="0" smtClean="0">
                <a:latin typeface="Verdana" pitchFamily="34" charset="0"/>
              </a:rPr>
              <a:t>L1</a:t>
            </a:r>
          </a:p>
          <a:p>
            <a:pPr eaLnBrk="1" hangingPunct="1">
              <a:spcBef>
                <a:spcPct val="0"/>
              </a:spcBef>
              <a:buFontTx/>
              <a:buNone/>
            </a:pPr>
            <a:r>
              <a:rPr lang="en-US" altLang="en-US" sz="2400" b="1" dirty="0" smtClean="0">
                <a:latin typeface="Verdana" pitchFamily="34" charset="0"/>
              </a:rPr>
              <a:t>ONE</a:t>
            </a:r>
          </a:p>
          <a:p>
            <a:pPr eaLnBrk="1" hangingPunct="1">
              <a:spcBef>
                <a:spcPct val="0"/>
              </a:spcBef>
              <a:buFontTx/>
              <a:buNone/>
            </a:pPr>
            <a:r>
              <a:rPr lang="en-US" altLang="en-US" sz="2400" b="1" dirty="0" smtClean="0">
                <a:latin typeface="Verdana" pitchFamily="34" charset="0"/>
              </a:rPr>
              <a:t>CALC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ox(in)">
                                      <p:cBhvr>
                                        <p:cTn id="22" dur="500"/>
                                        <p:tgtEl>
                                          <p:spTgt spid="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ox(in)">
                                      <p:cBhvr>
                                        <p:cTn id="27" dur="500"/>
                                        <p:tgtEl>
                                          <p:spTgt spid="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ox(in)">
                                      <p:cBhvr>
                                        <p:cTn id="32" dur="500"/>
                                        <p:tgtEl>
                                          <p:spTgt spid="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ox(in)">
                                      <p:cBhvr>
                                        <p:cTn id="37" dur="500"/>
                                        <p:tgtEl>
                                          <p:spTgt spid="1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ox(in)">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dissolve">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5" grpId="0" animBg="1"/>
      <p:bldP spid="16" grpId="0"/>
      <p:bldP spid="17" grpId="0"/>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5"/>
          <p:cNvSpPr txBox="1">
            <a:spLocks noChangeArrowheads="1"/>
          </p:cNvSpPr>
          <p:nvPr/>
        </p:nvSpPr>
        <p:spPr bwMode="auto">
          <a:xfrm>
            <a:off x="0" y="10668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a:solidFill>
                  <a:srgbClr val="FF0000"/>
                </a:solidFill>
                <a:latin typeface="Arial Black" pitchFamily="34" charset="0"/>
              </a:rPr>
              <a:t>Y</a:t>
            </a:r>
            <a:r>
              <a:rPr lang="en-US" altLang="en-US" sz="2400" dirty="0" smtClean="0">
                <a:solidFill>
                  <a:srgbClr val="FF0000"/>
                </a:solidFill>
                <a:latin typeface="Arial Black" pitchFamily="34" charset="0"/>
              </a:rPr>
              <a:t>ou Try!</a:t>
            </a:r>
            <a:r>
              <a:rPr lang="en-US" altLang="en-US" sz="2400" dirty="0" smtClean="0">
                <a:solidFill>
                  <a:srgbClr val="006699"/>
                </a:solidFill>
                <a:latin typeface="Arial Black" pitchFamily="34" charset="0"/>
              </a:rPr>
              <a:t> </a:t>
            </a:r>
            <a:r>
              <a:rPr lang="en-US" altLang="en-US" sz="2400" dirty="0">
                <a:solidFill>
                  <a:srgbClr val="006699"/>
                </a:solidFill>
                <a:latin typeface="Arial Black" pitchFamily="34" charset="0"/>
              </a:rPr>
              <a:t>Example 2</a:t>
            </a:r>
            <a:r>
              <a:rPr lang="en-US" altLang="en-US" sz="2400" dirty="0" smtClean="0">
                <a:solidFill>
                  <a:srgbClr val="006699"/>
                </a:solidFill>
                <a:latin typeface="Arial Black" pitchFamily="34" charset="0"/>
              </a:rPr>
              <a:t> </a:t>
            </a:r>
            <a:endParaRPr lang="en-US" altLang="en-US" sz="2600" dirty="0">
              <a:solidFill>
                <a:schemeClr val="accent2"/>
              </a:solidFill>
              <a:latin typeface="Arial MT Bl" charset="0"/>
            </a:endParaRPr>
          </a:p>
        </p:txBody>
      </p:sp>
      <p:sp>
        <p:nvSpPr>
          <p:cNvPr id="9219" name="Rectangle 20"/>
          <p:cNvSpPr>
            <a:spLocks noChangeArrowheads="1"/>
          </p:cNvSpPr>
          <p:nvPr/>
        </p:nvSpPr>
        <p:spPr bwMode="auto">
          <a:xfrm>
            <a:off x="168275" y="1600200"/>
            <a:ext cx="8975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Find the mean, median, and mode of the data set.</a:t>
            </a:r>
          </a:p>
        </p:txBody>
      </p:sp>
      <p:sp>
        <p:nvSpPr>
          <p:cNvPr id="9220" name="Rectangle 21"/>
          <p:cNvSpPr>
            <a:spLocks noChangeArrowheads="1"/>
          </p:cNvSpPr>
          <p:nvPr/>
        </p:nvSpPr>
        <p:spPr bwMode="auto">
          <a:xfrm>
            <a:off x="152400" y="21336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{6, 9, 3, 8}</a:t>
            </a:r>
          </a:p>
        </p:txBody>
      </p:sp>
      <p:sp>
        <p:nvSpPr>
          <p:cNvPr id="9" name="Rectangle 22"/>
          <p:cNvSpPr>
            <a:spLocks noChangeArrowheads="1"/>
          </p:cNvSpPr>
          <p:nvPr/>
        </p:nvSpPr>
        <p:spPr bwMode="auto">
          <a:xfrm>
            <a:off x="307975" y="3124200"/>
            <a:ext cx="1327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Mean:</a:t>
            </a:r>
            <a:r>
              <a:rPr lang="en-US" altLang="en-US" sz="2400">
                <a:latin typeface="Verdana" pitchFamily="34" charset="0"/>
              </a:rPr>
              <a:t> </a:t>
            </a:r>
          </a:p>
        </p:txBody>
      </p:sp>
      <p:sp>
        <p:nvSpPr>
          <p:cNvPr id="10" name="Rectangle 23"/>
          <p:cNvSpPr>
            <a:spLocks noChangeArrowheads="1"/>
          </p:cNvSpPr>
          <p:nvPr/>
        </p:nvSpPr>
        <p:spPr bwMode="auto">
          <a:xfrm>
            <a:off x="307975" y="4038600"/>
            <a:ext cx="1536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nl-NL" altLang="en-US" sz="2400" b="1">
                <a:latin typeface="Verdana" pitchFamily="34" charset="0"/>
              </a:rPr>
              <a:t>Median:</a:t>
            </a:r>
            <a:endParaRPr lang="en-US" altLang="en-US" sz="2400">
              <a:latin typeface="Verdana" pitchFamily="34" charset="0"/>
            </a:endParaRPr>
          </a:p>
        </p:txBody>
      </p:sp>
      <p:sp>
        <p:nvSpPr>
          <p:cNvPr id="11" name="Rectangle 24"/>
          <p:cNvSpPr>
            <a:spLocks noChangeArrowheads="1"/>
          </p:cNvSpPr>
          <p:nvPr/>
        </p:nvSpPr>
        <p:spPr bwMode="auto">
          <a:xfrm>
            <a:off x="307975" y="4648200"/>
            <a:ext cx="1220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Mode:</a:t>
            </a:r>
            <a:endParaRPr lang="en-US" altLang="en-US" sz="2400">
              <a:latin typeface="Verdana" pitchFamily="34" charset="0"/>
            </a:endParaRPr>
          </a:p>
        </p:txBody>
      </p:sp>
      <p:sp>
        <p:nvSpPr>
          <p:cNvPr id="12" name="Text Box 31"/>
          <p:cNvSpPr txBox="1">
            <a:spLocks noChangeArrowheads="1"/>
          </p:cNvSpPr>
          <p:nvPr/>
        </p:nvSpPr>
        <p:spPr bwMode="auto">
          <a:xfrm>
            <a:off x="1828800" y="40386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nl-NL" altLang="en-US" sz="2400">
                <a:latin typeface="Verdana" pitchFamily="34" charset="0"/>
              </a:rPr>
              <a:t>3 </a:t>
            </a:r>
            <a:r>
              <a:rPr lang="nl-NL" altLang="en-US" sz="2400">
                <a:solidFill>
                  <a:srgbClr val="FF0000"/>
                </a:solidFill>
                <a:latin typeface="Verdana" pitchFamily="34" charset="0"/>
              </a:rPr>
              <a:t>6 8</a:t>
            </a:r>
            <a:r>
              <a:rPr lang="nl-NL" altLang="en-US" sz="2400">
                <a:latin typeface="Verdana" pitchFamily="34" charset="0"/>
              </a:rPr>
              <a:t> 9</a:t>
            </a:r>
            <a:endParaRPr lang="en-US" altLang="en-US" sz="2400">
              <a:latin typeface="Verdana" pitchFamily="34" charset="0"/>
            </a:endParaRPr>
          </a:p>
        </p:txBody>
      </p:sp>
      <p:sp>
        <p:nvSpPr>
          <p:cNvPr id="13" name="Line 33"/>
          <p:cNvSpPr>
            <a:spLocks noChangeShapeType="1"/>
          </p:cNvSpPr>
          <p:nvPr/>
        </p:nvSpPr>
        <p:spPr bwMode="auto">
          <a:xfrm>
            <a:off x="2481263" y="4114800"/>
            <a:ext cx="0" cy="381000"/>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4" name="Picture 34"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962400"/>
            <a:ext cx="11906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35"/>
          <p:cNvSpPr txBox="1">
            <a:spLocks noChangeArrowheads="1"/>
          </p:cNvSpPr>
          <p:nvPr/>
        </p:nvSpPr>
        <p:spPr bwMode="auto">
          <a:xfrm>
            <a:off x="1600200" y="46482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a:latin typeface="Verdana" pitchFamily="34" charset="0"/>
              </a:rPr>
              <a:t>None</a:t>
            </a:r>
          </a:p>
        </p:txBody>
      </p:sp>
      <p:pic>
        <p:nvPicPr>
          <p:cNvPr id="16" name="Picture 36"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0"/>
            <a:ext cx="31718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Horizontal)">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Horizontal)">
                                      <p:cBhvr>
                                        <p:cTn id="17" dur="5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Horizontal)">
                                      <p:cBhvr>
                                        <p:cTn id="22" dur="500"/>
                                        <p:tgtEl>
                                          <p:spTgt spid="12"/>
                                        </p:tgtEl>
                                      </p:cBhvr>
                                    </p:animEffect>
                                  </p:childTnLst>
                                </p:cTn>
                              </p:par>
                            </p:childTnLst>
                          </p:cTn>
                        </p:par>
                        <p:par>
                          <p:cTn id="23" fill="hold" nodeType="afterGroup">
                            <p:stCondLst>
                              <p:cond delay="500"/>
                            </p:stCondLst>
                            <p:childTnLst>
                              <p:par>
                                <p:cTn id="24" presetID="22" presetClass="entr" presetSubtype="1"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up)">
                                      <p:cBhvr>
                                        <p:cTn id="26" dur="500"/>
                                        <p:tgtEl>
                                          <p:spTgt spid="1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6"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inHorizontal)">
                                      <p:cBhvr>
                                        <p:cTn id="31" dur="500"/>
                                        <p:tgtEl>
                                          <p:spTgt spid="1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6"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arn(inHorizontal)">
                                      <p:cBhvr>
                                        <p:cTn id="36" dur="500"/>
                                        <p:tgtEl>
                                          <p:spTgt spid="1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6" presetClass="entr" presetSubtype="26"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arn(inHorizontal)">
                                      <p:cBhvr>
                                        <p:cTn id="4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animBg="1"/>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ChangeArrowheads="1"/>
          </p:cNvSpPr>
          <p:nvPr/>
        </p:nvSpPr>
        <p:spPr bwMode="auto">
          <a:xfrm>
            <a:off x="304800" y="990600"/>
            <a:ext cx="8534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A </a:t>
            </a:r>
            <a:r>
              <a:rPr lang="en-US" altLang="en-US" sz="2400" i="1">
                <a:latin typeface="Verdana" pitchFamily="34" charset="0"/>
              </a:rPr>
              <a:t>box-and-whisker plot </a:t>
            </a:r>
            <a:r>
              <a:rPr lang="en-US" altLang="en-US" sz="2400">
                <a:latin typeface="Verdana" pitchFamily="34" charset="0"/>
              </a:rPr>
              <a:t>shows the spread of a data set. It displays 5 key points: the </a:t>
            </a:r>
            <a:r>
              <a:rPr lang="en-US" altLang="en-US" sz="2400" b="1">
                <a:solidFill>
                  <a:srgbClr val="009900"/>
                </a:solidFill>
                <a:latin typeface="Verdana" pitchFamily="34" charset="0"/>
              </a:rPr>
              <a:t>minimum</a:t>
            </a:r>
            <a:r>
              <a:rPr lang="en-US" altLang="en-US" sz="2400" b="1">
                <a:latin typeface="Verdana" pitchFamily="34" charset="0"/>
              </a:rPr>
              <a:t> </a:t>
            </a:r>
            <a:r>
              <a:rPr lang="en-US" altLang="en-US" sz="2400">
                <a:latin typeface="Verdana" pitchFamily="34" charset="0"/>
              </a:rPr>
              <a:t>and </a:t>
            </a:r>
            <a:r>
              <a:rPr lang="en-US" altLang="en-US" sz="2400" b="1">
                <a:solidFill>
                  <a:srgbClr val="009900"/>
                </a:solidFill>
                <a:latin typeface="Verdana" pitchFamily="34" charset="0"/>
              </a:rPr>
              <a:t>maximum</a:t>
            </a:r>
            <a:r>
              <a:rPr lang="en-US" altLang="en-US" sz="2400" b="1">
                <a:latin typeface="Verdana" pitchFamily="34" charset="0"/>
              </a:rPr>
              <a:t> </a:t>
            </a:r>
            <a:r>
              <a:rPr lang="en-US" altLang="en-US" sz="2400">
                <a:latin typeface="Verdana" pitchFamily="34" charset="0"/>
              </a:rPr>
              <a:t>values, the </a:t>
            </a:r>
            <a:r>
              <a:rPr lang="en-US" altLang="en-US" sz="2400" b="1">
                <a:solidFill>
                  <a:srgbClr val="3366FF"/>
                </a:solidFill>
                <a:latin typeface="Verdana" pitchFamily="34" charset="0"/>
              </a:rPr>
              <a:t>median</a:t>
            </a:r>
            <a:r>
              <a:rPr lang="en-US" altLang="en-US" sz="2400">
                <a:latin typeface="Verdana" pitchFamily="34" charset="0"/>
              </a:rPr>
              <a:t>, and the </a:t>
            </a:r>
            <a:r>
              <a:rPr lang="en-US" altLang="en-US" sz="2400" b="1">
                <a:solidFill>
                  <a:srgbClr val="FF0000"/>
                </a:solidFill>
                <a:latin typeface="Verdana" pitchFamily="34" charset="0"/>
              </a:rPr>
              <a:t>first</a:t>
            </a:r>
            <a:r>
              <a:rPr lang="en-US" altLang="en-US" sz="2400" b="1">
                <a:latin typeface="Verdana" pitchFamily="34" charset="0"/>
              </a:rPr>
              <a:t> </a:t>
            </a:r>
            <a:r>
              <a:rPr lang="en-US" altLang="en-US" sz="2400">
                <a:latin typeface="Verdana" pitchFamily="34" charset="0"/>
              </a:rPr>
              <a:t>and </a:t>
            </a:r>
            <a:r>
              <a:rPr lang="en-US" altLang="en-US" sz="2400" b="1">
                <a:solidFill>
                  <a:srgbClr val="FF0000"/>
                </a:solidFill>
                <a:latin typeface="Verdana" pitchFamily="34" charset="0"/>
              </a:rPr>
              <a:t>third quartiles</a:t>
            </a:r>
            <a:r>
              <a:rPr lang="en-US" altLang="en-US" sz="2400">
                <a:latin typeface="Verdana" pitchFamily="34" charset="0"/>
              </a:rPr>
              <a:t>.</a:t>
            </a:r>
          </a:p>
        </p:txBody>
      </p:sp>
      <p:pic>
        <p:nvPicPr>
          <p:cNvPr id="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225" y="3233738"/>
            <a:ext cx="8639175" cy="2405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81000" y="2012950"/>
            <a:ext cx="8534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The quartiles are the medians of the lower and upper halves of the data set. If there are an odd number of data values, do not include the median in either half.</a:t>
            </a:r>
          </a:p>
        </p:txBody>
      </p:sp>
      <p:sp>
        <p:nvSpPr>
          <p:cNvPr id="6" name="Rectangle 3"/>
          <p:cNvSpPr>
            <a:spLocks noChangeArrowheads="1"/>
          </p:cNvSpPr>
          <p:nvPr/>
        </p:nvSpPr>
        <p:spPr bwMode="auto">
          <a:xfrm>
            <a:off x="381000" y="3841750"/>
            <a:ext cx="86106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latin typeface="Verdana" pitchFamily="34" charset="0"/>
              </a:rPr>
              <a:t>The </a:t>
            </a:r>
            <a:r>
              <a:rPr lang="en-US" altLang="en-US" sz="2400" i="1" dirty="0">
                <a:solidFill>
                  <a:srgbClr val="FF0000"/>
                </a:solidFill>
                <a:latin typeface="Verdana" pitchFamily="34" charset="0"/>
              </a:rPr>
              <a:t>interquartile range</a:t>
            </a:r>
            <a:r>
              <a:rPr lang="en-US" altLang="en-US" sz="2400" dirty="0">
                <a:latin typeface="Verdana" pitchFamily="34" charset="0"/>
              </a:rPr>
              <a:t>, or IQR, is the difference between the 1st and 3</a:t>
            </a:r>
            <a:r>
              <a:rPr lang="en-US" altLang="en-US" sz="2400" baseline="30000" dirty="0">
                <a:latin typeface="Verdana" pitchFamily="34" charset="0"/>
              </a:rPr>
              <a:t>rd</a:t>
            </a:r>
            <a:r>
              <a:rPr lang="en-US" altLang="en-US" sz="2400" dirty="0">
                <a:latin typeface="Verdana" pitchFamily="34" charset="0"/>
              </a:rPr>
              <a:t> quartiles, or </a:t>
            </a:r>
            <a:r>
              <a:rPr lang="en-US" altLang="en-US" sz="2400" dirty="0">
                <a:solidFill>
                  <a:srgbClr val="FF0000"/>
                </a:solidFill>
                <a:latin typeface="Verdana" pitchFamily="34" charset="0"/>
              </a:rPr>
              <a:t>Q3 – Q1</a:t>
            </a:r>
            <a:r>
              <a:rPr lang="en-US" altLang="en-US" sz="2400" dirty="0">
                <a:latin typeface="Verdana" pitchFamily="34" charset="0"/>
              </a:rPr>
              <a:t>. It represents the </a:t>
            </a:r>
            <a:r>
              <a:rPr lang="en-US" altLang="en-US" sz="2400" u="sng" dirty="0">
                <a:latin typeface="Verdana" pitchFamily="34" charset="0"/>
              </a:rPr>
              <a:t>middle 50% </a:t>
            </a:r>
            <a:r>
              <a:rPr lang="en-US" altLang="en-US" sz="2400" dirty="0">
                <a:latin typeface="Verdana" pitchFamily="34" charset="0"/>
              </a:rPr>
              <a:t>of the data.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33400" y="685800"/>
            <a:ext cx="91440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a:solidFill>
                  <a:srgbClr val="006699"/>
                </a:solidFill>
                <a:latin typeface="Arial Black" pitchFamily="34" charset="0"/>
              </a:rPr>
              <a:t>Example 3: Making a Box-and-Whisker Plot and Finding the Interquartile Range</a:t>
            </a:r>
          </a:p>
        </p:txBody>
      </p:sp>
      <p:sp>
        <p:nvSpPr>
          <p:cNvPr id="18435" name="Rectangle 3"/>
          <p:cNvSpPr>
            <a:spLocks noChangeArrowheads="1"/>
          </p:cNvSpPr>
          <p:nvPr/>
        </p:nvSpPr>
        <p:spPr bwMode="auto">
          <a:xfrm>
            <a:off x="381000" y="1822450"/>
            <a:ext cx="84582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Make a box-and-whisker plot of the data. Find the interquartile range. </a:t>
            </a:r>
          </a:p>
          <a:p>
            <a:pPr eaLnBrk="1" hangingPunct="1">
              <a:spcBef>
                <a:spcPct val="0"/>
              </a:spcBef>
              <a:buFontTx/>
              <a:buNone/>
            </a:pPr>
            <a:r>
              <a:rPr lang="en-US" altLang="en-US" sz="2400" b="1" dirty="0">
                <a:latin typeface="Verdana" pitchFamily="34" charset="0"/>
              </a:rPr>
              <a:t>{6, 8, 7, 5, 10, 6, 9, 8, 4}</a:t>
            </a:r>
          </a:p>
        </p:txBody>
      </p:sp>
      <p:sp>
        <p:nvSpPr>
          <p:cNvPr id="29" name="Rectangle 4"/>
          <p:cNvSpPr>
            <a:spLocks noChangeArrowheads="1"/>
          </p:cNvSpPr>
          <p:nvPr/>
        </p:nvSpPr>
        <p:spPr bwMode="auto">
          <a:xfrm>
            <a:off x="67544" y="3304530"/>
            <a:ext cx="541885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Step 1</a:t>
            </a:r>
            <a:r>
              <a:rPr lang="en-US" altLang="en-US" sz="2400" dirty="0">
                <a:latin typeface="Verdana" pitchFamily="34" charset="0"/>
              </a:rPr>
              <a:t> </a:t>
            </a:r>
            <a:r>
              <a:rPr lang="en-US" altLang="en-US" sz="2400" dirty="0" smtClean="0">
                <a:latin typeface="Verdana" pitchFamily="34" charset="0"/>
              </a:rPr>
              <a:t>Enter values in calculator </a:t>
            </a:r>
          </a:p>
        </p:txBody>
      </p:sp>
      <p:sp>
        <p:nvSpPr>
          <p:cNvPr id="30" name="Rectangle 5"/>
          <p:cNvSpPr>
            <a:spLocks noChangeArrowheads="1"/>
          </p:cNvSpPr>
          <p:nvPr/>
        </p:nvSpPr>
        <p:spPr bwMode="auto">
          <a:xfrm>
            <a:off x="0" y="3973939"/>
            <a:ext cx="8534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Step 2 </a:t>
            </a:r>
            <a:r>
              <a:rPr lang="en-US" altLang="en-US" sz="2400" dirty="0">
                <a:latin typeface="Verdana" pitchFamily="34" charset="0"/>
              </a:rPr>
              <a:t>Find the minimum, maximum, </a:t>
            </a:r>
            <a:endParaRPr lang="en-US" altLang="en-US" sz="2400" dirty="0" smtClean="0">
              <a:latin typeface="Verdana" pitchFamily="34" charset="0"/>
            </a:endParaRPr>
          </a:p>
          <a:p>
            <a:pPr eaLnBrk="1" hangingPunct="1">
              <a:spcBef>
                <a:spcPct val="0"/>
              </a:spcBef>
              <a:buFontTx/>
              <a:buNone/>
            </a:pPr>
            <a:r>
              <a:rPr lang="en-US" altLang="en-US" sz="2400" dirty="0" smtClean="0">
                <a:latin typeface="Verdana" pitchFamily="34" charset="0"/>
              </a:rPr>
              <a:t>median</a:t>
            </a:r>
            <a:r>
              <a:rPr lang="en-US" altLang="en-US" sz="2400" dirty="0">
                <a:latin typeface="Verdana" pitchFamily="34" charset="0"/>
              </a:rPr>
              <a:t>, and quartiles.</a:t>
            </a:r>
          </a:p>
        </p:txBody>
      </p:sp>
      <p:sp>
        <p:nvSpPr>
          <p:cNvPr id="31" name="Text Box 6"/>
          <p:cNvSpPr txBox="1">
            <a:spLocks noChangeArrowheads="1"/>
          </p:cNvSpPr>
          <p:nvPr/>
        </p:nvSpPr>
        <p:spPr bwMode="auto">
          <a:xfrm>
            <a:off x="1905000" y="4876800"/>
            <a:ext cx="525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a:solidFill>
                  <a:srgbClr val="009900"/>
                </a:solidFill>
                <a:latin typeface="Verdana" pitchFamily="34" charset="0"/>
              </a:rPr>
              <a:t>4</a:t>
            </a:r>
            <a:r>
              <a:rPr lang="en-US" altLang="en-US" sz="2400">
                <a:latin typeface="Verdana" pitchFamily="34" charset="0"/>
              </a:rPr>
              <a:t>, 5, 6, 6, </a:t>
            </a:r>
            <a:r>
              <a:rPr lang="en-US" altLang="en-US" sz="2400">
                <a:solidFill>
                  <a:srgbClr val="3366FF"/>
                </a:solidFill>
                <a:latin typeface="Verdana" pitchFamily="34" charset="0"/>
              </a:rPr>
              <a:t>7</a:t>
            </a:r>
            <a:r>
              <a:rPr lang="en-US" altLang="en-US" sz="2400">
                <a:latin typeface="Verdana" pitchFamily="34" charset="0"/>
              </a:rPr>
              <a:t>, 8, 8, 9, </a:t>
            </a:r>
            <a:r>
              <a:rPr lang="en-US" altLang="en-US" sz="2400">
                <a:solidFill>
                  <a:srgbClr val="009900"/>
                </a:solidFill>
                <a:latin typeface="Verdana" pitchFamily="34" charset="0"/>
              </a:rPr>
              <a:t>10</a:t>
            </a:r>
          </a:p>
        </p:txBody>
      </p:sp>
      <p:sp>
        <p:nvSpPr>
          <p:cNvPr id="32" name="AutoShape 7"/>
          <p:cNvSpPr>
            <a:spLocks noChangeArrowheads="1"/>
          </p:cNvSpPr>
          <p:nvPr/>
        </p:nvSpPr>
        <p:spPr bwMode="auto">
          <a:xfrm>
            <a:off x="1905000" y="4953000"/>
            <a:ext cx="1600200" cy="304800"/>
          </a:xfrm>
          <a:prstGeom prst="flowChartAlternateProcess">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latin typeface="Verdana" pitchFamily="34" charset="0"/>
            </a:endParaRPr>
          </a:p>
        </p:txBody>
      </p:sp>
      <p:sp>
        <p:nvSpPr>
          <p:cNvPr id="33" name="AutoShape 8"/>
          <p:cNvSpPr>
            <a:spLocks noChangeArrowheads="1"/>
          </p:cNvSpPr>
          <p:nvPr/>
        </p:nvSpPr>
        <p:spPr bwMode="auto">
          <a:xfrm>
            <a:off x="4038600" y="4953000"/>
            <a:ext cx="1752600" cy="304800"/>
          </a:xfrm>
          <a:prstGeom prst="flowChartAlternateProcess">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latin typeface="Verdana" pitchFamily="34" charset="0"/>
            </a:endParaRPr>
          </a:p>
        </p:txBody>
      </p:sp>
      <p:sp>
        <p:nvSpPr>
          <p:cNvPr id="34" name="Text Box 10"/>
          <p:cNvSpPr txBox="1">
            <a:spLocks noChangeArrowheads="1"/>
          </p:cNvSpPr>
          <p:nvPr/>
        </p:nvSpPr>
        <p:spPr bwMode="auto">
          <a:xfrm>
            <a:off x="609600" y="5257800"/>
            <a:ext cx="2209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a:solidFill>
                  <a:srgbClr val="009900"/>
                </a:solidFill>
                <a:latin typeface="Verdana" pitchFamily="34" charset="0"/>
              </a:rPr>
              <a:t>Mimimum</a:t>
            </a:r>
          </a:p>
        </p:txBody>
      </p:sp>
      <p:sp>
        <p:nvSpPr>
          <p:cNvPr id="35" name="Text Box 11"/>
          <p:cNvSpPr txBox="1">
            <a:spLocks noChangeArrowheads="1"/>
          </p:cNvSpPr>
          <p:nvPr/>
        </p:nvSpPr>
        <p:spPr bwMode="auto">
          <a:xfrm>
            <a:off x="3124200" y="53340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a:solidFill>
                  <a:srgbClr val="3366FF"/>
                </a:solidFill>
                <a:latin typeface="Verdana" pitchFamily="34" charset="0"/>
              </a:rPr>
              <a:t>Median</a:t>
            </a:r>
          </a:p>
        </p:txBody>
      </p:sp>
      <p:sp>
        <p:nvSpPr>
          <p:cNvPr id="36" name="Text Box 12"/>
          <p:cNvSpPr txBox="1">
            <a:spLocks noChangeArrowheads="1"/>
          </p:cNvSpPr>
          <p:nvPr/>
        </p:nvSpPr>
        <p:spPr bwMode="auto">
          <a:xfrm>
            <a:off x="5105400" y="53340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a:solidFill>
                  <a:srgbClr val="009900"/>
                </a:solidFill>
                <a:latin typeface="Verdana" pitchFamily="34" charset="0"/>
              </a:rPr>
              <a:t>Maximum</a:t>
            </a:r>
          </a:p>
        </p:txBody>
      </p:sp>
      <p:sp>
        <p:nvSpPr>
          <p:cNvPr id="37" name="Text Box 13"/>
          <p:cNvSpPr txBox="1">
            <a:spLocks noChangeArrowheads="1"/>
          </p:cNvSpPr>
          <p:nvPr/>
        </p:nvSpPr>
        <p:spPr bwMode="auto">
          <a:xfrm>
            <a:off x="1524000" y="5791200"/>
            <a:ext cx="2209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a:solidFill>
                  <a:srgbClr val="FF0000"/>
                </a:solidFill>
                <a:latin typeface="Verdana" pitchFamily="34" charset="0"/>
              </a:rPr>
              <a:t>First quartile</a:t>
            </a:r>
          </a:p>
          <a:p>
            <a:pPr algn="ctr" eaLnBrk="1" hangingPunct="1">
              <a:spcBef>
                <a:spcPct val="0"/>
              </a:spcBef>
              <a:buFontTx/>
              <a:buNone/>
            </a:pPr>
            <a:r>
              <a:rPr lang="en-US" altLang="en-US" sz="2400">
                <a:solidFill>
                  <a:srgbClr val="FF0000"/>
                </a:solidFill>
                <a:latin typeface="Verdana" pitchFamily="34" charset="0"/>
              </a:rPr>
              <a:t>5.5</a:t>
            </a:r>
          </a:p>
        </p:txBody>
      </p:sp>
      <p:sp>
        <p:nvSpPr>
          <p:cNvPr id="38" name="Text Box 14"/>
          <p:cNvSpPr txBox="1">
            <a:spLocks noChangeArrowheads="1"/>
          </p:cNvSpPr>
          <p:nvPr/>
        </p:nvSpPr>
        <p:spPr bwMode="auto">
          <a:xfrm>
            <a:off x="3733800" y="5730875"/>
            <a:ext cx="2438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a:solidFill>
                  <a:srgbClr val="FF0000"/>
                </a:solidFill>
                <a:latin typeface="Verdana" pitchFamily="34" charset="0"/>
              </a:rPr>
              <a:t>Third quartile</a:t>
            </a:r>
          </a:p>
          <a:p>
            <a:pPr algn="ctr" eaLnBrk="1" hangingPunct="1">
              <a:spcBef>
                <a:spcPct val="0"/>
              </a:spcBef>
              <a:buFontTx/>
              <a:buNone/>
            </a:pPr>
            <a:r>
              <a:rPr lang="en-US" altLang="en-US" sz="2400">
                <a:solidFill>
                  <a:srgbClr val="FF0000"/>
                </a:solidFill>
                <a:latin typeface="Verdana" pitchFamily="34" charset="0"/>
              </a:rPr>
              <a:t>8.5</a:t>
            </a:r>
          </a:p>
        </p:txBody>
      </p:sp>
      <p:sp>
        <p:nvSpPr>
          <p:cNvPr id="39" name="Line 15"/>
          <p:cNvSpPr>
            <a:spLocks noChangeShapeType="1"/>
          </p:cNvSpPr>
          <p:nvPr/>
        </p:nvSpPr>
        <p:spPr bwMode="auto">
          <a:xfrm>
            <a:off x="2667000" y="5105400"/>
            <a:ext cx="0" cy="762000"/>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16"/>
          <p:cNvSpPr>
            <a:spLocks noChangeShapeType="1"/>
          </p:cNvSpPr>
          <p:nvPr/>
        </p:nvSpPr>
        <p:spPr bwMode="auto">
          <a:xfrm>
            <a:off x="4800600" y="5029200"/>
            <a:ext cx="0" cy="762000"/>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Rectangle 4"/>
          <p:cNvSpPr>
            <a:spLocks noChangeArrowheads="1"/>
          </p:cNvSpPr>
          <p:nvPr/>
        </p:nvSpPr>
        <p:spPr bwMode="auto">
          <a:xfrm>
            <a:off x="6705600" y="2286000"/>
            <a:ext cx="213552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u="sng" dirty="0" smtClean="0">
                <a:solidFill>
                  <a:srgbClr val="FF0000"/>
                </a:solidFill>
                <a:latin typeface="Verdana" pitchFamily="34" charset="0"/>
              </a:rPr>
              <a:t>In CALC – </a:t>
            </a:r>
          </a:p>
          <a:p>
            <a:pPr eaLnBrk="1" hangingPunct="1">
              <a:spcBef>
                <a:spcPct val="0"/>
              </a:spcBef>
              <a:buFontTx/>
              <a:buNone/>
            </a:pPr>
            <a:r>
              <a:rPr lang="en-US" altLang="en-US" sz="2400" b="1" dirty="0" smtClean="0">
                <a:latin typeface="Verdana" pitchFamily="34" charset="0"/>
              </a:rPr>
              <a:t>DATA</a:t>
            </a:r>
          </a:p>
          <a:p>
            <a:pPr eaLnBrk="1" hangingPunct="1">
              <a:spcBef>
                <a:spcPct val="0"/>
              </a:spcBef>
              <a:buFontTx/>
              <a:buNone/>
            </a:pPr>
            <a:r>
              <a:rPr lang="en-US" altLang="en-US" sz="2400" b="1" dirty="0" smtClean="0">
                <a:latin typeface="Verdana" pitchFamily="34" charset="0"/>
              </a:rPr>
              <a:t>Enter in L1</a:t>
            </a:r>
          </a:p>
          <a:p>
            <a:pPr eaLnBrk="1" hangingPunct="1">
              <a:spcBef>
                <a:spcPct val="0"/>
              </a:spcBef>
              <a:buFontTx/>
              <a:buNone/>
            </a:pPr>
            <a:r>
              <a:rPr lang="en-US" altLang="en-US" sz="2400" b="1" dirty="0" smtClean="0">
                <a:latin typeface="Verdana" pitchFamily="34" charset="0"/>
              </a:rPr>
              <a:t>2</a:t>
            </a:r>
            <a:r>
              <a:rPr lang="en-US" altLang="en-US" sz="2400" b="1" baseline="30000" dirty="0" smtClean="0">
                <a:latin typeface="Verdana" pitchFamily="34" charset="0"/>
              </a:rPr>
              <a:t>nd</a:t>
            </a:r>
            <a:r>
              <a:rPr lang="en-US" altLang="en-US" sz="2400" b="1" dirty="0" smtClean="0">
                <a:latin typeface="Verdana" pitchFamily="34" charset="0"/>
              </a:rPr>
              <a:t> DATA</a:t>
            </a:r>
          </a:p>
          <a:p>
            <a:pPr eaLnBrk="1" hangingPunct="1">
              <a:spcBef>
                <a:spcPct val="0"/>
              </a:spcBef>
              <a:buFontTx/>
              <a:buNone/>
            </a:pPr>
            <a:r>
              <a:rPr lang="en-US" altLang="en-US" sz="2400" b="1" dirty="0" smtClean="0">
                <a:latin typeface="Verdana" pitchFamily="34" charset="0"/>
              </a:rPr>
              <a:t>1-Var Stats</a:t>
            </a:r>
          </a:p>
          <a:p>
            <a:pPr eaLnBrk="1" hangingPunct="1">
              <a:spcBef>
                <a:spcPct val="0"/>
              </a:spcBef>
              <a:buFontTx/>
              <a:buNone/>
            </a:pPr>
            <a:r>
              <a:rPr lang="en-US" altLang="en-US" sz="2400" b="1" dirty="0" smtClean="0">
                <a:latin typeface="Verdana" pitchFamily="34" charset="0"/>
              </a:rPr>
              <a:t>L1</a:t>
            </a:r>
          </a:p>
          <a:p>
            <a:pPr eaLnBrk="1" hangingPunct="1">
              <a:spcBef>
                <a:spcPct val="0"/>
              </a:spcBef>
              <a:buFontTx/>
              <a:buNone/>
            </a:pPr>
            <a:r>
              <a:rPr lang="en-US" altLang="en-US" sz="2400" b="1" dirty="0" smtClean="0">
                <a:latin typeface="Verdana" pitchFamily="34" charset="0"/>
              </a:rPr>
              <a:t>ONE</a:t>
            </a:r>
          </a:p>
          <a:p>
            <a:pPr eaLnBrk="1" hangingPunct="1">
              <a:spcBef>
                <a:spcPct val="0"/>
              </a:spcBef>
              <a:buFontTx/>
              <a:buNone/>
            </a:pPr>
            <a:r>
              <a:rPr lang="en-US" altLang="en-US" sz="2400" b="1" dirty="0" smtClean="0">
                <a:latin typeface="Verdana" pitchFamily="34" charset="0"/>
              </a:rPr>
              <a:t>CALC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dissolve">
                                      <p:cBhvr>
                                        <p:cTn id="12" dur="500"/>
                                        <p:tgtEl>
                                          <p:spTgt spid="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dissolve">
                                      <p:cBhvr>
                                        <p:cTn id="17" dur="500"/>
                                        <p:tgtEl>
                                          <p:spTgt spid="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box(in)">
                                      <p:cBhvr>
                                        <p:cTn id="22" dur="500"/>
                                        <p:tgtEl>
                                          <p:spTgt spid="3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dissolve">
                                      <p:cBhvr>
                                        <p:cTn id="27" dur="500"/>
                                        <p:tgtEl>
                                          <p:spTgt spid="32"/>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dissolve">
                                      <p:cBhvr>
                                        <p:cTn id="30" dur="500"/>
                                        <p:tgtEl>
                                          <p:spTgt spid="33"/>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dissolve">
                                      <p:cBhvr>
                                        <p:cTn id="33" dur="500"/>
                                        <p:tgtEl>
                                          <p:spTgt spid="34"/>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dissolve">
                                      <p:cBhvr>
                                        <p:cTn id="36" dur="500"/>
                                        <p:tgtEl>
                                          <p:spTgt spid="35"/>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dissolve">
                                      <p:cBhvr>
                                        <p:cTn id="39" dur="500"/>
                                        <p:tgtEl>
                                          <p:spTgt spid="3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wipe(up)">
                                      <p:cBhvr>
                                        <p:cTn id="44" dur="500"/>
                                        <p:tgtEl>
                                          <p:spTgt spid="39"/>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up)">
                                      <p:cBhvr>
                                        <p:cTn id="47" dur="500"/>
                                        <p:tgtEl>
                                          <p:spTgt spid="40"/>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wipe(up)">
                                      <p:cBhvr>
                                        <p:cTn id="50" dur="500"/>
                                        <p:tgtEl>
                                          <p:spTgt spid="37"/>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wipe(up)">
                                      <p:cBhvr>
                                        <p:cTn id="5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animBg="1"/>
      <p:bldP spid="33" grpId="0" animBg="1"/>
      <p:bldP spid="34" grpId="0"/>
      <p:bldP spid="35" grpId="0"/>
      <p:bldP spid="36" grpId="0"/>
      <p:bldP spid="37" grpId="0"/>
      <p:bldP spid="38" grpId="0"/>
      <p:bldP spid="39" grpId="0" animBg="1"/>
      <p:bldP spid="40" grpId="0" animBg="1"/>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81000" y="4567238"/>
            <a:ext cx="861060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The interquartile range is 3, the length of the box in the diagram.</a:t>
            </a:r>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057400"/>
            <a:ext cx="3848100" cy="165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5"/>
          <p:cNvSpPr txBox="1">
            <a:spLocks noChangeArrowheads="1"/>
          </p:cNvSpPr>
          <p:nvPr/>
        </p:nvSpPr>
        <p:spPr bwMode="auto">
          <a:xfrm>
            <a:off x="2895600" y="3886200"/>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a:latin typeface="Verdana" pitchFamily="34" charset="0"/>
              </a:rPr>
              <a:t>IRQ = 8.5 – 5.5 = 3 </a:t>
            </a:r>
          </a:p>
        </p:txBody>
      </p:sp>
      <p:sp>
        <p:nvSpPr>
          <p:cNvPr id="20485" name="Text Box 8"/>
          <p:cNvSpPr txBox="1">
            <a:spLocks noChangeArrowheads="1"/>
          </p:cNvSpPr>
          <p:nvPr/>
        </p:nvSpPr>
        <p:spPr bwMode="auto">
          <a:xfrm>
            <a:off x="0" y="12192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a:solidFill>
                  <a:srgbClr val="006699"/>
                </a:solidFill>
                <a:latin typeface="Arial Black" pitchFamily="34" charset="0"/>
              </a:rPr>
              <a:t>Example 3 Continued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2883</TotalTime>
  <Words>1405</Words>
  <Application>Microsoft Office PowerPoint</Application>
  <PresentationFormat>On-screen Show (4:3)</PresentationFormat>
  <Paragraphs>191</Paragraphs>
  <Slides>29</Slides>
  <Notes>2</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29</vt:i4>
      </vt:variant>
    </vt:vector>
  </HeadingPairs>
  <TitlesOfParts>
    <vt:vector size="38" baseType="lpstr">
      <vt:lpstr>Arial</vt:lpstr>
      <vt:lpstr>Arial Black</vt:lpstr>
      <vt:lpstr>Arial MT Bl</vt:lpstr>
      <vt:lpstr>Symbol</vt:lpstr>
      <vt:lpstr>Verdana</vt:lpstr>
      <vt:lpstr>Default Design</vt:lpstr>
      <vt:lpstr>iRespondQuestionMaster</vt:lpstr>
      <vt:lpstr>iRespondGraphMaster</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of Outlier</vt:lpstr>
      <vt:lpstr>Example of Outlier (continued)</vt:lpstr>
      <vt:lpstr>Example of Outlier (continued)</vt:lpstr>
      <vt:lpstr>Example of Outlier (continued)</vt:lpstr>
      <vt:lpstr>PowerPoint Presentation</vt:lpstr>
      <vt:lpstr>Homework</vt:lpstr>
    </vt:vector>
  </TitlesOfParts>
  <Company>Holt, Rinehart and Winston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HRW</dc:creator>
  <cp:lastModifiedBy>Allerie Sweet</cp:lastModifiedBy>
  <cp:revision>242</cp:revision>
  <cp:lastPrinted>2015-04-27T21:12:32Z</cp:lastPrinted>
  <dcterms:created xsi:type="dcterms:W3CDTF">2002-10-14T18:20:28Z</dcterms:created>
  <dcterms:modified xsi:type="dcterms:W3CDTF">2016-11-28T15:52:44Z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ies>
</file>