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87" r:id="rId4"/>
    <p:sldId id="288" r:id="rId5"/>
    <p:sldId id="256" r:id="rId6"/>
    <p:sldId id="257" r:id="rId7"/>
    <p:sldId id="282" r:id="rId8"/>
    <p:sldId id="273" r:id="rId9"/>
    <p:sldId id="274" r:id="rId10"/>
    <p:sldId id="275" r:id="rId11"/>
    <p:sldId id="276" r:id="rId12"/>
    <p:sldId id="260" r:id="rId13"/>
    <p:sldId id="286" r:id="rId14"/>
    <p:sldId id="283" r:id="rId15"/>
    <p:sldId id="284" r:id="rId16"/>
    <p:sldId id="285" r:id="rId17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68AD5-8D37-4F4B-9477-A0D274821825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48CF-40D7-4BF0-8DA9-CE071CCE8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2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138E-4F92-4CB3-A145-27B1E73E3B2A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A9EA7-DD09-457B-9F15-0FE4F27B0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99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EA3F5F-D152-4875-A696-FE0ED7AA4670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81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5497C5-C135-4FAA-89CD-4B45F5C02CB6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3055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35442F-09A4-412D-AC39-2BBA0D27C263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3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FA6E-7DD0-46F3-A24F-B672DA8266ED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1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9600" u="sng" dirty="0" smtClean="0"/>
              <a:t>Homework Check</a:t>
            </a:r>
            <a:endParaRPr lang="en-US" sz="9600" u="sng" dirty="0"/>
          </a:p>
        </p:txBody>
      </p:sp>
    </p:spTree>
    <p:extLst>
      <p:ext uri="{BB962C8B-B14F-4D97-AF65-F5344CB8AC3E}">
        <p14:creationId xmlns:p14="http://schemas.microsoft.com/office/powerpoint/2010/main" val="24922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49362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entury Gothic" pitchFamily="34" charset="0"/>
              </a:rPr>
              <a:t>4.   The heights of 3000 women at a particular college are normally distributed with a mean of 65 inches and a standard deviation of 2.5 inches. 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14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dirty="0" smtClean="0">
                <a:latin typeface="Century Gothic" pitchFamily="34" charset="0"/>
              </a:rPr>
              <a:t>a)   About what percentage of college women have heights below 70 inches?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200" dirty="0" smtClean="0">
                <a:latin typeface="Century Gothic" pitchFamily="34" charset="0"/>
              </a:rPr>
              <a:t>b)  About how many of the college women have heights between 60 inches and 65 inches? 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2362200"/>
            <a:ext cx="990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rgbClr val="FF0000"/>
            </a:extrusionClr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97.5%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4046041"/>
            <a:ext cx="1905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extrusionH="76200">
            <a:extrusionClr>
              <a:srgbClr val="FF0000"/>
            </a:extrusionClr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1425 women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249362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entury Gothic" pitchFamily="34" charset="0"/>
              </a:rPr>
              <a:t>4.   The heights of 3000 women at a particular college are normally distributed with a mean of 65 inches and a standard deviation of 2.5 inches. 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dirty="0" smtClean="0">
                <a:latin typeface="Century Gothic" pitchFamily="34" charset="0"/>
              </a:rPr>
              <a:t>a)   What is the probability that a woman in this college would have a height less than 71 inches?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4000" b="1" dirty="0" smtClean="0">
                <a:latin typeface="Century Gothic" pitchFamily="34" charset="0"/>
              </a:rPr>
              <a:t>If it’s not on the curve: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965667"/>
              </p:ext>
            </p:extLst>
          </p:nvPr>
        </p:nvGraphicFramePr>
        <p:xfrm>
          <a:off x="381000" y="3124200"/>
          <a:ext cx="8419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1" name="Equation" r:id="rId3" imgW="2082800" imgH="254000" progId="Equation.DSMT4">
                  <p:embed/>
                </p:oleObj>
              </mc:Choice>
              <mc:Fallback>
                <p:oleObj name="Equation" r:id="rId3" imgW="20828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24200"/>
                        <a:ext cx="8419950" cy="914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97750"/>
              </p:ext>
            </p:extLst>
          </p:nvPr>
        </p:nvGraphicFramePr>
        <p:xfrm>
          <a:off x="406401" y="4135721"/>
          <a:ext cx="8382000" cy="969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5" imgW="1968500" imgH="254000" progId="Equation.DSMT4">
                  <p:embed/>
                </p:oleObj>
              </mc:Choice>
              <mc:Fallback>
                <p:oleObj name="Equation" r:id="rId5" imgW="19685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1" y="4135721"/>
                        <a:ext cx="8382000" cy="969679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522126"/>
              </p:ext>
            </p:extLst>
          </p:nvPr>
        </p:nvGraphicFramePr>
        <p:xfrm>
          <a:off x="396875" y="5202237"/>
          <a:ext cx="844232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7" imgW="1968480" imgH="253800" progId="Equation.DSMT4">
                  <p:embed/>
                </p:oleObj>
              </mc:Choice>
              <mc:Fallback>
                <p:oleObj name="Equation" r:id="rId7" imgW="19684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5202237"/>
                        <a:ext cx="8442325" cy="9699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26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5.  A particular leg bone for dinosaur fossils has a mean length of 5 feet with standard deviation of 3 inches. What is the probability that a leg bone is less than 62 inches?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89270" y="2932837"/>
            <a:ext cx="6777606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Century Gothic" panose="020B0502020202020204" pitchFamily="34" charset="0"/>
              </a:rPr>
              <a:t>= </a:t>
            </a:r>
            <a:r>
              <a:rPr lang="en-US" altLang="en-US" sz="3200" b="1" dirty="0" err="1" smtClean="0">
                <a:latin typeface="Century Gothic" panose="020B0502020202020204" pitchFamily="34" charset="0"/>
              </a:rPr>
              <a:t>Normalcdf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mean=60, sigma=3</a:t>
            </a: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5334000"/>
            <a:ext cx="200625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Century Gothic" panose="020B0502020202020204" pitchFamily="34" charset="0"/>
              </a:rPr>
              <a:t>= 0.7475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1502"/>
              </p:ext>
            </p:extLst>
          </p:nvPr>
        </p:nvGraphicFramePr>
        <p:xfrm>
          <a:off x="289420" y="2932837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4" imgW="444240" imgH="177480" progId="Equation.DSMT4">
                  <p:embed/>
                </p:oleObj>
              </mc:Choice>
              <mc:Fallback>
                <p:oleObj name="Equation" r:id="rId4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420" y="2932837"/>
                        <a:ext cx="1524000" cy="6096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89270" y="3657600"/>
            <a:ext cx="6019800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Century Gothic" panose="020B0502020202020204" pitchFamily="34" charset="0"/>
              </a:rPr>
              <a:t>= 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lower=-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1E99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, upper 62</a:t>
            </a:r>
            <a:endParaRPr lang="en-US" alt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6.  The weight of chocolate bars from a particular chocolate factory has a mean of 8 ounces with standard deviation of .1 ounce. What is the percent that a randomly selected bar is between 7.85 and 8.15 ounces?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67781"/>
              </p:ext>
            </p:extLst>
          </p:nvPr>
        </p:nvGraphicFramePr>
        <p:xfrm>
          <a:off x="76200" y="2819400"/>
          <a:ext cx="3352800" cy="68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4" imgW="1244520" imgH="253800" progId="Equation.DSMT4">
                  <p:embed/>
                </p:oleObj>
              </mc:Choice>
              <mc:Fallback>
                <p:oleObj name="Equation" r:id="rId4" imgW="12445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819400"/>
                        <a:ext cx="3352800" cy="68353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276600" y="5334000"/>
            <a:ext cx="1981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>
                <a:latin typeface="Century Gothic" panose="020B0502020202020204" pitchFamily="34" charset="0"/>
              </a:rPr>
              <a:t>= 86.64%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34043" y="3654103"/>
            <a:ext cx="6777606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Century Gothic" panose="020B0502020202020204" pitchFamily="34" charset="0"/>
              </a:rPr>
              <a:t>= </a:t>
            </a:r>
            <a:r>
              <a:rPr lang="en-US" altLang="en-US" sz="3200" b="1" dirty="0" err="1" smtClean="0">
                <a:latin typeface="Century Gothic" panose="020B0502020202020204" pitchFamily="34" charset="0"/>
              </a:rPr>
              <a:t>Normalcdf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mean=8, sigma=.1</a:t>
            </a: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60608" y="4305666"/>
            <a:ext cx="6019800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Century Gothic" panose="020B0502020202020204" pitchFamily="34" charset="0"/>
              </a:rPr>
              <a:t>= 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lower = 7.85, upper 8.15</a:t>
            </a:r>
            <a:endParaRPr lang="en-US" alt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229600" cy="4525963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7.  The grades on a statistics midterm exam were normally distributed with a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      mean of 72 and a standard deviation of 8.</a:t>
            </a: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>
              <a:latin typeface="Century Gothic" panose="020B0502020202020204" pitchFamily="34" charset="0"/>
            </a:endParaRPr>
          </a:p>
          <a:p>
            <a:pPr marL="609600" indent="-609600" eaLnBrk="1" hangingPunct="1">
              <a:buFontTx/>
              <a:buAutoNum type="alphaLcPeriod"/>
            </a:pPr>
            <a:r>
              <a:rPr lang="en-US" altLang="en-US" sz="2000" b="1" dirty="0" smtClean="0">
                <a:latin typeface="Century Gothic" panose="020B0502020202020204" pitchFamily="34" charset="0"/>
              </a:rPr>
              <a:t>What is the proportion of students received a B grade.</a:t>
            </a: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>
              <a:latin typeface="Century Gothic" panose="020B050202020202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>
              <a:latin typeface="Century Gothic" panose="020B0502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000" b="1" dirty="0" smtClean="0">
                <a:latin typeface="Century Gothic" panose="020B0502020202020204" pitchFamily="34" charset="0"/>
              </a:rPr>
              <a:t>b. 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	</a:t>
            </a:r>
            <a:r>
              <a:rPr lang="en-US" altLang="en-US" sz="2000" b="1" dirty="0" smtClean="0">
                <a:latin typeface="Century Gothic" panose="020B0502020202020204" pitchFamily="34" charset="0"/>
              </a:rPr>
              <a:t>What is the probability that a randomly selected student received between a 65 and 85?</a:t>
            </a: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>
              <a:latin typeface="Century Gothic" panose="020B050202020202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>
              <a:latin typeface="Century Gothic" panose="020B0502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000" b="1" dirty="0" smtClean="0">
                <a:latin typeface="Century Gothic" panose="020B0502020202020204" pitchFamily="34" charset="0"/>
              </a:rPr>
              <a:t>c.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	</a:t>
            </a:r>
            <a:r>
              <a:rPr lang="en-US" altLang="en-US" sz="2000" b="1" dirty="0" smtClean="0">
                <a:latin typeface="Century Gothic" panose="020B0502020202020204" pitchFamily="34" charset="0"/>
              </a:rPr>
              <a:t>What is the percent of students that failed the exam?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895600"/>
            <a:ext cx="4114800" cy="4616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Century Gothic" panose="020B0502020202020204" pitchFamily="34" charset="0"/>
              </a:rPr>
              <a:t>=</a:t>
            </a:r>
            <a:r>
              <a:rPr lang="en-US" altLang="en-US" sz="2400" b="1" dirty="0" err="1" smtClean="0">
                <a:latin typeface="Century Gothic" panose="020B0502020202020204" pitchFamily="34" charset="0"/>
              </a:rPr>
              <a:t>Normalcdf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>
                <a:latin typeface="Century Gothic" panose="020B0502020202020204" pitchFamily="34" charset="0"/>
              </a:rPr>
              <a:t>(80,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89, </a:t>
            </a:r>
            <a:r>
              <a:rPr lang="en-US" altLang="en-US" sz="2400" b="1" dirty="0">
                <a:latin typeface="Century Gothic" panose="020B0502020202020204" pitchFamily="34" charset="0"/>
              </a:rPr>
              <a:t>72</a:t>
            </a:r>
            <a:r>
              <a:rPr lang="en-US" altLang="en-US" sz="2400" b="1" dirty="0">
                <a:latin typeface="Century Gothic" panose="020B0502020202020204" pitchFamily="34" charset="0"/>
              </a:rPr>
              <a:t>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8)</a:t>
            </a:r>
            <a:endParaRPr lang="en-US" alt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0" y="4572000"/>
            <a:ext cx="3962400" cy="4616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Century Gothic" panose="020B0502020202020204" pitchFamily="34" charset="0"/>
              </a:rPr>
              <a:t>=</a:t>
            </a:r>
            <a:r>
              <a:rPr lang="en-US" altLang="en-US" sz="2400" b="1" dirty="0" err="1" smtClean="0">
                <a:latin typeface="Century Gothic" panose="020B0502020202020204" pitchFamily="34" charset="0"/>
              </a:rPr>
              <a:t>Normalcdf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(</a:t>
            </a:r>
            <a:r>
              <a:rPr lang="en-US" altLang="en-US" sz="2400" b="1" dirty="0">
                <a:latin typeface="Century Gothic" panose="020B0502020202020204" pitchFamily="34" charset="0"/>
              </a:rPr>
              <a:t>65,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85, 72</a:t>
            </a:r>
            <a:r>
              <a:rPr lang="en-US" altLang="en-US" sz="2400" b="1" dirty="0">
                <a:latin typeface="Century Gothic" panose="020B0502020202020204" pitchFamily="34" charset="0"/>
              </a:rPr>
              <a:t>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8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)</a:t>
            </a:r>
            <a:endParaRPr lang="en-US" alt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38400" y="5943600"/>
            <a:ext cx="4495800" cy="4616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Century Gothic" panose="020B0502020202020204" pitchFamily="34" charset="0"/>
              </a:rPr>
              <a:t>=</a:t>
            </a:r>
            <a:r>
              <a:rPr lang="en-US" altLang="en-US" sz="2400" b="1" dirty="0" err="1" smtClean="0">
                <a:latin typeface="Century Gothic" panose="020B0502020202020204" pitchFamily="34" charset="0"/>
              </a:rPr>
              <a:t>Normalcdf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(</a:t>
            </a:r>
            <a:r>
              <a:rPr lang="en-US" altLang="en-US" sz="2400" b="1" dirty="0">
                <a:latin typeface="Century Gothic" panose="020B0502020202020204" pitchFamily="34" charset="0"/>
              </a:rPr>
              <a:t>-1E99,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69, 72</a:t>
            </a:r>
            <a:r>
              <a:rPr lang="en-US" altLang="en-US" sz="2400" b="1" dirty="0">
                <a:latin typeface="Century Gothic" panose="020B0502020202020204" pitchFamily="34" charset="0"/>
              </a:rPr>
              <a:t>, 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8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)</a:t>
            </a:r>
            <a:endParaRPr lang="en-US" alt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29372"/>
              </p:ext>
            </p:extLst>
          </p:nvPr>
        </p:nvGraphicFramePr>
        <p:xfrm>
          <a:off x="481407" y="2867175"/>
          <a:ext cx="2490393" cy="63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0" name="Equation" r:id="rId4" imgW="990360" imgH="253800" progId="Equation.DSMT4">
                  <p:embed/>
                </p:oleObj>
              </mc:Choice>
              <mc:Fallback>
                <p:oleObj name="Equation" r:id="rId4" imgW="9903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07" y="2867175"/>
                        <a:ext cx="2490393" cy="6380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7010400" y="2895600"/>
            <a:ext cx="170431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Century Gothic" panose="020B0502020202020204" pitchFamily="34" charset="0"/>
              </a:rPr>
              <a:t>= 0.1419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227664"/>
              </p:ext>
            </p:extLst>
          </p:nvPr>
        </p:nvGraphicFramePr>
        <p:xfrm>
          <a:off x="481013" y="4483744"/>
          <a:ext cx="24907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Equation" r:id="rId6" imgW="990360" imgH="253800" progId="Equation.DSMT4">
                  <p:embed/>
                </p:oleObj>
              </mc:Choice>
              <mc:Fallback>
                <p:oleObj name="Equation" r:id="rId6" imgW="9903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483744"/>
                        <a:ext cx="2490787" cy="6381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934200" y="4572000"/>
            <a:ext cx="170431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Century Gothic" panose="020B0502020202020204" pitchFamily="34" charset="0"/>
              </a:rPr>
              <a:t> = 0.7571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701708"/>
              </p:ext>
            </p:extLst>
          </p:nvPr>
        </p:nvGraphicFramePr>
        <p:xfrm>
          <a:off x="642938" y="5853113"/>
          <a:ext cx="1660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Equation" r:id="rId8" imgW="660240" imgH="253800" progId="Equation.DSMT4">
                  <p:embed/>
                </p:oleObj>
              </mc:Choice>
              <mc:Fallback>
                <p:oleObj name="Equation" r:id="rId8" imgW="660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853113"/>
                        <a:ext cx="1660525" cy="6381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0" y="5953780"/>
            <a:ext cx="171232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Century Gothic" panose="020B0502020202020204" pitchFamily="34" charset="0"/>
              </a:rPr>
              <a:t>= 35.38%</a:t>
            </a:r>
          </a:p>
        </p:txBody>
      </p:sp>
    </p:spTree>
    <p:extLst>
      <p:ext uri="{BB962C8B-B14F-4D97-AF65-F5344CB8AC3E}">
        <p14:creationId xmlns:p14="http://schemas.microsoft.com/office/powerpoint/2010/main" val="205133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600" dirty="0" smtClean="0"/>
              <a:t>Skill Check!!!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/>
              <a:t>6</a:t>
            </a:r>
            <a:r>
              <a:rPr lang="en-US" sz="7200" smtClean="0"/>
              <a:t>.1 </a:t>
            </a:r>
            <a:r>
              <a:rPr lang="en-US" sz="7200" dirty="0" smtClean="0"/>
              <a:t>only </a:t>
            </a:r>
            <a:r>
              <a:rPr lang="en-US" sz="7200" dirty="0" smtClean="0">
                <a:sym typeface="Wingdings" panose="05000000000000000000" pitchFamily="2" charset="2"/>
              </a:rPr>
              <a:t>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203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001000" cy="27622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itchFamily="34" charset="0"/>
              </a:rPr>
              <a:t>Normal Distributions</a:t>
            </a:r>
            <a:endParaRPr lang="en-US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The Normal Curve</a:t>
            </a:r>
            <a:endParaRPr lang="en-US" i="1" dirty="0">
              <a:latin typeface="Century Gothic" pitchFamily="34" charset="0"/>
            </a:endParaRPr>
          </a:p>
        </p:txBody>
      </p:sp>
      <p:pic>
        <p:nvPicPr>
          <p:cNvPr id="4" name="Content Placeholder 3" descr="Normal Curv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838200"/>
            <a:ext cx="5791200" cy="3171051"/>
          </a:xfrm>
        </p:spPr>
      </p:pic>
      <p:sp>
        <p:nvSpPr>
          <p:cNvPr id="5" name="TextBox 4"/>
          <p:cNvSpPr txBox="1"/>
          <p:nvPr/>
        </p:nvSpPr>
        <p:spPr>
          <a:xfrm>
            <a:off x="685800" y="3962400"/>
            <a:ext cx="7772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Normal Distribution: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Modeled by a bell-shaped curve [normal curve]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Symmetrical about the mean,    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Each area determined by adding or subtracting the standard deviation,      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Total area under the curve is 100%, or 1.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70040"/>
              </p:ext>
            </p:extLst>
          </p:nvPr>
        </p:nvGraphicFramePr>
        <p:xfrm>
          <a:off x="4572000" y="4952999"/>
          <a:ext cx="257908" cy="304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52999"/>
                        <a:ext cx="257908" cy="3048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58674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6" imgW="152334" imgH="139639" progId="Equation.DSMT4">
                  <p:embed/>
                </p:oleObj>
              </mc:Choice>
              <mc:Fallback>
                <p:oleObj name="Equation" r:id="rId6" imgW="152334" imgH="139639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867400"/>
                        <a:ext cx="304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The Normal Curve</a:t>
            </a:r>
            <a:endParaRPr lang="en-US" i="1" dirty="0">
              <a:latin typeface="Century Gothic" pitchFamily="34" charset="0"/>
            </a:endParaRPr>
          </a:p>
        </p:txBody>
      </p:sp>
      <p:pic>
        <p:nvPicPr>
          <p:cNvPr id="4" name="Content Placeholder 3" descr="Normal Curv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762000"/>
            <a:ext cx="5791200" cy="3171051"/>
          </a:xfrm>
        </p:spPr>
      </p:pic>
      <p:sp>
        <p:nvSpPr>
          <p:cNvPr id="5" name="TextBox 4"/>
          <p:cNvSpPr txBox="1"/>
          <p:nvPr/>
        </p:nvSpPr>
        <p:spPr>
          <a:xfrm>
            <a:off x="685800" y="454664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The mean is 65, and standard deviation is 2.</a:t>
            </a:r>
          </a:p>
          <a:p>
            <a:pPr algn="ctr"/>
            <a:r>
              <a:rPr lang="en-US" sz="2400" b="1" dirty="0" smtClean="0">
                <a:latin typeface="Century Gothic" pitchFamily="34" charset="0"/>
              </a:rPr>
              <a:t>Use this information to fill out the x-axis.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3581400"/>
            <a:ext cx="5791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       59        61        63       </a:t>
            </a:r>
            <a:r>
              <a:rPr lang="en-US" dirty="0" smtClean="0">
                <a:solidFill>
                  <a:srgbClr val="FF0000"/>
                </a:solidFill>
              </a:rPr>
              <a:t>65</a:t>
            </a:r>
            <a:r>
              <a:rPr lang="en-US" dirty="0" smtClean="0">
                <a:solidFill>
                  <a:schemeClr val="bg1"/>
                </a:solidFill>
              </a:rPr>
              <a:t>        67        69        71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Century Gothic" pitchFamily="34" charset="0"/>
              </a:rPr>
              <a:t>Ex. 1 </a:t>
            </a:r>
            <a:r>
              <a:rPr lang="en-US" sz="3000" b="1" dirty="0" smtClean="0">
                <a:latin typeface="Century Gothic" pitchFamily="34" charset="0"/>
              </a:rPr>
              <a:t>Give the area under the normal curve   	 represented by the shaded region.</a:t>
            </a:r>
            <a:endParaRPr lang="en-US" sz="3000" b="1" dirty="0">
              <a:latin typeface="Century Gothic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245368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462709"/>
              </p:ext>
            </p:extLst>
          </p:nvPr>
        </p:nvGraphicFramePr>
        <p:xfrm>
          <a:off x="685800" y="5163207"/>
          <a:ext cx="1143000" cy="55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5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63207"/>
                        <a:ext cx="1143000" cy="551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893401"/>
              </p:ext>
            </p:extLst>
          </p:nvPr>
        </p:nvGraphicFramePr>
        <p:xfrm>
          <a:off x="1781175" y="5162550"/>
          <a:ext cx="14192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6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5162550"/>
                        <a:ext cx="14192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786222"/>
              </p:ext>
            </p:extLst>
          </p:nvPr>
        </p:nvGraphicFramePr>
        <p:xfrm>
          <a:off x="3192462" y="5162550"/>
          <a:ext cx="13795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7" name="Equation" r:id="rId8" imgW="444240" imgH="177480" progId="Equation.DSMT4">
                  <p:embed/>
                </p:oleObj>
              </mc:Choice>
              <mc:Fallback>
                <p:oleObj name="Equation" r:id="rId8" imgW="444240" imgH="17748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2" y="5162550"/>
                        <a:ext cx="13795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32488"/>
              </p:ext>
            </p:extLst>
          </p:nvPr>
        </p:nvGraphicFramePr>
        <p:xfrm>
          <a:off x="4648200" y="5162550"/>
          <a:ext cx="6715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8" name="Equation" r:id="rId10" imgW="215640" imgH="177480" progId="Equation.DSMT4">
                  <p:embed/>
                </p:oleObj>
              </mc:Choice>
              <mc:Fallback>
                <p:oleObj name="Equation" r:id="rId10" imgW="215640" imgH="17748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62550"/>
                        <a:ext cx="6715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3873"/>
              </p:ext>
            </p:extLst>
          </p:nvPr>
        </p:nvGraphicFramePr>
        <p:xfrm>
          <a:off x="5411787" y="5162550"/>
          <a:ext cx="10652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9" name="Equation" r:id="rId12" imgW="342720" imgH="177480" progId="Equation.DSMT4">
                  <p:embed/>
                </p:oleObj>
              </mc:Choice>
              <mc:Fallback>
                <p:oleObj name="Equation" r:id="rId12" imgW="342720" imgH="17748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7" y="5162550"/>
                        <a:ext cx="10652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001442"/>
              </p:ext>
            </p:extLst>
          </p:nvPr>
        </p:nvGraphicFramePr>
        <p:xfrm>
          <a:off x="6570137" y="5129214"/>
          <a:ext cx="10652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0" name="Equation" r:id="rId14" imgW="342720" imgH="177480" progId="Equation.DSMT4">
                  <p:embed/>
                </p:oleObj>
              </mc:Choice>
              <mc:Fallback>
                <p:oleObj name="Equation" r:id="rId14" imgW="342720" imgH="17748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137" y="5129214"/>
                        <a:ext cx="10652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1295400" y="3962400"/>
            <a:ext cx="106680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3962400"/>
            <a:ext cx="30480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81400" y="3987800"/>
            <a:ext cx="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191000" y="3987800"/>
            <a:ext cx="609600" cy="1143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057235" y="4876800"/>
            <a:ext cx="774432" cy="10668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latin typeface="Century Gothic" pitchFamily="34" charset="0"/>
              </a:rPr>
              <a:t>Ex. 2  </a:t>
            </a:r>
            <a:r>
              <a:rPr lang="en-US" sz="3000" b="1" dirty="0" smtClean="0">
                <a:latin typeface="Century Gothic" pitchFamily="34" charset="0"/>
              </a:rPr>
              <a:t>Give the area under the normal curve   	  represented by the shaded region.</a:t>
            </a:r>
            <a:endParaRPr lang="en-US" sz="3000" b="1" dirty="0">
              <a:latin typeface="Century Gothic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40027"/>
              </p:ext>
            </p:extLst>
          </p:nvPr>
        </p:nvGraphicFramePr>
        <p:xfrm>
          <a:off x="3376613" y="5695950"/>
          <a:ext cx="10652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7" name="Equation" r:id="rId3" imgW="342720" imgH="177480" progId="Equation.DSMT4">
                  <p:embed/>
                </p:oleObj>
              </mc:Choice>
              <mc:Fallback>
                <p:oleObj name="Equation" r:id="rId3" imgW="342720" imgH="17748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5695950"/>
                        <a:ext cx="1065212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835944"/>
              </p:ext>
            </p:extLst>
          </p:nvPr>
        </p:nvGraphicFramePr>
        <p:xfrm>
          <a:off x="1744662" y="5695950"/>
          <a:ext cx="13795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8" name="Equation" r:id="rId5" imgW="444240" imgH="177480" progId="Equation.DSMT4">
                  <p:embed/>
                </p:oleObj>
              </mc:Choice>
              <mc:Fallback>
                <p:oleObj name="Equation" r:id="rId5" imgW="444240" imgH="17748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2" y="5695950"/>
                        <a:ext cx="13795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534279"/>
              </p:ext>
            </p:extLst>
          </p:nvPr>
        </p:nvGraphicFramePr>
        <p:xfrm>
          <a:off x="4667250" y="5695950"/>
          <a:ext cx="16573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9" name="Equation" r:id="rId7" imgW="533160" imgH="177480" progId="Equation.DSMT4">
                  <p:embed/>
                </p:oleObj>
              </mc:Choice>
              <mc:Fallback>
                <p:oleObj name="Equation" r:id="rId7" imgW="533160" imgH="17748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5695950"/>
                        <a:ext cx="16573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157236"/>
              </p:ext>
            </p:extLst>
          </p:nvPr>
        </p:nvGraphicFramePr>
        <p:xfrm>
          <a:off x="6299200" y="5695950"/>
          <a:ext cx="1854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0" name="Equation" r:id="rId9" imgW="596880" imgH="177480" progId="Equation.DSMT4">
                  <p:embed/>
                </p:oleObj>
              </mc:Choice>
              <mc:Fallback>
                <p:oleObj name="Equation" r:id="rId9" imgW="596880" imgH="17748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5695950"/>
                        <a:ext cx="18542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67789"/>
            <a:ext cx="5181600" cy="364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2362200" y="4114800"/>
            <a:ext cx="2882900" cy="14478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886200" y="4114800"/>
            <a:ext cx="1828800" cy="15240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75584" y="5410200"/>
            <a:ext cx="1530216" cy="10668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Century Gothic" panose="020B0502020202020204" pitchFamily="34" charset="0"/>
              </a:rPr>
              <a:t>Ex. 3   A normal distribution has a mean of 18 and a 	standard deviation of 3.  Find the probability 	that a randomly selected x-value from the 	given distribution is in the interval.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Century Gothic" pitchFamily="34" charset="0"/>
              </a:rPr>
              <a:t>a. Between 12 and 18</a:t>
            </a:r>
            <a:endParaRPr lang="en-US" sz="2500" dirty="0"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2209800"/>
            <a:ext cx="0" cy="464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2514600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entury Gothic" pitchFamily="34" charset="0"/>
              </a:rPr>
              <a:t>b</a:t>
            </a:r>
            <a:r>
              <a:rPr lang="en-US" sz="2500" dirty="0" smtClean="0">
                <a:latin typeface="Century Gothic" pitchFamily="34" charset="0"/>
              </a:rPr>
              <a:t>. At least 21</a:t>
            </a:r>
            <a:endParaRPr lang="en-US" sz="2500" dirty="0">
              <a:latin typeface="Century Gothic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003075"/>
              </p:ext>
            </p:extLst>
          </p:nvPr>
        </p:nvGraphicFramePr>
        <p:xfrm>
          <a:off x="152400" y="6096000"/>
          <a:ext cx="411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0" name="Equation" r:id="rId3" imgW="1600200" imgH="177480" progId="Equation.DSMT4">
                  <p:embed/>
                </p:oleObj>
              </mc:Choice>
              <mc:Fallback>
                <p:oleObj name="Equation" r:id="rId3" imgW="1600200" imgH="177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0"/>
                        <a:ext cx="411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859885"/>
              </p:ext>
            </p:extLst>
          </p:nvPr>
        </p:nvGraphicFramePr>
        <p:xfrm>
          <a:off x="4495800" y="6096000"/>
          <a:ext cx="4430712" cy="427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Equation" r:id="rId5" imgW="1841400" imgH="177480" progId="Equation.DSMT4">
                  <p:embed/>
                </p:oleObj>
              </mc:Choice>
              <mc:Fallback>
                <p:oleObj name="Equation" r:id="rId5" imgW="1841400" imgH="1774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096000"/>
                        <a:ext cx="4430712" cy="427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340368" y="5867400"/>
            <a:ext cx="1003032" cy="8382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05800" y="5867400"/>
            <a:ext cx="774432" cy="8382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5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5123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Century Gothic" panose="020B0502020202020204" pitchFamily="34" charset="0"/>
              </a:rPr>
              <a:t>Ex. 3   A normal distribution has a mean of 18 and a 	standard deviation of 3.  Find the probability 	that a randomly selected x-value from the 	given distribution is in the interval.  </a:t>
            </a:r>
            <a:br>
              <a:rPr lang="en-US" sz="2400" b="1" dirty="0" smtClean="0">
                <a:latin typeface="Century Gothic" panose="020B0502020202020204" pitchFamily="34" charset="0"/>
              </a:rPr>
            </a:br>
            <a:r>
              <a:rPr lang="en-US" sz="2400" b="1" dirty="0">
                <a:latin typeface="Century Gothic" panose="020B0502020202020204" pitchFamily="34" charset="0"/>
              </a:rPr>
              <a:t>	</a:t>
            </a:r>
            <a:r>
              <a:rPr lang="en-US" sz="2400" b="1" dirty="0" smtClean="0">
                <a:latin typeface="Century Gothic" panose="020B0502020202020204" pitchFamily="34" charset="0"/>
              </a:rPr>
              <a:t>		    YOU TRY!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entury Gothic" pitchFamily="34" charset="0"/>
              </a:rPr>
              <a:t>c</a:t>
            </a:r>
            <a:r>
              <a:rPr lang="en-US" sz="2500" dirty="0" smtClean="0">
                <a:latin typeface="Century Gothic" pitchFamily="34" charset="0"/>
              </a:rPr>
              <a:t>. At most 12</a:t>
            </a:r>
            <a:endParaRPr lang="en-US" sz="2500" dirty="0"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2209800"/>
            <a:ext cx="0" cy="464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2514600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entury Gothic" pitchFamily="34" charset="0"/>
              </a:rPr>
              <a:t>d</a:t>
            </a:r>
            <a:r>
              <a:rPr lang="en-US" sz="2500" dirty="0" smtClean="0">
                <a:latin typeface="Century Gothic" pitchFamily="34" charset="0"/>
              </a:rPr>
              <a:t>. Between 9 and 21</a:t>
            </a:r>
            <a:endParaRPr lang="en-US" sz="2500" dirty="0">
              <a:latin typeface="Century Gothic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94327"/>
              </p:ext>
            </p:extLst>
          </p:nvPr>
        </p:nvGraphicFramePr>
        <p:xfrm>
          <a:off x="201613" y="6096000"/>
          <a:ext cx="4016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0" name="Equation" r:id="rId3" imgW="1562040" imgH="177480" progId="Equation.DSMT4">
                  <p:embed/>
                </p:oleObj>
              </mc:Choice>
              <mc:Fallback>
                <p:oleObj name="Equation" r:id="rId3" imgW="1562040" imgH="177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6096000"/>
                        <a:ext cx="4016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045110"/>
              </p:ext>
            </p:extLst>
          </p:nvPr>
        </p:nvGraphicFramePr>
        <p:xfrm>
          <a:off x="4495800" y="6155969"/>
          <a:ext cx="4572000" cy="32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1" name="Equation" r:id="rId5" imgW="2527200" imgH="177480" progId="Equation.DSMT4">
                  <p:embed/>
                </p:oleObj>
              </mc:Choice>
              <mc:Fallback>
                <p:oleObj name="Equation" r:id="rId5" imgW="2527200" imgH="177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155969"/>
                        <a:ext cx="4572000" cy="321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340368" y="5867400"/>
            <a:ext cx="1003032" cy="8382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05800" y="5867400"/>
            <a:ext cx="762000" cy="8382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4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467</Words>
  <Application>Microsoft Office PowerPoint</Application>
  <PresentationFormat>On-screen Show (4:3)</PresentationFormat>
  <Paragraphs>57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Office Theme</vt:lpstr>
      <vt:lpstr>iRespondQuestionMaster</vt:lpstr>
      <vt:lpstr>iRespondGraphMaster</vt:lpstr>
      <vt:lpstr>Equation</vt:lpstr>
      <vt:lpstr>Homework Check</vt:lpstr>
      <vt:lpstr>Skill Check!!!</vt:lpstr>
      <vt:lpstr>Normal Distributions</vt:lpstr>
      <vt:lpstr>The Normal Curve</vt:lpstr>
      <vt:lpstr>The Normal Curve</vt:lpstr>
      <vt:lpstr>Ex. 1 Give the area under the normal curve     represented by the shaded region.</vt:lpstr>
      <vt:lpstr>PowerPoint Presentation</vt:lpstr>
      <vt:lpstr>Ex. 3   A normal distribution has a mean of 18 and a  standard deviation of 3.  Find the probability  that a randomly selected x-value from the  given distribution is in the interval.</vt:lpstr>
      <vt:lpstr>Ex. 3   A normal distribution has a mean of 18 and a  standard deviation of 3.  Find the probability  that a randomly selected x-value from the  given distribution is in the interval.          YOU TRY!</vt:lpstr>
      <vt:lpstr>4.   The heights of 3000 women at a particular college are normally distributed with a mean of 65 inches and a standard deviation of 2.5 inches.  </vt:lpstr>
      <vt:lpstr>4.   The heights of 3000 women at a particular college are normally distributed with a mean of 65 inches and a standard deviation of 2.5 inches.  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Distributions and Drawing Conclusions from Samples</dc:title>
  <dc:creator>install</dc:creator>
  <cp:lastModifiedBy>Scott Hill</cp:lastModifiedBy>
  <cp:revision>140</cp:revision>
  <cp:lastPrinted>2013-05-07T15:46:27Z</cp:lastPrinted>
  <dcterms:created xsi:type="dcterms:W3CDTF">2010-11-19T03:18:46Z</dcterms:created>
  <dcterms:modified xsi:type="dcterms:W3CDTF">2016-11-30T16:29:39Z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